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404"/>
  </p:notesMasterIdLst>
  <p:sldIdLst>
    <p:sldId id="256" r:id="rId12"/>
    <p:sldId id="257" r:id="rId13"/>
    <p:sldId id="258" r:id="rId14"/>
    <p:sldId id="259" r:id="rId15"/>
    <p:sldId id="260" r:id="rId16"/>
    <p:sldId id="261" r:id="rId17"/>
    <p:sldId id="262" r:id="rId18"/>
    <p:sldId id="647"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645" r:id="rId42"/>
    <p:sldId id="646" r:id="rId43"/>
    <p:sldId id="287" r:id="rId44"/>
    <p:sldId id="285" r:id="rId45"/>
    <p:sldId id="286"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642"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648"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 id="449" r:id="rId210"/>
    <p:sldId id="450" r:id="rId211"/>
    <p:sldId id="451" r:id="rId212"/>
    <p:sldId id="452" r:id="rId213"/>
    <p:sldId id="453" r:id="rId214"/>
    <p:sldId id="649" r:id="rId215"/>
    <p:sldId id="454" r:id="rId216"/>
    <p:sldId id="455" r:id="rId217"/>
    <p:sldId id="456" r:id="rId218"/>
    <p:sldId id="457" r:id="rId219"/>
    <p:sldId id="458" r:id="rId220"/>
    <p:sldId id="459" r:id="rId221"/>
    <p:sldId id="460" r:id="rId222"/>
    <p:sldId id="461" r:id="rId223"/>
    <p:sldId id="462" r:id="rId224"/>
    <p:sldId id="463" r:id="rId225"/>
    <p:sldId id="464" r:id="rId226"/>
    <p:sldId id="465" r:id="rId227"/>
    <p:sldId id="466" r:id="rId228"/>
    <p:sldId id="467" r:id="rId229"/>
    <p:sldId id="468" r:id="rId230"/>
    <p:sldId id="469" r:id="rId231"/>
    <p:sldId id="470" r:id="rId232"/>
    <p:sldId id="471" r:id="rId233"/>
    <p:sldId id="472" r:id="rId234"/>
    <p:sldId id="473" r:id="rId235"/>
    <p:sldId id="474" r:id="rId236"/>
    <p:sldId id="475" r:id="rId237"/>
    <p:sldId id="476" r:id="rId238"/>
    <p:sldId id="477" r:id="rId239"/>
    <p:sldId id="478" r:id="rId240"/>
    <p:sldId id="479" r:id="rId241"/>
    <p:sldId id="480" r:id="rId242"/>
    <p:sldId id="481" r:id="rId243"/>
    <p:sldId id="482" r:id="rId244"/>
    <p:sldId id="483" r:id="rId245"/>
    <p:sldId id="484" r:id="rId246"/>
    <p:sldId id="485" r:id="rId247"/>
    <p:sldId id="486" r:id="rId248"/>
    <p:sldId id="487" r:id="rId249"/>
    <p:sldId id="488" r:id="rId250"/>
    <p:sldId id="489" r:id="rId251"/>
    <p:sldId id="490" r:id="rId252"/>
    <p:sldId id="491" r:id="rId253"/>
    <p:sldId id="492" r:id="rId254"/>
    <p:sldId id="493" r:id="rId255"/>
    <p:sldId id="494" r:id="rId256"/>
    <p:sldId id="495" r:id="rId257"/>
    <p:sldId id="496" r:id="rId258"/>
    <p:sldId id="497" r:id="rId259"/>
    <p:sldId id="498" r:id="rId260"/>
    <p:sldId id="499" r:id="rId261"/>
    <p:sldId id="500" r:id="rId262"/>
    <p:sldId id="501" r:id="rId263"/>
    <p:sldId id="502" r:id="rId264"/>
    <p:sldId id="503" r:id="rId265"/>
    <p:sldId id="504" r:id="rId266"/>
    <p:sldId id="505" r:id="rId267"/>
    <p:sldId id="506" r:id="rId268"/>
    <p:sldId id="507" r:id="rId269"/>
    <p:sldId id="508" r:id="rId270"/>
    <p:sldId id="650" r:id="rId271"/>
    <p:sldId id="509" r:id="rId272"/>
    <p:sldId id="510" r:id="rId273"/>
    <p:sldId id="511" r:id="rId274"/>
    <p:sldId id="512" r:id="rId275"/>
    <p:sldId id="513" r:id="rId276"/>
    <p:sldId id="514" r:id="rId277"/>
    <p:sldId id="515" r:id="rId278"/>
    <p:sldId id="516" r:id="rId279"/>
    <p:sldId id="517" r:id="rId280"/>
    <p:sldId id="518" r:id="rId281"/>
    <p:sldId id="519" r:id="rId282"/>
    <p:sldId id="520" r:id="rId283"/>
    <p:sldId id="521" r:id="rId284"/>
    <p:sldId id="522" r:id="rId285"/>
    <p:sldId id="523" r:id="rId286"/>
    <p:sldId id="524" r:id="rId287"/>
    <p:sldId id="525" r:id="rId288"/>
    <p:sldId id="526" r:id="rId289"/>
    <p:sldId id="527" r:id="rId290"/>
    <p:sldId id="528" r:id="rId291"/>
    <p:sldId id="529" r:id="rId292"/>
    <p:sldId id="530" r:id="rId293"/>
    <p:sldId id="531" r:id="rId294"/>
    <p:sldId id="532" r:id="rId295"/>
    <p:sldId id="533" r:id="rId296"/>
    <p:sldId id="534" r:id="rId297"/>
    <p:sldId id="535" r:id="rId298"/>
    <p:sldId id="536" r:id="rId299"/>
    <p:sldId id="537" r:id="rId300"/>
    <p:sldId id="538" r:id="rId301"/>
    <p:sldId id="539" r:id="rId302"/>
    <p:sldId id="540" r:id="rId303"/>
    <p:sldId id="541" r:id="rId304"/>
    <p:sldId id="542" r:id="rId305"/>
    <p:sldId id="543" r:id="rId306"/>
    <p:sldId id="544" r:id="rId307"/>
    <p:sldId id="545" r:id="rId308"/>
    <p:sldId id="546" r:id="rId309"/>
    <p:sldId id="547" r:id="rId310"/>
    <p:sldId id="548" r:id="rId311"/>
    <p:sldId id="549" r:id="rId312"/>
    <p:sldId id="550" r:id="rId313"/>
    <p:sldId id="551" r:id="rId314"/>
    <p:sldId id="552" r:id="rId315"/>
    <p:sldId id="553" r:id="rId316"/>
    <p:sldId id="554" r:id="rId317"/>
    <p:sldId id="555" r:id="rId318"/>
    <p:sldId id="556" r:id="rId319"/>
    <p:sldId id="557" r:id="rId320"/>
    <p:sldId id="558" r:id="rId321"/>
    <p:sldId id="641" r:id="rId322"/>
    <p:sldId id="559" r:id="rId323"/>
    <p:sldId id="560" r:id="rId324"/>
    <p:sldId id="561" r:id="rId325"/>
    <p:sldId id="562" r:id="rId326"/>
    <p:sldId id="563" r:id="rId327"/>
    <p:sldId id="564" r:id="rId328"/>
    <p:sldId id="565" r:id="rId329"/>
    <p:sldId id="566" r:id="rId330"/>
    <p:sldId id="567" r:id="rId331"/>
    <p:sldId id="568" r:id="rId332"/>
    <p:sldId id="569" r:id="rId333"/>
    <p:sldId id="570" r:id="rId334"/>
    <p:sldId id="571" r:id="rId335"/>
    <p:sldId id="572" r:id="rId336"/>
    <p:sldId id="573" r:id="rId337"/>
    <p:sldId id="574" r:id="rId338"/>
    <p:sldId id="575" r:id="rId339"/>
    <p:sldId id="576" r:id="rId340"/>
    <p:sldId id="577" r:id="rId341"/>
    <p:sldId id="578" r:id="rId342"/>
    <p:sldId id="579" r:id="rId343"/>
    <p:sldId id="580" r:id="rId344"/>
    <p:sldId id="581" r:id="rId345"/>
    <p:sldId id="582" r:id="rId346"/>
    <p:sldId id="583" r:id="rId347"/>
    <p:sldId id="584" r:id="rId348"/>
    <p:sldId id="585" r:id="rId349"/>
    <p:sldId id="586" r:id="rId350"/>
    <p:sldId id="587" r:id="rId351"/>
    <p:sldId id="588" r:id="rId352"/>
    <p:sldId id="589" r:id="rId353"/>
    <p:sldId id="590" r:id="rId354"/>
    <p:sldId id="591" r:id="rId355"/>
    <p:sldId id="592" r:id="rId356"/>
    <p:sldId id="593" r:id="rId357"/>
    <p:sldId id="594" r:id="rId358"/>
    <p:sldId id="595" r:id="rId359"/>
    <p:sldId id="596" r:id="rId360"/>
    <p:sldId id="597" r:id="rId361"/>
    <p:sldId id="598" r:id="rId362"/>
    <p:sldId id="599" r:id="rId363"/>
    <p:sldId id="600" r:id="rId364"/>
    <p:sldId id="601" r:id="rId365"/>
    <p:sldId id="602" r:id="rId366"/>
    <p:sldId id="603" r:id="rId367"/>
    <p:sldId id="604" r:id="rId368"/>
    <p:sldId id="605" r:id="rId369"/>
    <p:sldId id="606" r:id="rId370"/>
    <p:sldId id="607" r:id="rId371"/>
    <p:sldId id="608" r:id="rId372"/>
    <p:sldId id="609" r:id="rId373"/>
    <p:sldId id="610" r:id="rId374"/>
    <p:sldId id="611" r:id="rId375"/>
    <p:sldId id="612" r:id="rId376"/>
    <p:sldId id="613" r:id="rId377"/>
    <p:sldId id="614" r:id="rId378"/>
    <p:sldId id="615" r:id="rId379"/>
    <p:sldId id="616" r:id="rId380"/>
    <p:sldId id="617"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3" r:id="rId396"/>
    <p:sldId id="634" r:id="rId397"/>
    <p:sldId id="635" r:id="rId398"/>
    <p:sldId id="636" r:id="rId399"/>
    <p:sldId id="637" r:id="rId400"/>
    <p:sldId id="638" r:id="rId401"/>
    <p:sldId id="639" r:id="rId402"/>
    <p:sldId id="640" r:id="rId40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88082" autoAdjust="0"/>
  </p:normalViewPr>
  <p:slideViewPr>
    <p:cSldViewPr snapToGrid="0">
      <p:cViewPr varScale="1">
        <p:scale>
          <a:sx n="63" d="100"/>
          <a:sy n="63" d="100"/>
        </p:scale>
        <p:origin x="128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99" Type="http://schemas.openxmlformats.org/officeDocument/2006/relationships/slide" Target="slides/slide288.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324" Type="http://schemas.openxmlformats.org/officeDocument/2006/relationships/slide" Target="slides/slide313.xml"/><Relationship Id="rId366" Type="http://schemas.openxmlformats.org/officeDocument/2006/relationships/slide" Target="slides/slide355.xml"/><Relationship Id="rId170" Type="http://schemas.openxmlformats.org/officeDocument/2006/relationships/slide" Target="slides/slide159.xml"/><Relationship Id="rId226" Type="http://schemas.openxmlformats.org/officeDocument/2006/relationships/slide" Target="slides/slide215.xml"/><Relationship Id="rId268" Type="http://schemas.openxmlformats.org/officeDocument/2006/relationships/slide" Target="slides/slide257.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314" Type="http://schemas.openxmlformats.org/officeDocument/2006/relationships/slide" Target="slides/slide303.xml"/><Relationship Id="rId335" Type="http://schemas.openxmlformats.org/officeDocument/2006/relationships/slide" Target="slides/slide324.xml"/><Relationship Id="rId356" Type="http://schemas.openxmlformats.org/officeDocument/2006/relationships/slide" Target="slides/slide345.xml"/><Relationship Id="rId377" Type="http://schemas.openxmlformats.org/officeDocument/2006/relationships/slide" Target="slides/slide366.xml"/><Relationship Id="rId398" Type="http://schemas.openxmlformats.org/officeDocument/2006/relationships/slide" Target="slides/slide387.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402" Type="http://schemas.openxmlformats.org/officeDocument/2006/relationships/slide" Target="slides/slide391.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slide" Target="slides/slide279.xml"/><Relationship Id="rId304" Type="http://schemas.openxmlformats.org/officeDocument/2006/relationships/slide" Target="slides/slide293.xml"/><Relationship Id="rId325" Type="http://schemas.openxmlformats.org/officeDocument/2006/relationships/slide" Target="slides/slide314.xml"/><Relationship Id="rId346" Type="http://schemas.openxmlformats.org/officeDocument/2006/relationships/slide" Target="slides/slide335.xml"/><Relationship Id="rId367" Type="http://schemas.openxmlformats.org/officeDocument/2006/relationships/slide" Target="slides/slide356.xml"/><Relationship Id="rId388" Type="http://schemas.openxmlformats.org/officeDocument/2006/relationships/slide" Target="slides/slide377.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315" Type="http://schemas.openxmlformats.org/officeDocument/2006/relationships/slide" Target="slides/slide304.xml"/><Relationship Id="rId336" Type="http://schemas.openxmlformats.org/officeDocument/2006/relationships/slide" Target="slides/slide325.xml"/><Relationship Id="rId357" Type="http://schemas.openxmlformats.org/officeDocument/2006/relationships/slide" Target="slides/slide346.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378" Type="http://schemas.openxmlformats.org/officeDocument/2006/relationships/slide" Target="slides/slide367.xml"/><Relationship Id="rId399" Type="http://schemas.openxmlformats.org/officeDocument/2006/relationships/slide" Target="slides/slide388.xml"/><Relationship Id="rId403" Type="http://schemas.openxmlformats.org/officeDocument/2006/relationships/slide" Target="slides/slide392.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slide" Target="slides/slide280.xml"/><Relationship Id="rId305" Type="http://schemas.openxmlformats.org/officeDocument/2006/relationships/slide" Target="slides/slide294.xml"/><Relationship Id="rId326" Type="http://schemas.openxmlformats.org/officeDocument/2006/relationships/slide" Target="slides/slide315.xml"/><Relationship Id="rId347" Type="http://schemas.openxmlformats.org/officeDocument/2006/relationships/slide" Target="slides/slide336.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368" Type="http://schemas.openxmlformats.org/officeDocument/2006/relationships/slide" Target="slides/slide357.xml"/><Relationship Id="rId389" Type="http://schemas.openxmlformats.org/officeDocument/2006/relationships/slide" Target="slides/slide378.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16" Type="http://schemas.openxmlformats.org/officeDocument/2006/relationships/slide" Target="slides/slide305.xml"/><Relationship Id="rId337" Type="http://schemas.openxmlformats.org/officeDocument/2006/relationships/slide" Target="slides/slide326.xml"/><Relationship Id="rId34" Type="http://schemas.openxmlformats.org/officeDocument/2006/relationships/slide" Target="slides/slide23.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20" Type="http://schemas.openxmlformats.org/officeDocument/2006/relationships/slide" Target="slides/slide109.xml"/><Relationship Id="rId141" Type="http://schemas.openxmlformats.org/officeDocument/2006/relationships/slide" Target="slides/slide130.xml"/><Relationship Id="rId358" Type="http://schemas.openxmlformats.org/officeDocument/2006/relationships/slide" Target="slides/slide347.xml"/><Relationship Id="rId379" Type="http://schemas.openxmlformats.org/officeDocument/2006/relationships/slide" Target="slides/slide368.xml"/><Relationship Id="rId7" Type="http://schemas.openxmlformats.org/officeDocument/2006/relationships/slideMaster" Target="slideMasters/slideMaster7.xml"/><Relationship Id="rId162" Type="http://schemas.openxmlformats.org/officeDocument/2006/relationships/slide" Target="slides/slide151.xml"/><Relationship Id="rId183" Type="http://schemas.openxmlformats.org/officeDocument/2006/relationships/slide" Target="slides/slide172.xml"/><Relationship Id="rId218" Type="http://schemas.openxmlformats.org/officeDocument/2006/relationships/slide" Target="slides/slide207.xml"/><Relationship Id="rId239" Type="http://schemas.openxmlformats.org/officeDocument/2006/relationships/slide" Target="slides/slide228.xml"/><Relationship Id="rId390" Type="http://schemas.openxmlformats.org/officeDocument/2006/relationships/slide" Target="slides/slide379.xml"/><Relationship Id="rId404" Type="http://schemas.openxmlformats.org/officeDocument/2006/relationships/notesMaster" Target="notesMasters/notesMaster1.xml"/><Relationship Id="rId250" Type="http://schemas.openxmlformats.org/officeDocument/2006/relationships/slide" Target="slides/slide239.xml"/><Relationship Id="rId271" Type="http://schemas.openxmlformats.org/officeDocument/2006/relationships/slide" Target="slides/slide260.xml"/><Relationship Id="rId292" Type="http://schemas.openxmlformats.org/officeDocument/2006/relationships/slide" Target="slides/slide281.xml"/><Relationship Id="rId306" Type="http://schemas.openxmlformats.org/officeDocument/2006/relationships/slide" Target="slides/slide295.xml"/><Relationship Id="rId24" Type="http://schemas.openxmlformats.org/officeDocument/2006/relationships/slide" Target="slides/slide13.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31" Type="http://schemas.openxmlformats.org/officeDocument/2006/relationships/slide" Target="slides/slide120.xml"/><Relationship Id="rId327" Type="http://schemas.openxmlformats.org/officeDocument/2006/relationships/slide" Target="slides/slide316.xml"/><Relationship Id="rId348" Type="http://schemas.openxmlformats.org/officeDocument/2006/relationships/slide" Target="slides/slide337.xml"/><Relationship Id="rId369" Type="http://schemas.openxmlformats.org/officeDocument/2006/relationships/slide" Target="slides/slide358.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208" Type="http://schemas.openxmlformats.org/officeDocument/2006/relationships/slide" Target="slides/slide197.xml"/><Relationship Id="rId229" Type="http://schemas.openxmlformats.org/officeDocument/2006/relationships/slide" Target="slides/slide218.xml"/><Relationship Id="rId380" Type="http://schemas.openxmlformats.org/officeDocument/2006/relationships/slide" Target="slides/slide369.xml"/><Relationship Id="rId240" Type="http://schemas.openxmlformats.org/officeDocument/2006/relationships/slide" Target="slides/slide229.xml"/><Relationship Id="rId261" Type="http://schemas.openxmlformats.org/officeDocument/2006/relationships/slide" Target="slides/slide250.xml"/><Relationship Id="rId14" Type="http://schemas.openxmlformats.org/officeDocument/2006/relationships/slide" Target="slides/slide3.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282" Type="http://schemas.openxmlformats.org/officeDocument/2006/relationships/slide" Target="slides/slide271.xml"/><Relationship Id="rId317" Type="http://schemas.openxmlformats.org/officeDocument/2006/relationships/slide" Target="slides/slide306.xml"/><Relationship Id="rId338" Type="http://schemas.openxmlformats.org/officeDocument/2006/relationships/slide" Target="slides/slide327.xml"/><Relationship Id="rId359" Type="http://schemas.openxmlformats.org/officeDocument/2006/relationships/slide" Target="slides/slide348.xml"/><Relationship Id="rId8" Type="http://schemas.openxmlformats.org/officeDocument/2006/relationships/slideMaster" Target="slideMasters/slideMaster8.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219" Type="http://schemas.openxmlformats.org/officeDocument/2006/relationships/slide" Target="slides/slide208.xml"/><Relationship Id="rId370" Type="http://schemas.openxmlformats.org/officeDocument/2006/relationships/slide" Target="slides/slide359.xml"/><Relationship Id="rId391" Type="http://schemas.openxmlformats.org/officeDocument/2006/relationships/slide" Target="slides/slide380.xml"/><Relationship Id="rId405" Type="http://schemas.openxmlformats.org/officeDocument/2006/relationships/presProps" Target="presProps.xml"/><Relationship Id="rId230" Type="http://schemas.openxmlformats.org/officeDocument/2006/relationships/slide" Target="slides/slide219.xml"/><Relationship Id="rId251" Type="http://schemas.openxmlformats.org/officeDocument/2006/relationships/slide" Target="slides/slide240.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72" Type="http://schemas.openxmlformats.org/officeDocument/2006/relationships/slide" Target="slides/slide261.xml"/><Relationship Id="rId293" Type="http://schemas.openxmlformats.org/officeDocument/2006/relationships/slide" Target="slides/slide282.xml"/><Relationship Id="rId307" Type="http://schemas.openxmlformats.org/officeDocument/2006/relationships/slide" Target="slides/slide296.xml"/><Relationship Id="rId328" Type="http://schemas.openxmlformats.org/officeDocument/2006/relationships/slide" Target="slides/slide317.xml"/><Relationship Id="rId349" Type="http://schemas.openxmlformats.org/officeDocument/2006/relationships/slide" Target="slides/slide338.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95" Type="http://schemas.openxmlformats.org/officeDocument/2006/relationships/slide" Target="slides/slide184.xml"/><Relationship Id="rId209" Type="http://schemas.openxmlformats.org/officeDocument/2006/relationships/slide" Target="slides/slide198.xml"/><Relationship Id="rId360" Type="http://schemas.openxmlformats.org/officeDocument/2006/relationships/slide" Target="slides/slide349.xml"/><Relationship Id="rId381" Type="http://schemas.openxmlformats.org/officeDocument/2006/relationships/slide" Target="slides/slide370.xml"/><Relationship Id="rId220" Type="http://schemas.openxmlformats.org/officeDocument/2006/relationships/slide" Target="slides/slide209.xml"/><Relationship Id="rId241" Type="http://schemas.openxmlformats.org/officeDocument/2006/relationships/slide" Target="slides/slide23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262" Type="http://schemas.openxmlformats.org/officeDocument/2006/relationships/slide" Target="slides/slide251.xml"/><Relationship Id="rId283" Type="http://schemas.openxmlformats.org/officeDocument/2006/relationships/slide" Target="slides/slide272.xml"/><Relationship Id="rId318" Type="http://schemas.openxmlformats.org/officeDocument/2006/relationships/slide" Target="slides/slide307.xml"/><Relationship Id="rId339" Type="http://schemas.openxmlformats.org/officeDocument/2006/relationships/slide" Target="slides/slide328.xml"/><Relationship Id="rId78" Type="http://schemas.openxmlformats.org/officeDocument/2006/relationships/slide" Target="slides/slide67.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64" Type="http://schemas.openxmlformats.org/officeDocument/2006/relationships/slide" Target="slides/slide153.xml"/><Relationship Id="rId185" Type="http://schemas.openxmlformats.org/officeDocument/2006/relationships/slide" Target="slides/slide174.xml"/><Relationship Id="rId350" Type="http://schemas.openxmlformats.org/officeDocument/2006/relationships/slide" Target="slides/slide339.xml"/><Relationship Id="rId371" Type="http://schemas.openxmlformats.org/officeDocument/2006/relationships/slide" Target="slides/slide360.xml"/><Relationship Id="rId406" Type="http://schemas.openxmlformats.org/officeDocument/2006/relationships/viewProps" Target="viewProps.xml"/><Relationship Id="rId9" Type="http://schemas.openxmlformats.org/officeDocument/2006/relationships/slideMaster" Target="slideMasters/slideMaster9.xml"/><Relationship Id="rId210" Type="http://schemas.openxmlformats.org/officeDocument/2006/relationships/slide" Target="slides/slide199.xml"/><Relationship Id="rId392" Type="http://schemas.openxmlformats.org/officeDocument/2006/relationships/slide" Target="slides/slide381.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294" Type="http://schemas.openxmlformats.org/officeDocument/2006/relationships/slide" Target="slides/slide283.xml"/><Relationship Id="rId308" Type="http://schemas.openxmlformats.org/officeDocument/2006/relationships/slide" Target="slides/slide297.xml"/><Relationship Id="rId329" Type="http://schemas.openxmlformats.org/officeDocument/2006/relationships/slide" Target="slides/slide318.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340" Type="http://schemas.openxmlformats.org/officeDocument/2006/relationships/slide" Target="slides/slide329.xml"/><Relationship Id="rId361" Type="http://schemas.openxmlformats.org/officeDocument/2006/relationships/slide" Target="slides/slide350.xml"/><Relationship Id="rId196" Type="http://schemas.openxmlformats.org/officeDocument/2006/relationships/slide" Target="slides/slide185.xml"/><Relationship Id="rId200" Type="http://schemas.openxmlformats.org/officeDocument/2006/relationships/slide" Target="slides/slide189.xml"/><Relationship Id="rId382" Type="http://schemas.openxmlformats.org/officeDocument/2006/relationships/slide" Target="slides/slide371.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19" Type="http://schemas.openxmlformats.org/officeDocument/2006/relationships/slide" Target="slides/slide308.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330" Type="http://schemas.openxmlformats.org/officeDocument/2006/relationships/slide" Target="slides/slide319.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351" Type="http://schemas.openxmlformats.org/officeDocument/2006/relationships/slide" Target="slides/slide340.xml"/><Relationship Id="rId372" Type="http://schemas.openxmlformats.org/officeDocument/2006/relationships/slide" Target="slides/slide361.xml"/><Relationship Id="rId393" Type="http://schemas.openxmlformats.org/officeDocument/2006/relationships/slide" Target="slides/slide382.xml"/><Relationship Id="rId407" Type="http://schemas.openxmlformats.org/officeDocument/2006/relationships/theme" Target="theme/theme1.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95" Type="http://schemas.openxmlformats.org/officeDocument/2006/relationships/slide" Target="slides/slide284.xml"/><Relationship Id="rId309" Type="http://schemas.openxmlformats.org/officeDocument/2006/relationships/slide" Target="slides/slide298.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320" Type="http://schemas.openxmlformats.org/officeDocument/2006/relationships/slide" Target="slides/slide309.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341" Type="http://schemas.openxmlformats.org/officeDocument/2006/relationships/slide" Target="slides/slide330.xml"/><Relationship Id="rId362" Type="http://schemas.openxmlformats.org/officeDocument/2006/relationships/slide" Target="slides/slide351.xml"/><Relationship Id="rId383" Type="http://schemas.openxmlformats.org/officeDocument/2006/relationships/slide" Target="slides/slide372.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310" Type="http://schemas.openxmlformats.org/officeDocument/2006/relationships/slide" Target="slides/slide299.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331" Type="http://schemas.openxmlformats.org/officeDocument/2006/relationships/slide" Target="slides/slide320.xml"/><Relationship Id="rId352" Type="http://schemas.openxmlformats.org/officeDocument/2006/relationships/slide" Target="slides/slide341.xml"/><Relationship Id="rId373" Type="http://schemas.openxmlformats.org/officeDocument/2006/relationships/slide" Target="slides/slide362.xml"/><Relationship Id="rId394" Type="http://schemas.openxmlformats.org/officeDocument/2006/relationships/slide" Target="slides/slide383.xml"/><Relationship Id="rId408"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296" Type="http://schemas.openxmlformats.org/officeDocument/2006/relationships/slide" Target="slides/slide285.xml"/><Relationship Id="rId300" Type="http://schemas.openxmlformats.org/officeDocument/2006/relationships/slide" Target="slides/slide289.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321" Type="http://schemas.openxmlformats.org/officeDocument/2006/relationships/slide" Target="slides/slide310.xml"/><Relationship Id="rId342" Type="http://schemas.openxmlformats.org/officeDocument/2006/relationships/slide" Target="slides/slide331.xml"/><Relationship Id="rId363" Type="http://schemas.openxmlformats.org/officeDocument/2006/relationships/slide" Target="slides/slide352.xml"/><Relationship Id="rId384" Type="http://schemas.openxmlformats.org/officeDocument/2006/relationships/slide" Target="slides/slide373.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311" Type="http://schemas.openxmlformats.org/officeDocument/2006/relationships/slide" Target="slides/slide300.xml"/><Relationship Id="rId332" Type="http://schemas.openxmlformats.org/officeDocument/2006/relationships/slide" Target="slides/slide321.xml"/><Relationship Id="rId353" Type="http://schemas.openxmlformats.org/officeDocument/2006/relationships/slide" Target="slides/slide342.xml"/><Relationship Id="rId374" Type="http://schemas.openxmlformats.org/officeDocument/2006/relationships/slide" Target="slides/slide363.xml"/><Relationship Id="rId395" Type="http://schemas.openxmlformats.org/officeDocument/2006/relationships/slide" Target="slides/slide384.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2" Type="http://schemas.openxmlformats.org/officeDocument/2006/relationships/slideMaster" Target="slideMasters/slideMaster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slide" Target="slides/slide265.xml"/><Relationship Id="rId297" Type="http://schemas.openxmlformats.org/officeDocument/2006/relationships/slide" Target="slides/slide286.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301" Type="http://schemas.openxmlformats.org/officeDocument/2006/relationships/slide" Target="slides/slide290.xml"/><Relationship Id="rId322" Type="http://schemas.openxmlformats.org/officeDocument/2006/relationships/slide" Target="slides/slide311.xml"/><Relationship Id="rId343" Type="http://schemas.openxmlformats.org/officeDocument/2006/relationships/slide" Target="slides/slide332.xml"/><Relationship Id="rId364" Type="http://schemas.openxmlformats.org/officeDocument/2006/relationships/slide" Target="slides/slide353.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385" Type="http://schemas.openxmlformats.org/officeDocument/2006/relationships/slide" Target="slides/slide374.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287" Type="http://schemas.openxmlformats.org/officeDocument/2006/relationships/slide" Target="slides/slide276.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312" Type="http://schemas.openxmlformats.org/officeDocument/2006/relationships/slide" Target="slides/slide301.xml"/><Relationship Id="rId333" Type="http://schemas.openxmlformats.org/officeDocument/2006/relationships/slide" Target="slides/slide322.xml"/><Relationship Id="rId354" Type="http://schemas.openxmlformats.org/officeDocument/2006/relationships/slide" Target="slides/slide34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75" Type="http://schemas.openxmlformats.org/officeDocument/2006/relationships/slide" Target="slides/slide364.xml"/><Relationship Id="rId396" Type="http://schemas.openxmlformats.org/officeDocument/2006/relationships/slide" Target="slides/slide385.xml"/><Relationship Id="rId3" Type="http://schemas.openxmlformats.org/officeDocument/2006/relationships/slideMaster" Target="slideMasters/slideMaster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slide" Target="slides/slide266.xml"/><Relationship Id="rId298" Type="http://schemas.openxmlformats.org/officeDocument/2006/relationships/slide" Target="slides/slide287.xml"/><Relationship Id="rId400" Type="http://schemas.openxmlformats.org/officeDocument/2006/relationships/slide" Target="slides/slide389.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302" Type="http://schemas.openxmlformats.org/officeDocument/2006/relationships/slide" Target="slides/slide291.xml"/><Relationship Id="rId323" Type="http://schemas.openxmlformats.org/officeDocument/2006/relationships/slide" Target="slides/slide312.xml"/><Relationship Id="rId344" Type="http://schemas.openxmlformats.org/officeDocument/2006/relationships/slide" Target="slides/slide333.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365" Type="http://schemas.openxmlformats.org/officeDocument/2006/relationships/slide" Target="slides/slide354.xml"/><Relationship Id="rId386" Type="http://schemas.openxmlformats.org/officeDocument/2006/relationships/slide" Target="slides/slide375.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slide" Target="slides/slide277.xml"/><Relationship Id="rId106" Type="http://schemas.openxmlformats.org/officeDocument/2006/relationships/slide" Target="slides/slide95.xml"/><Relationship Id="rId127" Type="http://schemas.openxmlformats.org/officeDocument/2006/relationships/slide" Target="slides/slide116.xml"/><Relationship Id="rId313" Type="http://schemas.openxmlformats.org/officeDocument/2006/relationships/slide" Target="slides/slide30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334" Type="http://schemas.openxmlformats.org/officeDocument/2006/relationships/slide" Target="slides/slide323.xml"/><Relationship Id="rId355" Type="http://schemas.openxmlformats.org/officeDocument/2006/relationships/slide" Target="slides/slide344.xml"/><Relationship Id="rId376" Type="http://schemas.openxmlformats.org/officeDocument/2006/relationships/slide" Target="slides/slide365.xml"/><Relationship Id="rId397" Type="http://schemas.openxmlformats.org/officeDocument/2006/relationships/slide" Target="slides/slide386.xml"/><Relationship Id="rId4" Type="http://schemas.openxmlformats.org/officeDocument/2006/relationships/slideMaster" Target="slideMasters/slideMaster4.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401" Type="http://schemas.openxmlformats.org/officeDocument/2006/relationships/slide" Target="slides/slide390.xml"/><Relationship Id="rId303" Type="http://schemas.openxmlformats.org/officeDocument/2006/relationships/slide" Target="slides/slide292.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345" Type="http://schemas.openxmlformats.org/officeDocument/2006/relationships/slide" Target="slides/slide334.xml"/><Relationship Id="rId387" Type="http://schemas.openxmlformats.org/officeDocument/2006/relationships/slide" Target="slides/slide376.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107" Type="http://schemas.openxmlformats.org/officeDocument/2006/relationships/slide" Target="slides/slide96.xml"/><Relationship Id="rId289" Type="http://schemas.openxmlformats.org/officeDocument/2006/relationships/slide" Target="slides/slide2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8" name="PlaceHolder 1"/>
          <p:cNvSpPr>
            <a:spLocks noGrp="1"/>
          </p:cNvSpPr>
          <p:nvPr>
            <p:ph type="body"/>
          </p:nvPr>
        </p:nvSpPr>
        <p:spPr>
          <a:xfrm>
            <a:off x="756000" y="5078520"/>
            <a:ext cx="6047640" cy="4811040"/>
          </a:xfrm>
          <a:prstGeom prst="rect">
            <a:avLst/>
          </a:prstGeom>
        </p:spPr>
        <p:txBody>
          <a:bodyPr lIns="0" tIns="0" rIns="0" bIns="0"/>
          <a:lstStyle/>
          <a:p>
            <a:r>
              <a:rPr lang="fr-BE" sz="2000" b="0" strike="noStrike" spc="-1">
                <a:solidFill>
                  <a:srgbClr val="000000"/>
                </a:solidFill>
                <a:uFill>
                  <a:solidFill>
                    <a:srgbClr val="FFFFFF"/>
                  </a:solidFill>
                </a:uFill>
                <a:latin typeface="Arial"/>
              </a:rPr>
              <a:t>Cliquez pour modifier le format des notes</a:t>
            </a:r>
          </a:p>
        </p:txBody>
      </p:sp>
      <p:sp>
        <p:nvSpPr>
          <p:cNvPr id="459" name="PlaceHolder 2"/>
          <p:cNvSpPr>
            <a:spLocks noGrp="1"/>
          </p:cNvSpPr>
          <p:nvPr>
            <p:ph type="hdr"/>
          </p:nvPr>
        </p:nvSpPr>
        <p:spPr>
          <a:xfrm>
            <a:off x="0" y="0"/>
            <a:ext cx="3280680" cy="534240"/>
          </a:xfrm>
          <a:prstGeom prst="rect">
            <a:avLst/>
          </a:prstGeom>
        </p:spPr>
        <p:txBody>
          <a:bodyPr lIns="0" tIns="0" rIns="0" bIns="0"/>
          <a:lstStyle/>
          <a:p>
            <a:r>
              <a:rPr lang="fr-BE" sz="1400" b="0" strike="noStrike" spc="-1">
                <a:solidFill>
                  <a:srgbClr val="000000"/>
                </a:solidFill>
                <a:uFill>
                  <a:solidFill>
                    <a:srgbClr val="FFFFFF"/>
                  </a:solidFill>
                </a:uFill>
                <a:latin typeface="Times New Roman"/>
              </a:rPr>
              <a:t>&lt;en-tête&gt;</a:t>
            </a:r>
          </a:p>
        </p:txBody>
      </p:sp>
      <p:sp>
        <p:nvSpPr>
          <p:cNvPr id="460" name="PlaceHolder 3"/>
          <p:cNvSpPr>
            <a:spLocks noGrp="1"/>
          </p:cNvSpPr>
          <p:nvPr>
            <p:ph type="dt"/>
          </p:nvPr>
        </p:nvSpPr>
        <p:spPr>
          <a:xfrm>
            <a:off x="4278960" y="0"/>
            <a:ext cx="3280680" cy="534240"/>
          </a:xfrm>
          <a:prstGeom prst="rect">
            <a:avLst/>
          </a:prstGeom>
        </p:spPr>
        <p:txBody>
          <a:bodyPr lIns="0" tIns="0" rIns="0" bIns="0"/>
          <a:lstStyle/>
          <a:p>
            <a:pPr algn="r"/>
            <a:r>
              <a:rPr lang="fr-BE" sz="1400" b="0" strike="noStrike" spc="-1">
                <a:solidFill>
                  <a:srgbClr val="000000"/>
                </a:solidFill>
                <a:uFill>
                  <a:solidFill>
                    <a:srgbClr val="FFFFFF"/>
                  </a:solidFill>
                </a:uFill>
                <a:latin typeface="Times New Roman"/>
              </a:rPr>
              <a:t>&lt;date/heure&gt;</a:t>
            </a:r>
          </a:p>
        </p:txBody>
      </p:sp>
      <p:sp>
        <p:nvSpPr>
          <p:cNvPr id="461" name="PlaceHolder 4"/>
          <p:cNvSpPr>
            <a:spLocks noGrp="1"/>
          </p:cNvSpPr>
          <p:nvPr>
            <p:ph type="ftr"/>
          </p:nvPr>
        </p:nvSpPr>
        <p:spPr>
          <a:xfrm>
            <a:off x="0" y="10157400"/>
            <a:ext cx="3280680" cy="534240"/>
          </a:xfrm>
          <a:prstGeom prst="rect">
            <a:avLst/>
          </a:prstGeom>
        </p:spPr>
        <p:txBody>
          <a:bodyPr lIns="0" tIns="0" rIns="0" bIns="0" anchor="b"/>
          <a:lstStyle/>
          <a:p>
            <a:r>
              <a:rPr lang="fr-BE" sz="1400" b="0" strike="noStrike" spc="-1">
                <a:solidFill>
                  <a:srgbClr val="000000"/>
                </a:solidFill>
                <a:uFill>
                  <a:solidFill>
                    <a:srgbClr val="FFFFFF"/>
                  </a:solidFill>
                </a:uFill>
                <a:latin typeface="Times New Roman"/>
              </a:rPr>
              <a:t>&lt;pied de page&gt;</a:t>
            </a:r>
          </a:p>
        </p:txBody>
      </p:sp>
      <p:sp>
        <p:nvSpPr>
          <p:cNvPr id="462" name="PlaceHolder 5"/>
          <p:cNvSpPr>
            <a:spLocks noGrp="1"/>
          </p:cNvSpPr>
          <p:nvPr>
            <p:ph type="sldNum"/>
          </p:nvPr>
        </p:nvSpPr>
        <p:spPr>
          <a:xfrm>
            <a:off x="4278960" y="10157400"/>
            <a:ext cx="3280680" cy="534240"/>
          </a:xfrm>
          <a:prstGeom prst="rect">
            <a:avLst/>
          </a:prstGeom>
        </p:spPr>
        <p:txBody>
          <a:bodyPr lIns="0" tIns="0" rIns="0" bIns="0" anchor="b"/>
          <a:lstStyle/>
          <a:p>
            <a:pPr algn="r"/>
            <a:fld id="{1455CA2D-4712-47A6-BFBC-E75D44F2B9E2}" type="slidenum">
              <a:rPr lang="fr-BE" sz="1400" b="0" strike="noStrike" spc="-1">
                <a:solidFill>
                  <a:srgbClr val="000000"/>
                </a:solidFill>
                <a:uFill>
                  <a:solidFill>
                    <a:srgbClr val="FFFFFF"/>
                  </a:solidFill>
                </a:uFill>
                <a:latin typeface="Times New Roman"/>
              </a:rPr>
              <a:t>‹#›</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99382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en-us/sql-server/sql-server-2017-edit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sql-server/install/hardware-and-software-requirements-for-installing-sql-server?view=sql-server-2017#hwsw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Table_des_caract%C3%A8res_Unicode_(0000-0FFF)#Latin_%C3%A9tendu_%E2%80%93_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microsoft.com/fr-fr/sql-server/sql-server-download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fr.wikipedia.org/wiki/Radio%C3%A9lectricit%C3%A9"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ed-gate.com/simple-talk/sql/database-administration/checking-sql-server-policy-based-manage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fr.wikipedia.org/wiki/Anglais" TargetMode="External"/><Relationship Id="rId13" Type="http://schemas.openxmlformats.org/officeDocument/2006/relationships/hyperlink" Target="http://fr.wikipedia.org/wiki/Base_de_donn%C3%A9es_relationnelle" TargetMode="External"/><Relationship Id="rId18" Type="http://schemas.openxmlformats.org/officeDocument/2006/relationships/hyperlink" Target="http://en.wikipedia.org/wiki/SOAP" TargetMode="External"/><Relationship Id="rId3" Type="http://schemas.openxmlformats.org/officeDocument/2006/relationships/hyperlink" Target="https://github.com/Microsoft/sql-server-samples/releases/tag/adventureworks" TargetMode="External"/><Relationship Id="rId21" Type="http://schemas.openxmlformats.org/officeDocument/2006/relationships/hyperlink" Target="http://en.wikipedia.org/wiki/Hyperion_Solutions_Corporation" TargetMode="External"/><Relationship Id="rId7" Type="http://schemas.openxmlformats.org/officeDocument/2006/relationships/hyperlink" Target="http://fr.wikipedia.org/wiki/Cha%C3%AEne_de_caract%C3%A8res" TargetMode="External"/><Relationship Id="rId12" Type="http://schemas.openxmlformats.org/officeDocument/2006/relationships/hyperlink" Target="http://fr.wikipedia.org/wiki/SQL" TargetMode="External"/><Relationship Id="rId17" Type="http://schemas.openxmlformats.org/officeDocument/2006/relationships/hyperlink" Target="http://en.wikipedia.org/wiki/XML" TargetMode="External"/><Relationship Id="rId2" Type="http://schemas.openxmlformats.org/officeDocument/2006/relationships/slide" Target="../slides/slide30.xml"/><Relationship Id="rId16" Type="http://schemas.openxmlformats.org/officeDocument/2006/relationships/hyperlink" Target="http://en.wikipedia.org/wiki/Data_mining" TargetMode="External"/><Relationship Id="rId20" Type="http://schemas.openxmlformats.org/officeDocument/2006/relationships/hyperlink" Target="http://en.wikipedia.org/wiki/Microsoft" TargetMode="External"/><Relationship Id="rId1" Type="http://schemas.openxmlformats.org/officeDocument/2006/relationships/notesMaster" Target="../notesMasters/notesMaster1.xml"/><Relationship Id="rId6" Type="http://schemas.openxmlformats.org/officeDocument/2006/relationships/hyperlink" Target="http://fr.wikipedia.org/wiki/Variable_locale" TargetMode="External"/><Relationship Id="rId11" Type="http://schemas.openxmlformats.org/officeDocument/2006/relationships/hyperlink" Target="http://fr.wikipedia.org/wiki/Online_Analytical_Processing" TargetMode="External"/><Relationship Id="rId5" Type="http://schemas.openxmlformats.org/officeDocument/2006/relationships/hyperlink" Target="http://fr.wikipedia.org/wiki/Boucle_(informatique)" TargetMode="External"/><Relationship Id="rId15" Type="http://schemas.openxmlformats.org/officeDocument/2006/relationships/hyperlink" Target="http://en.wikipedia.org/wiki/OLAP" TargetMode="External"/><Relationship Id="rId10" Type="http://schemas.openxmlformats.org/officeDocument/2006/relationships/hyperlink" Target="http://fr.wikipedia.org/wiki/Base_de_donn%C3%A9es" TargetMode="External"/><Relationship Id="rId19" Type="http://schemas.openxmlformats.org/officeDocument/2006/relationships/hyperlink" Target="http://en.wikipedia.org/wiki/HTTP" TargetMode="External"/><Relationship Id="rId4" Type="http://schemas.openxmlformats.org/officeDocument/2006/relationships/hyperlink" Target="http://fr.wikipedia.org/wiki/Programmation_proc%C3%A9durale" TargetMode="External"/><Relationship Id="rId9" Type="http://schemas.openxmlformats.org/officeDocument/2006/relationships/hyperlink" Target="http://fr.wikipedia.org/wiki/Langage_de_requ%C3%AAte" TargetMode="External"/><Relationship Id="rId14" Type="http://schemas.openxmlformats.org/officeDocument/2006/relationships/hyperlink" Target="https://docs.microsoft.com/en-us/sql/dmx/data-mining-extensions-dmx-reference?view=sql-server-2017" TargetMode="External"/><Relationship Id="rId22" Type="http://schemas.openxmlformats.org/officeDocument/2006/relationships/hyperlink" Target="http://en.wikipedia.org/wiki/SAS_Institute" TargetMode="Externa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sql/t-sql/language-elements/reserved-keywords-transact-sql?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3" Type="http://schemas.openxmlformats.org/officeDocument/2006/relationships/hyperlink" Target="http://www.commentcamarche.net/langages/api.php3" TargetMode="External"/><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3" Type="http://schemas.openxmlformats.org/officeDocument/2006/relationships/hyperlink" Target="http://msdn2.microsoft.com/fr-fr/library/ms152570.aspx" TargetMode="External"/><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fr.wikipedia.org/wiki/Tol%C3%A9rance_aux_pannes" TargetMode="External"/><Relationship Id="rId3" Type="http://schemas.openxmlformats.org/officeDocument/2006/relationships/hyperlink" Target="http://fr.wikipedia.org/wiki/Informatique" TargetMode="External"/><Relationship Id="rId7" Type="http://schemas.openxmlformats.org/officeDocument/2006/relationships/hyperlink" Target="http://fr.wikipedia.org/wiki/Redondanc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fr.wikipedia.org/wiki/Disque_dur" TargetMode="External"/><Relationship Id="rId5" Type="http://schemas.openxmlformats.org/officeDocument/2006/relationships/hyperlink" Target="http://fr.wikipedia.org/wiki/Donn%C3%A9e" TargetMode="External"/><Relationship Id="rId4" Type="http://schemas.openxmlformats.org/officeDocument/2006/relationships/hyperlink" Target="http://fr.wikipedia.org/wiki/Technologie" TargetMode="External"/><Relationship Id="rId9" Type="http://schemas.openxmlformats.org/officeDocument/2006/relationships/hyperlink" Target="http://fr.wikipedia.org/wiki/Int%C3%A9grit%C3%A9_(cryptographi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blog.sqlauthority.com/2015/03/17/sql-server-marking-filegroup-as-readonly-with-sql-serve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blog.sqlauthority.com/2015/03/17/sql-server-marking-filegroup-as-readonly-with-sql-server/"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fr.wikipedia.org/wiki/Strat%C3%A9gie_d'entreprise" TargetMode="External"/><Relationship Id="rId3" Type="http://schemas.openxmlformats.org/officeDocument/2006/relationships/hyperlink" Target="https://www.microsoft.com/fr-be/sql-server/sql-server-2017-pricing" TargetMode="External"/><Relationship Id="rId7" Type="http://schemas.openxmlformats.org/officeDocument/2006/relationships/hyperlink" Target="http://fr.wikipedia.org/wiki/Entrepris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fr.wikipedia.org/wiki/Capital_immat%C3%A9riel" TargetMode="External"/><Relationship Id="rId5" Type="http://schemas.openxmlformats.org/officeDocument/2006/relationships/hyperlink" Target="http://fr.wikipedia.org/wiki/Donn%C3%A9e" TargetMode="External"/><Relationship Id="rId4" Type="http://schemas.openxmlformats.org/officeDocument/2006/relationships/hyperlink" Target="http://fr.wikipedia.org/wiki/Informatique_d%C3%A9cisionnelle#cite_note-0"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sql-server/editions-and-components-of-sql-server-version-15?view=sql-server-ver1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sql-server/install/hardware-and-software-requirements-for-installing-sql-server?view=sql-server-2017"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sql/sql-server/install/hardware-and-software-requirements-for-installing-sql-server-ver15?view=sql-server-ver15"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dirty="0">
              <a:solidFill>
                <a:srgbClr val="000000"/>
              </a:solidFill>
              <a:uFill>
                <a:solidFill>
                  <a:srgbClr val="FFFFFF"/>
                </a:solidFill>
              </a:uFill>
              <a:latin typeface="Arial"/>
            </a:endParaRPr>
          </a:p>
        </p:txBody>
      </p:sp>
      <p:sp>
        <p:nvSpPr>
          <p:cNvPr id="194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37AB987-583D-4183-BB22-5077726C7B9B}" type="slidenum">
              <a:rPr lang="fr-BE" sz="1300" b="0" strike="noStrike" spc="-1">
                <a:solidFill>
                  <a:srgbClr val="000000"/>
                </a:solidFill>
                <a:uFill>
                  <a:solidFill>
                    <a:srgbClr val="FFFFFF"/>
                  </a:solidFill>
                </a:uFill>
                <a:latin typeface="+mn-lt"/>
                <a:ea typeface="+mn-ea"/>
              </a:rPr>
              <a:t>1</a:t>
            </a:fld>
            <a:endParaRPr lang="fr-BE" sz="1400" b="0" strike="noStrike" spc="-1">
              <a:solidFill>
                <a:srgbClr val="000000"/>
              </a:solidFill>
              <a:uFill>
                <a:solidFill>
                  <a:srgbClr val="FFFFFF"/>
                </a:solidFill>
              </a:uFill>
              <a:latin typeface="Times New Roman"/>
            </a:endParaRPr>
          </a:p>
        </p:txBody>
      </p:sp>
      <p:sp>
        <p:nvSpPr>
          <p:cNvPr id="194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89584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dirty="0">
                <a:hlinkClick r:id="rId3"/>
              </a:rPr>
              <a:t>https://www.microsoft.com/en-us/sql-server/sql-server-2017-editions</a:t>
            </a:r>
            <a:endParaRPr lang="fr-BE" sz="2000" dirty="0"/>
          </a:p>
        </p:txBody>
      </p:sp>
      <p:sp>
        <p:nvSpPr>
          <p:cNvPr id="196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DB0617F-1EB3-49A8-A465-5BBA8FA5E571}" type="slidenum">
              <a:rPr lang="fr-BE" sz="1300" b="0" strike="noStrike" spc="-1">
                <a:solidFill>
                  <a:srgbClr val="000000"/>
                </a:solidFill>
                <a:uFill>
                  <a:solidFill>
                    <a:srgbClr val="FFFFFF"/>
                  </a:solidFill>
                </a:uFill>
                <a:latin typeface="+mn-lt"/>
              </a:rPr>
              <a:t>10</a:t>
            </a:fld>
            <a:endParaRPr lang="fr-BE" sz="1400" b="0" strike="noStrike" spc="-1">
              <a:solidFill>
                <a:srgbClr val="000000"/>
              </a:solidFill>
              <a:uFill>
                <a:solidFill>
                  <a:srgbClr val="FFFFFF"/>
                </a:solidFill>
              </a:uFill>
              <a:latin typeface="Times New Roman"/>
            </a:endParaRPr>
          </a:p>
        </p:txBody>
      </p:sp>
      <p:sp>
        <p:nvSpPr>
          <p:cNvPr id="197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77816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3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A8A65E6-89D4-4AAF-89F2-3D08830B2245}" type="slidenum">
              <a:rPr lang="fr-BE" sz="1300" b="0" strike="noStrike" spc="-1">
                <a:solidFill>
                  <a:srgbClr val="000000"/>
                </a:solidFill>
                <a:uFill>
                  <a:solidFill>
                    <a:srgbClr val="FFFFFF"/>
                  </a:solidFill>
                </a:uFill>
                <a:latin typeface="+mn-lt"/>
                <a:ea typeface="+mn-ea"/>
              </a:rPr>
              <a:t>102</a:t>
            </a:fld>
            <a:endParaRPr lang="fr-BE" sz="1400" b="0" strike="noStrike" spc="-1">
              <a:solidFill>
                <a:srgbClr val="000000"/>
              </a:solidFill>
              <a:uFill>
                <a:solidFill>
                  <a:srgbClr val="FFFFFF"/>
                </a:solidFill>
              </a:uFill>
              <a:latin typeface="Times New Roman"/>
            </a:endParaRPr>
          </a:p>
        </p:txBody>
      </p:sp>
      <p:sp>
        <p:nvSpPr>
          <p:cNvPr id="223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853651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Pour augmenter le nombre de possibilités.</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HASHED : si ce n’est pas spécifié, le string sera haché avant le stockage</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MUST_CHANGE : si cette option est spécifiée, CHECK_EXPIRATION et CHECK_POLICY doivent être ON</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CHECK_EXPIRATION: si elle est ON, CHECK_POLICY  doit être ON</a:t>
            </a:r>
            <a:endParaRPr lang="fr-BE" sz="2000" b="0" strike="noStrike" spc="-1">
              <a:solidFill>
                <a:srgbClr val="000000"/>
              </a:solidFill>
              <a:uFill>
                <a:solidFill>
                  <a:srgbClr val="FFFFFF"/>
                </a:solidFill>
              </a:uFill>
              <a:latin typeface="Arial"/>
            </a:endParaRPr>
          </a:p>
        </p:txBody>
      </p:sp>
      <p:sp>
        <p:nvSpPr>
          <p:cNvPr id="223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37489DE-B6C1-4520-A5D3-71FF46CFE025}" type="slidenum">
              <a:rPr lang="fr-BE" sz="1300" b="0" strike="noStrike" spc="-1">
                <a:solidFill>
                  <a:srgbClr val="000000"/>
                </a:solidFill>
                <a:uFill>
                  <a:solidFill>
                    <a:srgbClr val="FFFFFF"/>
                  </a:solidFill>
                </a:uFill>
                <a:latin typeface="+mn-lt"/>
                <a:ea typeface="+mn-ea"/>
              </a:rPr>
              <a:t>103</a:t>
            </a:fld>
            <a:endParaRPr lang="fr-BE" sz="1400" b="0" strike="noStrike" spc="-1">
              <a:solidFill>
                <a:srgbClr val="000000"/>
              </a:solidFill>
              <a:uFill>
                <a:solidFill>
                  <a:srgbClr val="FFFFFF"/>
                </a:solidFill>
              </a:uFill>
              <a:latin typeface="Times New Roman"/>
            </a:endParaRPr>
          </a:p>
        </p:txBody>
      </p:sp>
      <p:sp>
        <p:nvSpPr>
          <p:cNvPr id="223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68404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3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62052C6-625A-4B61-9F11-7EBA1A1CA120}" type="slidenum">
              <a:rPr lang="fr-BE" sz="1300" b="0" strike="noStrike" spc="-1">
                <a:solidFill>
                  <a:srgbClr val="000000"/>
                </a:solidFill>
                <a:uFill>
                  <a:solidFill>
                    <a:srgbClr val="FFFFFF"/>
                  </a:solidFill>
                </a:uFill>
                <a:latin typeface="+mn-lt"/>
                <a:ea typeface="+mn-ea"/>
              </a:rPr>
              <a:t>104</a:t>
            </a:fld>
            <a:endParaRPr lang="fr-BE" sz="1400" b="0" strike="noStrike" spc="-1">
              <a:solidFill>
                <a:srgbClr val="000000"/>
              </a:solidFill>
              <a:uFill>
                <a:solidFill>
                  <a:srgbClr val="FFFFFF"/>
                </a:solidFill>
              </a:uFill>
              <a:latin typeface="Times New Roman"/>
            </a:endParaRPr>
          </a:p>
        </p:txBody>
      </p:sp>
      <p:sp>
        <p:nvSpPr>
          <p:cNvPr id="223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887655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3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EDC3E81-887E-4EA0-968D-A05106282F97}" type="slidenum">
              <a:rPr lang="fr-BE" sz="1300" b="0" strike="noStrike" spc="-1">
                <a:solidFill>
                  <a:srgbClr val="000000"/>
                </a:solidFill>
                <a:uFill>
                  <a:solidFill>
                    <a:srgbClr val="FFFFFF"/>
                  </a:solidFill>
                </a:uFill>
                <a:latin typeface="+mn-lt"/>
                <a:ea typeface="+mn-ea"/>
              </a:rPr>
              <a:t>105</a:t>
            </a:fld>
            <a:endParaRPr lang="fr-BE" sz="1400" b="0" strike="noStrike" spc="-1">
              <a:solidFill>
                <a:srgbClr val="000000"/>
              </a:solidFill>
              <a:uFill>
                <a:solidFill>
                  <a:srgbClr val="FFFFFF"/>
                </a:solidFill>
              </a:uFill>
              <a:latin typeface="Times New Roman"/>
            </a:endParaRPr>
          </a:p>
        </p:txBody>
      </p:sp>
      <p:sp>
        <p:nvSpPr>
          <p:cNvPr id="224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076774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4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CCED781-A586-4A6E-9EB2-1EDA24ED103C}" type="slidenum">
              <a:rPr lang="fr-BE" sz="1300" b="0" strike="noStrike" spc="-1">
                <a:solidFill>
                  <a:srgbClr val="000000"/>
                </a:solidFill>
                <a:uFill>
                  <a:solidFill>
                    <a:srgbClr val="FFFFFF"/>
                  </a:solidFill>
                </a:uFill>
                <a:latin typeface="+mn-lt"/>
                <a:ea typeface="+mn-ea"/>
              </a:rPr>
              <a:t>106</a:t>
            </a:fld>
            <a:endParaRPr lang="fr-BE" sz="1400" b="0" strike="noStrike" spc="-1">
              <a:solidFill>
                <a:srgbClr val="000000"/>
              </a:solidFill>
              <a:uFill>
                <a:solidFill>
                  <a:srgbClr val="FFFFFF"/>
                </a:solidFill>
              </a:uFill>
              <a:latin typeface="Times New Roman"/>
            </a:endParaRPr>
          </a:p>
        </p:txBody>
      </p:sp>
      <p:sp>
        <p:nvSpPr>
          <p:cNvPr id="224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69064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En ajoutant un compte à un rôle, le compte hérite de toutes ses propriétés.</a:t>
            </a:r>
          </a:p>
        </p:txBody>
      </p:sp>
      <p:sp>
        <p:nvSpPr>
          <p:cNvPr id="224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FEE3BC1-F708-4152-87F1-F3A374EFA7AD}" type="slidenum">
              <a:rPr lang="fr-BE" sz="1300" b="0" strike="noStrike" spc="-1">
                <a:solidFill>
                  <a:srgbClr val="000000"/>
                </a:solidFill>
                <a:uFill>
                  <a:solidFill>
                    <a:srgbClr val="FFFFFF"/>
                  </a:solidFill>
                </a:uFill>
                <a:latin typeface="+mn-lt"/>
                <a:ea typeface="+mn-ea"/>
              </a:rPr>
              <a:t>107</a:t>
            </a:fld>
            <a:endParaRPr lang="fr-BE" sz="1400" b="0" strike="noStrike" spc="-1">
              <a:solidFill>
                <a:srgbClr val="000000"/>
              </a:solidFill>
              <a:uFill>
                <a:solidFill>
                  <a:srgbClr val="FFFFFF"/>
                </a:solidFill>
              </a:uFill>
              <a:latin typeface="Times New Roman"/>
            </a:endParaRPr>
          </a:p>
        </p:txBody>
      </p:sp>
      <p:sp>
        <p:nvSpPr>
          <p:cNvPr id="224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956849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Ex: une procédure stockée dans le serveur1 peut voir le contenu d’une table d’une base de données dans serveur2. cette procédure utilise l’identité du user qui l’a appelée pour accéder aux données du serveur2</a:t>
            </a:r>
          </a:p>
        </p:txBody>
      </p:sp>
      <p:sp>
        <p:nvSpPr>
          <p:cNvPr id="224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0014E09-CB0C-46D1-8398-0752EC3DC184}" type="slidenum">
              <a:rPr lang="fr-BE" sz="1300" b="0" strike="noStrike" spc="-1">
                <a:solidFill>
                  <a:srgbClr val="000000"/>
                </a:solidFill>
                <a:uFill>
                  <a:solidFill>
                    <a:srgbClr val="FFFFFF"/>
                  </a:solidFill>
                </a:uFill>
                <a:latin typeface="+mn-lt"/>
                <a:ea typeface="+mn-ea"/>
              </a:rPr>
              <a:t>108</a:t>
            </a:fld>
            <a:endParaRPr lang="fr-BE" sz="1400" b="0" strike="noStrike" spc="-1">
              <a:solidFill>
                <a:srgbClr val="000000"/>
              </a:solidFill>
              <a:uFill>
                <a:solidFill>
                  <a:srgbClr val="FFFFFF"/>
                </a:solidFill>
              </a:uFill>
              <a:latin typeface="Times New Roman"/>
            </a:endParaRPr>
          </a:p>
        </p:txBody>
      </p:sp>
      <p:sp>
        <p:nvSpPr>
          <p:cNvPr id="224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070360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If the SQL Server service is running</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under the LocalSystem account, an SPN is automatically registered by the SQL Server service at</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service startup, and deregistered when SQL Server is shut down.</a:t>
            </a:r>
            <a:endParaRPr lang="fr-BE" sz="2000" b="0" strike="noStrike" spc="-1">
              <a:solidFill>
                <a:srgbClr val="000000"/>
              </a:solidFill>
              <a:uFill>
                <a:solidFill>
                  <a:srgbClr val="FFFFFF"/>
                </a:solidFill>
              </a:uFill>
              <a:latin typeface="Arial"/>
            </a:endParaRPr>
          </a:p>
        </p:txBody>
      </p:sp>
      <p:sp>
        <p:nvSpPr>
          <p:cNvPr id="225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F0FFE98-EA03-4F52-9774-01C3831B2B6C}" type="slidenum">
              <a:rPr lang="fr-BE" sz="1300" b="0" strike="noStrike" spc="-1">
                <a:solidFill>
                  <a:srgbClr val="000000"/>
                </a:solidFill>
                <a:uFill>
                  <a:solidFill>
                    <a:srgbClr val="FFFFFF"/>
                  </a:solidFill>
                </a:uFill>
                <a:latin typeface="+mn-lt"/>
                <a:ea typeface="+mn-ea"/>
              </a:rPr>
              <a:t>109</a:t>
            </a:fld>
            <a:endParaRPr lang="fr-BE" sz="1400" b="0" strike="noStrike" spc="-1">
              <a:solidFill>
                <a:srgbClr val="000000"/>
              </a:solidFill>
              <a:uFill>
                <a:solidFill>
                  <a:srgbClr val="FFFFFF"/>
                </a:solidFill>
              </a:uFill>
              <a:latin typeface="Times New Roman"/>
            </a:endParaRPr>
          </a:p>
        </p:txBody>
      </p:sp>
      <p:sp>
        <p:nvSpPr>
          <p:cNvPr id="225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27621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Ex : un utilisateur connecté à SQL Server avec un login SQL peut exécuter une procédure stockée appelant un service web ASP.NET qui est configuré pour une authentification Windows.</a:t>
            </a:r>
          </a:p>
        </p:txBody>
      </p:sp>
      <p:sp>
        <p:nvSpPr>
          <p:cNvPr id="225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687DFF0-ABA5-47AB-B29C-8DEEAE9C1501}" type="slidenum">
              <a:rPr lang="fr-BE" sz="1300" b="0" strike="noStrike" spc="-1">
                <a:solidFill>
                  <a:srgbClr val="000000"/>
                </a:solidFill>
                <a:uFill>
                  <a:solidFill>
                    <a:srgbClr val="FFFFFF"/>
                  </a:solidFill>
                </a:uFill>
                <a:latin typeface="+mn-lt"/>
                <a:ea typeface="+mn-ea"/>
              </a:rPr>
              <a:t>110</a:t>
            </a:fld>
            <a:endParaRPr lang="fr-BE" sz="1400" b="0" strike="noStrike" spc="-1">
              <a:solidFill>
                <a:srgbClr val="000000"/>
              </a:solidFill>
              <a:uFill>
                <a:solidFill>
                  <a:srgbClr val="FFFFFF"/>
                </a:solidFill>
              </a:uFill>
              <a:latin typeface="Times New Roman"/>
            </a:endParaRPr>
          </a:p>
        </p:txBody>
      </p:sp>
      <p:sp>
        <p:nvSpPr>
          <p:cNvPr id="225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52042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crédentials système commencent par ##</a:t>
            </a:r>
          </a:p>
          <a:p>
            <a:r>
              <a:rPr lang="fr-BE" sz="2000" b="0" strike="noStrike" spc="-1">
                <a:solidFill>
                  <a:srgbClr val="000000"/>
                </a:solidFill>
                <a:uFill>
                  <a:solidFill>
                    <a:srgbClr val="FFFFFF"/>
                  </a:solidFill>
                </a:uFill>
                <a:latin typeface="Arial"/>
              </a:rPr>
              <a:t>Identity name : le nom du compte à utiliser à l’extérieur du serveur.</a:t>
            </a:r>
          </a:p>
          <a:p>
            <a:r>
              <a:rPr lang="fr-BE" sz="2000" b="0" strike="noStrike" spc="-1">
                <a:solidFill>
                  <a:srgbClr val="000000"/>
                </a:solidFill>
                <a:uFill>
                  <a:solidFill>
                    <a:srgbClr val="FFFFFF"/>
                  </a:solidFill>
                </a:uFill>
                <a:latin typeface="Arial"/>
              </a:rPr>
              <a:t>Secret : optionnel : secret requis pour les authentifications sortantes</a:t>
            </a:r>
          </a:p>
        </p:txBody>
      </p:sp>
      <p:sp>
        <p:nvSpPr>
          <p:cNvPr id="225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0A3BFD2-9BC4-4C76-A86C-97E982E225C2}" type="slidenum">
              <a:rPr lang="fr-BE" sz="1300" b="0" strike="noStrike" spc="-1">
                <a:solidFill>
                  <a:srgbClr val="000000"/>
                </a:solidFill>
                <a:uFill>
                  <a:solidFill>
                    <a:srgbClr val="FFFFFF"/>
                  </a:solidFill>
                </a:uFill>
                <a:latin typeface="+mn-lt"/>
                <a:ea typeface="+mn-ea"/>
              </a:rPr>
              <a:t>111</a:t>
            </a:fld>
            <a:endParaRPr lang="fr-BE" sz="1400" b="0" strike="noStrike" spc="-1">
              <a:solidFill>
                <a:srgbClr val="000000"/>
              </a:solidFill>
              <a:uFill>
                <a:solidFill>
                  <a:srgbClr val="FFFFFF"/>
                </a:solidFill>
              </a:uFill>
              <a:latin typeface="Times New Roman"/>
            </a:endParaRPr>
          </a:p>
        </p:txBody>
      </p:sp>
      <p:sp>
        <p:nvSpPr>
          <p:cNvPr id="225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7737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dirty="0">
                <a:hlinkClick r:id="rId3"/>
              </a:rPr>
              <a:t>https://docs.microsoft.com/en-us/sql/sql-server/install/hardware-and-software-requirements-for-installing-sql-server?view=sql-server-2017#hwswr</a:t>
            </a:r>
            <a:endParaRPr lang="fr-BE" sz="2000" b="0" strike="noStrike" spc="-1" dirty="0">
              <a:solidFill>
                <a:srgbClr val="000000"/>
              </a:solidFill>
              <a:uFill>
                <a:solidFill>
                  <a:srgbClr val="FFFFFF"/>
                </a:solidFill>
              </a:uFill>
              <a:latin typeface="Arial"/>
            </a:endParaRPr>
          </a:p>
        </p:txBody>
      </p:sp>
      <p:sp>
        <p:nvSpPr>
          <p:cNvPr id="197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A7E42F8-3D54-4B6C-B5A4-BB55462671DC}" type="slidenum">
              <a:rPr lang="fr-BE" sz="1300" b="0" strike="noStrike" spc="-1">
                <a:solidFill>
                  <a:srgbClr val="000000"/>
                </a:solidFill>
                <a:uFill>
                  <a:solidFill>
                    <a:srgbClr val="FFFFFF"/>
                  </a:solidFill>
                </a:uFill>
                <a:latin typeface="+mn-lt"/>
              </a:rPr>
              <a:t>11</a:t>
            </a:fld>
            <a:endParaRPr lang="fr-BE" sz="1400" b="0" strike="noStrike" spc="-1">
              <a:solidFill>
                <a:srgbClr val="000000"/>
              </a:solidFill>
              <a:uFill>
                <a:solidFill>
                  <a:srgbClr val="FFFFFF"/>
                </a:solidFill>
              </a:uFill>
              <a:latin typeface="Times New Roman"/>
            </a:endParaRPr>
          </a:p>
        </p:txBody>
      </p:sp>
      <p:sp>
        <p:nvSpPr>
          <p:cNvPr id="197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93075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6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BB62817-D030-4CAB-AAAB-5EADFE06D778}" type="slidenum">
              <a:rPr lang="fr-BE" sz="1300" b="0" strike="noStrike" spc="-1">
                <a:solidFill>
                  <a:srgbClr val="000000"/>
                </a:solidFill>
                <a:uFill>
                  <a:solidFill>
                    <a:srgbClr val="FFFFFF"/>
                  </a:solidFill>
                </a:uFill>
                <a:latin typeface="+mn-lt"/>
                <a:ea typeface="+mn-ea"/>
              </a:rPr>
              <a:t>112</a:t>
            </a:fld>
            <a:endParaRPr lang="fr-BE" sz="1400" b="0" strike="noStrike" spc="-1">
              <a:solidFill>
                <a:srgbClr val="000000"/>
              </a:solidFill>
              <a:uFill>
                <a:solidFill>
                  <a:srgbClr val="FFFFFF"/>
                </a:solidFill>
              </a:uFill>
              <a:latin typeface="Times New Roman"/>
            </a:endParaRPr>
          </a:p>
        </p:txBody>
      </p:sp>
      <p:sp>
        <p:nvSpPr>
          <p:cNvPr id="226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909081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1. Use Object Explorer in SQL Server Management Studio to view the properties of the login you want to grant permissions to.</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2. On the Securables tab, add the required securables and set the required permissions.</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Securable_type : le type de securable auquel on va appliquer la permission. Cette clause n’est pas nécessaire si la permission s’applique au serveur lui-même.</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Securable_name : nom du sécurable.</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WITH GRANT OPTION : donner les mêmes permissions aux autres</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AS group|role : si celui qui va donner la permission n’a pas assez de permission et qu’il est membre d’un groupe ou rôle qui l’a.</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p:txBody>
      </p:sp>
      <p:sp>
        <p:nvSpPr>
          <p:cNvPr id="226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6A26568-42F5-42BA-87B0-0F0B132A13BF}" type="slidenum">
              <a:rPr lang="fr-BE" sz="1300" b="0" strike="noStrike" spc="-1">
                <a:solidFill>
                  <a:srgbClr val="000000"/>
                </a:solidFill>
                <a:uFill>
                  <a:solidFill>
                    <a:srgbClr val="FFFFFF"/>
                  </a:solidFill>
                </a:uFill>
                <a:latin typeface="+mn-lt"/>
                <a:ea typeface="+mn-ea"/>
              </a:rPr>
              <a:t>113</a:t>
            </a:fld>
            <a:endParaRPr lang="fr-BE" sz="1400" b="0" strike="noStrike" spc="-1">
              <a:solidFill>
                <a:srgbClr val="000000"/>
              </a:solidFill>
              <a:uFill>
                <a:solidFill>
                  <a:srgbClr val="FFFFFF"/>
                </a:solidFill>
              </a:uFill>
              <a:latin typeface="Times New Roman"/>
            </a:endParaRPr>
          </a:p>
        </p:txBody>
      </p:sp>
      <p:sp>
        <p:nvSpPr>
          <p:cNvPr id="226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843091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Vérifier le mode d’authentification : mixte</a:t>
            </a:r>
          </a:p>
          <a:p>
            <a:endParaRPr lang="fr-BE" sz="2000" b="0" strike="noStrike" spc="-1">
              <a:solidFill>
                <a:srgbClr val="000000"/>
              </a:solidFill>
              <a:uFill>
                <a:solidFill>
                  <a:srgbClr val="FFFFFF"/>
                </a:solidFill>
              </a:uFill>
              <a:latin typeface="Arial"/>
            </a:endParaRPr>
          </a:p>
        </p:txBody>
      </p:sp>
      <p:sp>
        <p:nvSpPr>
          <p:cNvPr id="226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8DB0477-1D71-4505-AFCD-ECEA20C61DCD}" type="slidenum">
              <a:rPr lang="fr-BE" sz="1300" b="0" strike="noStrike" spc="-1">
                <a:solidFill>
                  <a:srgbClr val="000000"/>
                </a:solidFill>
                <a:uFill>
                  <a:solidFill>
                    <a:srgbClr val="FFFFFF"/>
                  </a:solidFill>
                </a:uFill>
                <a:latin typeface="+mn-lt"/>
                <a:ea typeface="+mn-ea"/>
              </a:rPr>
              <a:t>114</a:t>
            </a:fld>
            <a:endParaRPr lang="fr-BE" sz="1400" b="0" strike="noStrike" spc="-1">
              <a:solidFill>
                <a:srgbClr val="000000"/>
              </a:solidFill>
              <a:uFill>
                <a:solidFill>
                  <a:srgbClr val="FFFFFF"/>
                </a:solidFill>
              </a:uFill>
              <a:latin typeface="Times New Roman"/>
            </a:endParaRPr>
          </a:p>
        </p:txBody>
      </p:sp>
      <p:sp>
        <p:nvSpPr>
          <p:cNvPr id="226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457957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Savoir qui va accéder aux bases de données d’une instance de SQL Server et quelles actions les utilisateurs peuvent exécuter dans la DB.</a:t>
            </a:r>
          </a:p>
        </p:txBody>
      </p:sp>
      <p:sp>
        <p:nvSpPr>
          <p:cNvPr id="226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97DE452-C3F4-4A4D-BC39-B5EB69351D3B}" type="slidenum">
              <a:rPr lang="fr-BE" sz="1300" b="0" strike="noStrike" spc="-1">
                <a:solidFill>
                  <a:srgbClr val="000000"/>
                </a:solidFill>
                <a:uFill>
                  <a:solidFill>
                    <a:srgbClr val="FFFFFF"/>
                  </a:solidFill>
                </a:uFill>
                <a:latin typeface="+mn-lt"/>
                <a:ea typeface="+mn-ea"/>
              </a:rPr>
              <a:t>115</a:t>
            </a:fld>
            <a:endParaRPr lang="fr-BE" sz="1400" b="0" strike="noStrike" spc="-1">
              <a:solidFill>
                <a:srgbClr val="000000"/>
              </a:solidFill>
              <a:uFill>
                <a:solidFill>
                  <a:srgbClr val="FFFFFF"/>
                </a:solidFill>
              </a:uFill>
              <a:latin typeface="Times New Roman"/>
            </a:endParaRPr>
          </a:p>
        </p:txBody>
      </p:sp>
      <p:sp>
        <p:nvSpPr>
          <p:cNvPr id="227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711032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dirty="0">
                <a:solidFill>
                  <a:srgbClr val="000000"/>
                </a:solidFill>
                <a:uFill>
                  <a:solidFill>
                    <a:srgbClr val="FFFFFF"/>
                  </a:solidFill>
                </a:uFill>
                <a:latin typeface="Arial"/>
              </a:rPr>
              <a:t>Insister sur la notion de groupes</a:t>
            </a:r>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in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to </a:t>
            </a:r>
            <a:r>
              <a:rPr lang="fr-BE" sz="1300" b="1" strike="noStrike" spc="-1" dirty="0" err="1">
                <a:solidFill>
                  <a:srgbClr val="000000"/>
                </a:solidFill>
                <a:uFill>
                  <a:solidFill>
                    <a:srgbClr val="FFFFFF"/>
                  </a:solidFill>
                </a:uFill>
                <a:latin typeface="Arial"/>
              </a:rPr>
              <a:t>make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that</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accessible by a login </a:t>
            </a:r>
            <a:r>
              <a:rPr lang="fr-BE" sz="1300" b="1" strike="noStrike" spc="-1" dirty="0" err="1">
                <a:solidFill>
                  <a:srgbClr val="000000"/>
                </a:solidFill>
                <a:uFill>
                  <a:solidFill>
                    <a:srgbClr val="FFFFFF"/>
                  </a:solidFill>
                </a:uFill>
                <a:latin typeface="Arial"/>
              </a:rPr>
              <a:t>named</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ADVENTUREWORKS\Holly. By default, all logins </a:t>
            </a:r>
            <a:r>
              <a:rPr lang="fr-BE" sz="1300" b="1" strike="noStrike" spc="-1" dirty="0" err="1">
                <a:solidFill>
                  <a:srgbClr val="000000"/>
                </a:solidFill>
                <a:uFill>
                  <a:solidFill>
                    <a:srgbClr val="FFFFFF"/>
                  </a:solidFill>
                </a:uFill>
                <a:latin typeface="Arial"/>
              </a:rPr>
              <a:t>with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membership</a:t>
            </a:r>
            <a:r>
              <a:rPr lang="fr-BE" sz="1300" b="1" strike="noStrike" spc="-1" dirty="0">
                <a:solidFill>
                  <a:srgbClr val="000000"/>
                </a:solidFill>
                <a:uFill>
                  <a:solidFill>
                    <a:srgbClr val="FFFFFF"/>
                  </a:solidFill>
                </a:uFill>
                <a:latin typeface="Arial"/>
              </a:rPr>
              <a:t> of the </a:t>
            </a:r>
            <a:r>
              <a:rPr lang="fr-BE" sz="1300" b="1" strike="noStrike" spc="-1" dirty="0" err="1">
                <a:solidFill>
                  <a:srgbClr val="000000"/>
                </a:solidFill>
                <a:uFill>
                  <a:solidFill>
                    <a:srgbClr val="FFFFFF"/>
                  </a:solidFill>
                </a:uFill>
                <a:latin typeface="Arial"/>
              </a:rPr>
              <a:t>sysadmin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fixed</a:t>
            </a:r>
            <a:r>
              <a:rPr lang="fr-BE" sz="1300" b="1" strike="noStrike" spc="-1" dirty="0">
                <a:solidFill>
                  <a:srgbClr val="000000"/>
                </a:solidFill>
                <a:uFill>
                  <a:solidFill>
                    <a:srgbClr val="FFFFFF"/>
                  </a:solidFill>
                </a:uFill>
                <a:latin typeface="Arial"/>
              </a:rPr>
              <a:t> server</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role</a:t>
            </a:r>
            <a:r>
              <a:rPr lang="fr-BE" sz="1300" b="0" strike="noStrike" spc="-1" dirty="0">
                <a:solidFill>
                  <a:srgbClr val="000000"/>
                </a:solidFill>
                <a:uFill>
                  <a:solidFill>
                    <a:srgbClr val="FFFFFF"/>
                  </a:solidFill>
                </a:uFill>
                <a:latin typeface="Arial"/>
              </a:rPr>
              <a:t> are </a:t>
            </a:r>
            <a:r>
              <a:rPr lang="fr-BE" sz="1300" b="0" strike="noStrike" spc="-1" dirty="0" err="1">
                <a:solidFill>
                  <a:srgbClr val="000000"/>
                </a:solidFill>
                <a:uFill>
                  <a:solidFill>
                    <a:srgbClr val="FFFFFF"/>
                  </a:solidFill>
                </a:uFill>
                <a:latin typeface="Arial"/>
              </a:rPr>
              <a:t>mapped</a:t>
            </a:r>
            <a:r>
              <a:rPr lang="fr-BE" sz="1300" b="0" strike="noStrike" spc="-1" dirty="0">
                <a:solidFill>
                  <a:srgbClr val="000000"/>
                </a:solidFill>
                <a:uFill>
                  <a:solidFill>
                    <a:srgbClr val="FFFFFF"/>
                  </a:solidFill>
                </a:uFill>
                <a:latin typeface="Arial"/>
              </a:rPr>
              <a:t> to the </a:t>
            </a:r>
            <a:r>
              <a:rPr lang="fr-BE" sz="1300" b="1" strike="noStrike" spc="-1" dirty="0" err="1">
                <a:solidFill>
                  <a:srgbClr val="000000"/>
                </a:solidFill>
                <a:uFill>
                  <a:solidFill>
                    <a:srgbClr val="FFFFFF"/>
                  </a:solidFill>
                </a:uFill>
                <a:latin typeface="Arial"/>
              </a:rPr>
              <a:t>dbo</a:t>
            </a:r>
            <a:r>
              <a:rPr lang="fr-BE" sz="1300" b="1" strike="noStrike" spc="-1" dirty="0">
                <a:solidFill>
                  <a:srgbClr val="000000"/>
                </a:solidFill>
                <a:uFill>
                  <a:solidFill>
                    <a:srgbClr val="FFFFFF"/>
                  </a:solidFill>
                </a:uFill>
                <a:latin typeface="Arial"/>
              </a:rPr>
              <a:t> user in all </a:t>
            </a:r>
            <a:r>
              <a:rPr lang="fr-BE" sz="1300" b="1" strike="noStrike" spc="-1" dirty="0" err="1">
                <a:solidFill>
                  <a:srgbClr val="000000"/>
                </a:solidFill>
                <a:uFill>
                  <a:solidFill>
                    <a:srgbClr val="FFFFFF"/>
                  </a:solidFill>
                </a:uFill>
                <a:latin typeface="Arial"/>
              </a:rPr>
              <a:t>databases</a:t>
            </a:r>
            <a:r>
              <a:rPr lang="fr-BE" sz="1300" b="1"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When</a:t>
            </a:r>
            <a:r>
              <a:rPr lang="fr-BE" sz="1300" b="0" strike="noStrike" spc="-1" dirty="0">
                <a:solidFill>
                  <a:srgbClr val="000000"/>
                </a:solidFill>
                <a:uFill>
                  <a:solidFill>
                    <a:srgbClr val="FFFFFF"/>
                  </a:solidFill>
                </a:uFill>
                <a:latin typeface="Arial"/>
              </a:rPr>
              <a:t> a login has been </a:t>
            </a:r>
            <a:r>
              <a:rPr lang="fr-BE" sz="1300" b="0" strike="noStrike" spc="-1" dirty="0" err="1">
                <a:solidFill>
                  <a:srgbClr val="000000"/>
                </a:solidFill>
                <a:uFill>
                  <a:solidFill>
                    <a:srgbClr val="FFFFFF"/>
                  </a:solidFill>
                </a:uFill>
                <a:latin typeface="Arial"/>
              </a:rPr>
              <a:t>created</a:t>
            </a:r>
            <a:r>
              <a:rPr lang="fr-BE" sz="1300" b="0" strike="noStrike" spc="-1" dirty="0">
                <a:solidFill>
                  <a:srgbClr val="000000"/>
                </a:solidFill>
                <a:uFill>
                  <a:solidFill>
                    <a:srgbClr val="FFFFFF"/>
                  </a:solidFill>
                </a:uFill>
                <a:latin typeface="Arial"/>
              </a:rPr>
              <a:t> for a Windows group,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for the login to </a:t>
            </a:r>
            <a:r>
              <a:rPr lang="fr-BE" sz="1300" b="0" strike="noStrike" spc="-1" dirty="0" err="1">
                <a:solidFill>
                  <a:srgbClr val="000000"/>
                </a:solidFill>
                <a:uFill>
                  <a:solidFill>
                    <a:srgbClr val="FFFFFF"/>
                  </a:solidFill>
                </a:uFill>
                <a:latin typeface="Arial"/>
              </a:rPr>
              <a:t>allow</a:t>
            </a:r>
            <a:r>
              <a:rPr lang="fr-BE" sz="1300" b="0" strike="noStrike" spc="-1" dirty="0">
                <a:solidFill>
                  <a:srgbClr val="000000"/>
                </a:solidFill>
                <a:uFill>
                  <a:solidFill>
                    <a:srgbClr val="FFFFFF"/>
                  </a:solidFill>
                </a:uFill>
                <a:latin typeface="Arial"/>
              </a:rPr>
              <a:t> all</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Windows </a:t>
            </a:r>
            <a:r>
              <a:rPr lang="fr-BE" sz="1300" b="0" strike="noStrike" spc="-1" dirty="0" err="1">
                <a:solidFill>
                  <a:srgbClr val="000000"/>
                </a:solidFill>
                <a:uFill>
                  <a:solidFill>
                    <a:srgbClr val="FFFFFF"/>
                  </a:solidFill>
                </a:uFill>
                <a:latin typeface="Arial"/>
              </a:rPr>
              <a:t>users</a:t>
            </a:r>
            <a:r>
              <a:rPr lang="fr-BE" sz="1300" b="0" strike="noStrike" spc="-1" dirty="0">
                <a:solidFill>
                  <a:srgbClr val="000000"/>
                </a:solidFill>
                <a:uFill>
                  <a:solidFill>
                    <a:srgbClr val="FFFFFF"/>
                  </a:solidFill>
                </a:uFill>
                <a:latin typeface="Arial"/>
              </a:rPr>
              <a:t> in the group to </a:t>
            </a:r>
            <a:r>
              <a:rPr lang="fr-BE" sz="1300" b="0" strike="noStrike" spc="-1" dirty="0" err="1">
                <a:solidFill>
                  <a:srgbClr val="000000"/>
                </a:solidFill>
                <a:uFill>
                  <a:solidFill>
                    <a:srgbClr val="FFFFFF"/>
                  </a:solidFill>
                </a:uFill>
                <a:latin typeface="Arial"/>
              </a:rPr>
              <a:t>access</a:t>
            </a:r>
            <a:r>
              <a:rPr lang="fr-BE" sz="1300" b="0" strike="noStrike" spc="-1" dirty="0">
                <a:solidFill>
                  <a:srgbClr val="000000"/>
                </a:solidFill>
                <a:uFill>
                  <a:solidFill>
                    <a:srgbClr val="FFFFFF"/>
                  </a:solidFill>
                </a:uFill>
                <a:latin typeface="Arial"/>
              </a:rPr>
              <a:t> the </a:t>
            </a:r>
            <a:r>
              <a:rPr lang="fr-BE" sz="1300" b="0" strike="noStrike" spc="-1" dirty="0" err="1">
                <a:solidFill>
                  <a:srgbClr val="000000"/>
                </a:solidFill>
                <a:uFill>
                  <a:solidFill>
                    <a:srgbClr val="FFFFFF"/>
                  </a:solidFill>
                </a:uFill>
                <a:latin typeface="Arial"/>
              </a:rPr>
              <a:t>database</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Additionally</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for an</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individual</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member</a:t>
            </a:r>
            <a:r>
              <a:rPr lang="fr-BE" sz="1300" b="0" strike="noStrike" spc="-1" dirty="0">
                <a:solidFill>
                  <a:srgbClr val="000000"/>
                </a:solidFill>
                <a:uFill>
                  <a:solidFill>
                    <a:srgbClr val="FFFFFF"/>
                  </a:solidFill>
                </a:uFill>
                <a:latin typeface="Arial"/>
              </a:rPr>
              <a:t> of the Windows group </a:t>
            </a:r>
            <a:r>
              <a:rPr lang="fr-BE" sz="1300" b="0" strike="noStrike" spc="-1" dirty="0" err="1">
                <a:solidFill>
                  <a:srgbClr val="000000"/>
                </a:solidFill>
                <a:uFill>
                  <a:solidFill>
                    <a:srgbClr val="FFFFFF"/>
                  </a:solidFill>
                </a:uFill>
                <a:latin typeface="Arial"/>
              </a:rPr>
              <a:t>even</a:t>
            </a:r>
            <a:r>
              <a:rPr lang="fr-BE" sz="1300" b="0" strike="noStrike" spc="-1" dirty="0">
                <a:solidFill>
                  <a:srgbClr val="000000"/>
                </a:solidFill>
                <a:uFill>
                  <a:solidFill>
                    <a:srgbClr val="FFFFFF"/>
                  </a:solidFill>
                </a:uFill>
                <a:latin typeface="Arial"/>
              </a:rPr>
              <a:t> if no </a:t>
            </a:r>
            <a:r>
              <a:rPr lang="fr-BE" sz="1300" b="0" strike="noStrike" spc="-1" dirty="0" err="1">
                <a:solidFill>
                  <a:srgbClr val="000000"/>
                </a:solidFill>
                <a:uFill>
                  <a:solidFill>
                    <a:srgbClr val="FFFFFF"/>
                  </a:solidFill>
                </a:uFill>
                <a:latin typeface="Arial"/>
              </a:rPr>
              <a:t>individual</a:t>
            </a:r>
            <a:r>
              <a:rPr lang="fr-BE" sz="1300" b="0" strike="noStrike" spc="-1" dirty="0">
                <a:solidFill>
                  <a:srgbClr val="000000"/>
                </a:solidFill>
                <a:uFill>
                  <a:solidFill>
                    <a:srgbClr val="FFFFFF"/>
                  </a:solidFill>
                </a:uFill>
                <a:latin typeface="Arial"/>
              </a:rPr>
              <a:t> login for </a:t>
            </a:r>
            <a:r>
              <a:rPr lang="fr-BE" sz="1300" b="0" strike="noStrike" spc="-1" dirty="0" err="1">
                <a:solidFill>
                  <a:srgbClr val="000000"/>
                </a:solidFill>
                <a:uFill>
                  <a:solidFill>
                    <a:srgbClr val="FFFFFF"/>
                  </a:solidFill>
                </a:uFill>
                <a:latin typeface="Arial"/>
              </a:rPr>
              <a:t>that</a:t>
            </a:r>
            <a:r>
              <a:rPr lang="fr-BE" sz="1300" b="0" strike="noStrike" spc="-1" dirty="0">
                <a:solidFill>
                  <a:srgbClr val="000000"/>
                </a:solidFill>
                <a:uFill>
                  <a:solidFill>
                    <a:srgbClr val="FFFFFF"/>
                  </a:solidFill>
                </a:uFill>
                <a:latin typeface="Arial"/>
              </a:rPr>
              <a:t> user </a:t>
            </a:r>
            <a:r>
              <a:rPr lang="fr-BE" sz="1300" b="0" strike="noStrike" spc="-1" dirty="0" err="1">
                <a:solidFill>
                  <a:srgbClr val="000000"/>
                </a:solidFill>
                <a:uFill>
                  <a:solidFill>
                    <a:srgbClr val="FFFFFF"/>
                  </a:solidFill>
                </a:uFill>
                <a:latin typeface="Arial"/>
              </a:rPr>
              <a:t>exists</a:t>
            </a:r>
            <a:r>
              <a:rPr lang="fr-BE" sz="1300" b="0" strike="noStrike" spc="-1" dirty="0">
                <a:solidFill>
                  <a:srgbClr val="000000"/>
                </a:solidFill>
                <a:uFill>
                  <a:solidFill>
                    <a:srgbClr val="FFFFFF"/>
                  </a:solidFill>
                </a:uFill>
                <a:latin typeface="Arial"/>
              </a:rPr>
              <a:t>. For </a:t>
            </a:r>
            <a:r>
              <a:rPr lang="fr-BE" sz="1300" b="0" strike="noStrike" spc="-1" dirty="0" err="1">
                <a:solidFill>
                  <a:srgbClr val="000000"/>
                </a:solidFill>
                <a:uFill>
                  <a:solidFill>
                    <a:srgbClr val="FFFFFF"/>
                  </a:solidFill>
                </a:uFill>
                <a:latin typeface="Arial"/>
              </a:rPr>
              <a:t>example</a:t>
            </a:r>
            <a:r>
              <a:rPr lang="fr-BE" sz="1300" b="0"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if a local Windows group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contains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domain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ADVENTUREWORKS\Lori and ADVENTUREWORKS\Michelle, </a:t>
            </a:r>
            <a:r>
              <a:rPr lang="fr-BE" sz="1300" b="1" strike="noStrike" spc="-1" dirty="0" err="1">
                <a:solidFill>
                  <a:srgbClr val="000000"/>
                </a:solidFill>
                <a:uFill>
                  <a:solidFill>
                    <a:srgbClr val="FFFFFF"/>
                  </a:solidFill>
                </a:uFill>
                <a:latin typeface="Arial"/>
              </a:rPr>
              <a:t>you</a:t>
            </a:r>
            <a:r>
              <a:rPr lang="fr-BE" sz="1300" b="1" strike="noStrike" spc="-1" dirty="0">
                <a:solidFill>
                  <a:srgbClr val="000000"/>
                </a:solidFill>
                <a:uFill>
                  <a:solidFill>
                    <a:srgbClr val="FFFFFF"/>
                  </a:solidFill>
                </a:uFill>
                <a:latin typeface="Arial"/>
              </a:rPr>
              <a:t> can </a:t>
            </a:r>
            <a:r>
              <a:rPr lang="fr-BE" sz="1300" b="1" strike="noStrike" spc="-1" dirty="0" err="1">
                <a:solidFill>
                  <a:srgbClr val="000000"/>
                </a:solidFill>
                <a:uFill>
                  <a:solidFill>
                    <a:srgbClr val="FFFFFF"/>
                  </a:solidFill>
                </a:uFill>
                <a:latin typeface="Arial"/>
              </a:rPr>
              <a:t>create</a:t>
            </a:r>
            <a:r>
              <a:rPr lang="fr-BE" sz="1300" b="1" strike="noStrike" spc="-1" dirty="0">
                <a:solidFill>
                  <a:srgbClr val="000000"/>
                </a:solidFill>
                <a:uFill>
                  <a:solidFill>
                    <a:srgbClr val="FFFFFF"/>
                  </a:solidFill>
                </a:uFill>
                <a:latin typeface="Arial"/>
              </a:rPr>
              <a:t> a single login</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for the </a:t>
            </a:r>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group to </a:t>
            </a:r>
            <a:r>
              <a:rPr lang="fr-BE" sz="1300" b="1" strike="noStrike" spc="-1" dirty="0" err="1">
                <a:solidFill>
                  <a:srgbClr val="000000"/>
                </a:solidFill>
                <a:uFill>
                  <a:solidFill>
                    <a:srgbClr val="FFFFFF"/>
                  </a:solidFill>
                </a:uFill>
                <a:latin typeface="Arial"/>
              </a:rPr>
              <a:t>give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both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access</a:t>
            </a:r>
            <a:r>
              <a:rPr lang="fr-BE" sz="1300" b="1" strike="noStrike" spc="-1" dirty="0">
                <a:solidFill>
                  <a:srgbClr val="000000"/>
                </a:solidFill>
                <a:uFill>
                  <a:solidFill>
                    <a:srgbClr val="FFFFFF"/>
                  </a:solidFill>
                </a:uFill>
                <a:latin typeface="Arial"/>
              </a:rPr>
              <a:t> to SQL Server. You can </a:t>
            </a:r>
            <a:r>
              <a:rPr lang="fr-BE" sz="1300" b="1" strike="noStrike" spc="-1" dirty="0" err="1">
                <a:solidFill>
                  <a:srgbClr val="000000"/>
                </a:solidFill>
                <a:uFill>
                  <a:solidFill>
                    <a:srgbClr val="FFFFFF"/>
                  </a:solidFill>
                </a:uFill>
                <a:latin typeface="Arial"/>
              </a:rPr>
              <a:t>then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create</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a user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in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that</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maps</a:t>
            </a:r>
            <a:r>
              <a:rPr lang="fr-BE" sz="1300" b="1" strike="noStrike" spc="-1" dirty="0">
                <a:solidFill>
                  <a:srgbClr val="000000"/>
                </a:solidFill>
                <a:uFill>
                  <a:solidFill>
                    <a:srgbClr val="FFFFFF"/>
                  </a:solidFill>
                </a:uFill>
                <a:latin typeface="Arial"/>
              </a:rPr>
              <a:t> to the</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login to </a:t>
            </a:r>
            <a:r>
              <a:rPr lang="fr-BE" sz="1300" b="1" strike="noStrike" spc="-1" dirty="0" err="1">
                <a:solidFill>
                  <a:srgbClr val="000000"/>
                </a:solidFill>
                <a:uFill>
                  <a:solidFill>
                    <a:srgbClr val="FFFFFF"/>
                  </a:solidFill>
                </a:uFill>
                <a:latin typeface="Arial"/>
              </a:rPr>
              <a:t>allow</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both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r>
              <a:rPr lang="fr-BE" sz="1300" b="1" strike="noStrike" spc="-1" dirty="0">
                <a:solidFill>
                  <a:srgbClr val="000000"/>
                </a:solidFill>
                <a:uFill>
                  <a:solidFill>
                    <a:srgbClr val="FFFFFF"/>
                  </a:solidFill>
                </a:uFill>
                <a:latin typeface="Arial"/>
              </a:rPr>
              <a:t> to </a:t>
            </a:r>
            <a:r>
              <a:rPr lang="fr-BE" sz="1300" b="1" strike="noStrike" spc="-1" dirty="0" err="1">
                <a:solidFill>
                  <a:srgbClr val="000000"/>
                </a:solidFill>
                <a:uFill>
                  <a:solidFill>
                    <a:srgbClr val="FFFFFF"/>
                  </a:solidFill>
                </a:uFill>
                <a:latin typeface="Arial"/>
              </a:rPr>
              <a:t>access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However</a:t>
            </a:r>
            <a:r>
              <a:rPr lang="fr-BE" sz="1300" b="1" strike="noStrike" spc="-1" dirty="0">
                <a:solidFill>
                  <a:srgbClr val="000000"/>
                </a:solidFill>
                <a:uFill>
                  <a:solidFill>
                    <a:srgbClr val="FFFFFF"/>
                  </a:solidFill>
                </a:uFill>
                <a:latin typeface="Arial"/>
              </a:rPr>
              <a:t>, if </a:t>
            </a:r>
            <a:r>
              <a:rPr lang="fr-BE" sz="1300" b="1" strike="noStrike" spc="-1" dirty="0" err="1">
                <a:solidFill>
                  <a:srgbClr val="000000"/>
                </a:solidFill>
                <a:uFill>
                  <a:solidFill>
                    <a:srgbClr val="FFFFFF"/>
                  </a:solidFill>
                </a:uFill>
                <a:latin typeface="Arial"/>
              </a:rPr>
              <a:t>you</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wanted</a:t>
            </a:r>
            <a:r>
              <a:rPr lang="fr-BE" sz="1300" b="1" strike="noStrike" spc="-1" dirty="0">
                <a:solidFill>
                  <a:srgbClr val="000000"/>
                </a:solidFill>
                <a:uFill>
                  <a:solidFill>
                    <a:srgbClr val="FFFFFF"/>
                  </a:solidFill>
                </a:uFill>
                <a:latin typeface="Arial"/>
              </a:rPr>
              <a:t> to</a:t>
            </a:r>
          </a:p>
          <a:p>
            <a:r>
              <a:rPr lang="fr-BE" sz="1300" b="0" strike="noStrike" spc="-1" dirty="0" err="1">
                <a:solidFill>
                  <a:srgbClr val="000000"/>
                </a:solidFill>
                <a:uFill>
                  <a:solidFill>
                    <a:srgbClr val="FFFFFF"/>
                  </a:solidFill>
                </a:uFill>
                <a:latin typeface="Arial"/>
              </a:rPr>
              <a:t>grant</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specific</a:t>
            </a:r>
            <a:r>
              <a:rPr lang="fr-BE" sz="1300" b="0" strike="noStrike" spc="-1" dirty="0">
                <a:solidFill>
                  <a:srgbClr val="000000"/>
                </a:solidFill>
                <a:uFill>
                  <a:solidFill>
                    <a:srgbClr val="FFFFFF"/>
                  </a:solidFill>
                </a:uFill>
                <a:latin typeface="Arial"/>
              </a:rPr>
              <a:t> permissions to Lori and not to Michelle,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Lori in the</a:t>
            </a:r>
            <a:endParaRPr lang="fr-BE" sz="2000" b="0" strike="noStrike" spc="-1" dirty="0">
              <a:solidFill>
                <a:srgbClr val="000000"/>
              </a:solidFill>
              <a:uFill>
                <a:solidFill>
                  <a:srgbClr val="FFFFFF"/>
                </a:solidFill>
              </a:uFill>
              <a:latin typeface="Arial"/>
            </a:endParaRPr>
          </a:p>
          <a:p>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for ADVENTUREWORKS\Lori, </a:t>
            </a:r>
            <a:r>
              <a:rPr lang="fr-BE" sz="1300" b="1" strike="noStrike" spc="-1" dirty="0" err="1">
                <a:solidFill>
                  <a:srgbClr val="000000"/>
                </a:solidFill>
                <a:uFill>
                  <a:solidFill>
                    <a:srgbClr val="FFFFFF"/>
                  </a:solidFill>
                </a:uFill>
                <a:latin typeface="Arial"/>
              </a:rPr>
              <a:t>even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though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there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is</a:t>
            </a:r>
            <a:r>
              <a:rPr lang="fr-BE" sz="1300" b="1" strike="noStrike" spc="-1" dirty="0">
                <a:solidFill>
                  <a:srgbClr val="000000"/>
                </a:solidFill>
                <a:uFill>
                  <a:solidFill>
                    <a:srgbClr val="FFFFFF"/>
                  </a:solidFill>
                </a:uFill>
                <a:latin typeface="Arial"/>
              </a:rPr>
              <a:t> no </a:t>
            </a:r>
            <a:r>
              <a:rPr lang="fr-BE" sz="1300" b="1" strike="noStrike" spc="-1" dirty="0" err="1">
                <a:solidFill>
                  <a:srgbClr val="000000"/>
                </a:solidFill>
                <a:uFill>
                  <a:solidFill>
                    <a:srgbClr val="FFFFFF"/>
                  </a:solidFill>
                </a:uFill>
                <a:latin typeface="Arial"/>
              </a:rPr>
              <a:t>individual</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login for </a:t>
            </a:r>
            <a:r>
              <a:rPr lang="fr-BE" sz="1300" b="1" strike="noStrike" spc="-1" dirty="0">
                <a:solidFill>
                  <a:srgbClr val="000000"/>
                </a:solidFill>
                <a:uFill>
                  <a:solidFill>
                    <a:srgbClr val="FFFFFF"/>
                  </a:solidFill>
                </a:uFill>
                <a:latin typeface="Arial"/>
              </a:rPr>
              <a:t>ADVENTUREWORKS\Lori. </a:t>
            </a:r>
            <a:r>
              <a:rPr lang="fr-BE" sz="1300" b="1" strike="noStrike" spc="-1" dirty="0" err="1">
                <a:solidFill>
                  <a:srgbClr val="000000"/>
                </a:solidFill>
                <a:uFill>
                  <a:solidFill>
                    <a:srgbClr val="FFFFFF"/>
                  </a:solidFill>
                </a:uFill>
                <a:latin typeface="Arial"/>
              </a:rPr>
              <a:t>When</a:t>
            </a:r>
            <a:r>
              <a:rPr lang="fr-BE" sz="1300" b="1" strike="noStrike" spc="-1" dirty="0">
                <a:solidFill>
                  <a:srgbClr val="000000"/>
                </a:solidFill>
                <a:uFill>
                  <a:solidFill>
                    <a:srgbClr val="FFFFFF"/>
                  </a:solidFill>
                </a:uFill>
                <a:latin typeface="Arial"/>
              </a:rPr>
              <a:t> Michelle </a:t>
            </a:r>
            <a:r>
              <a:rPr lang="fr-BE" sz="1300" b="1" strike="noStrike" spc="-1" dirty="0" err="1">
                <a:solidFill>
                  <a:srgbClr val="000000"/>
                </a:solidFill>
                <a:uFill>
                  <a:solidFill>
                    <a:srgbClr val="FFFFFF"/>
                  </a:solidFill>
                </a:uFill>
                <a:latin typeface="Arial"/>
              </a:rPr>
              <a:t>accesses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she</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does</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so</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using</a:t>
            </a:r>
            <a:r>
              <a:rPr lang="fr-BE" sz="1300" b="0" strike="noStrike" spc="-1" dirty="0">
                <a:solidFill>
                  <a:srgbClr val="000000"/>
                </a:solidFill>
                <a:uFill>
                  <a:solidFill>
                    <a:srgbClr val="FFFFFF"/>
                  </a:solidFill>
                </a:uFill>
                <a:latin typeface="Arial"/>
              </a:rPr>
              <a:t> the </a:t>
            </a:r>
            <a:r>
              <a:rPr lang="fr-BE" sz="1300" b="0" strike="noStrike" spc="-1" dirty="0" err="1">
                <a:solidFill>
                  <a:srgbClr val="000000"/>
                </a:solidFill>
                <a:uFill>
                  <a:solidFill>
                    <a:srgbClr val="FFFFFF"/>
                  </a:solidFill>
                </a:uFill>
                <a:latin typeface="Arial"/>
              </a:rPr>
              <a:t>identity</a:t>
            </a:r>
            <a:r>
              <a:rPr lang="fr-BE" sz="1300" b="0"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but </a:t>
            </a:r>
            <a:r>
              <a:rPr lang="fr-BE" sz="1300" b="1" strike="noStrike" spc="-1" dirty="0" err="1">
                <a:solidFill>
                  <a:srgbClr val="000000"/>
                </a:solidFill>
                <a:uFill>
                  <a:solidFill>
                    <a:srgbClr val="FFFFFF"/>
                  </a:solidFill>
                </a:uFill>
                <a:latin typeface="Arial"/>
              </a:rPr>
              <a:t>when</a:t>
            </a:r>
            <a:r>
              <a:rPr lang="fr-BE" sz="1300" b="1" strike="noStrike" spc="-1" dirty="0">
                <a:solidFill>
                  <a:srgbClr val="000000"/>
                </a:solidFill>
                <a:uFill>
                  <a:solidFill>
                    <a:srgbClr val="FFFFFF"/>
                  </a:solidFill>
                </a:uFill>
                <a:latin typeface="Arial"/>
              </a:rPr>
              <a:t> Lori </a:t>
            </a:r>
            <a:r>
              <a:rPr lang="fr-BE" sz="1300" b="1" strike="noStrike" spc="-1" dirty="0" err="1">
                <a:solidFill>
                  <a:srgbClr val="000000"/>
                </a:solidFill>
                <a:uFill>
                  <a:solidFill>
                    <a:srgbClr val="FFFFFF"/>
                  </a:solidFill>
                </a:uFill>
                <a:latin typeface="Arial"/>
              </a:rPr>
              <a:t>accesses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she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does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so</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with</a:t>
            </a:r>
            <a:r>
              <a:rPr lang="fr-BE" sz="1300" b="1" strike="noStrike" spc="-1" dirty="0">
                <a:solidFill>
                  <a:srgbClr val="000000"/>
                </a:solidFill>
                <a:uFill>
                  <a:solidFill>
                    <a:srgbClr val="FFFFFF"/>
                  </a:solidFill>
                </a:uFill>
                <a:latin typeface="Arial"/>
              </a:rPr>
              <a:t> the</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identity</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Lori.</a:t>
            </a:r>
            <a:endParaRPr lang="fr-BE" sz="2000" b="0" strike="noStrike" spc="-1" dirty="0">
              <a:solidFill>
                <a:srgbClr val="000000"/>
              </a:solidFill>
              <a:uFill>
                <a:solidFill>
                  <a:srgbClr val="FFFFFF"/>
                </a:solidFill>
              </a:uFill>
              <a:latin typeface="Arial"/>
            </a:endParaRPr>
          </a:p>
        </p:txBody>
      </p:sp>
      <p:sp>
        <p:nvSpPr>
          <p:cNvPr id="227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B132C6E-0A43-40B9-8981-76CA228F9C67}" type="slidenum">
              <a:rPr lang="fr-BE" sz="1300" b="0" strike="noStrike" spc="-1">
                <a:solidFill>
                  <a:srgbClr val="000000"/>
                </a:solidFill>
                <a:uFill>
                  <a:solidFill>
                    <a:srgbClr val="FFFFFF"/>
                  </a:solidFill>
                </a:uFill>
                <a:latin typeface="+mn-lt"/>
                <a:ea typeface="+mn-ea"/>
              </a:rPr>
              <a:t>116</a:t>
            </a:fld>
            <a:endParaRPr lang="fr-BE" sz="1400" b="0" strike="noStrike" spc="-1">
              <a:solidFill>
                <a:srgbClr val="000000"/>
              </a:solidFill>
              <a:uFill>
                <a:solidFill>
                  <a:srgbClr val="FFFFFF"/>
                </a:solidFill>
              </a:uFill>
              <a:latin typeface="Times New Roman"/>
            </a:endParaRPr>
          </a:p>
        </p:txBody>
      </p:sp>
      <p:sp>
        <p:nvSpPr>
          <p:cNvPr id="227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091322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dirty="0">
                <a:solidFill>
                  <a:srgbClr val="000000"/>
                </a:solidFill>
                <a:uFill>
                  <a:solidFill>
                    <a:srgbClr val="FFFFFF"/>
                  </a:solidFill>
                </a:uFill>
                <a:latin typeface="Arial"/>
              </a:rPr>
              <a:t>in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to </a:t>
            </a:r>
            <a:r>
              <a:rPr lang="fr-BE" sz="1300" b="1" strike="noStrike" spc="-1" dirty="0" err="1">
                <a:solidFill>
                  <a:srgbClr val="000000"/>
                </a:solidFill>
                <a:uFill>
                  <a:solidFill>
                    <a:srgbClr val="FFFFFF"/>
                  </a:solidFill>
                </a:uFill>
                <a:latin typeface="Arial"/>
              </a:rPr>
              <a:t>make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that</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accessible by a login </a:t>
            </a:r>
            <a:r>
              <a:rPr lang="fr-BE" sz="1300" b="1" strike="noStrike" spc="-1" dirty="0" err="1">
                <a:solidFill>
                  <a:srgbClr val="000000"/>
                </a:solidFill>
                <a:uFill>
                  <a:solidFill>
                    <a:srgbClr val="FFFFFF"/>
                  </a:solidFill>
                </a:uFill>
                <a:latin typeface="Arial"/>
              </a:rPr>
              <a:t>named</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ADVENTUREWORKS\Holly. By default, all logins </a:t>
            </a:r>
            <a:r>
              <a:rPr lang="fr-BE" sz="1300" b="1" strike="noStrike" spc="-1" dirty="0" err="1">
                <a:solidFill>
                  <a:srgbClr val="000000"/>
                </a:solidFill>
                <a:uFill>
                  <a:solidFill>
                    <a:srgbClr val="FFFFFF"/>
                  </a:solidFill>
                </a:uFill>
                <a:latin typeface="Arial"/>
              </a:rPr>
              <a:t>with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membership</a:t>
            </a:r>
            <a:r>
              <a:rPr lang="fr-BE" sz="1300" b="1" strike="noStrike" spc="-1" dirty="0">
                <a:solidFill>
                  <a:srgbClr val="000000"/>
                </a:solidFill>
                <a:uFill>
                  <a:solidFill>
                    <a:srgbClr val="FFFFFF"/>
                  </a:solidFill>
                </a:uFill>
                <a:latin typeface="Arial"/>
              </a:rPr>
              <a:t> of the </a:t>
            </a:r>
            <a:r>
              <a:rPr lang="fr-BE" sz="1300" b="1" strike="noStrike" spc="-1" dirty="0" err="1">
                <a:solidFill>
                  <a:srgbClr val="000000"/>
                </a:solidFill>
                <a:uFill>
                  <a:solidFill>
                    <a:srgbClr val="FFFFFF"/>
                  </a:solidFill>
                </a:uFill>
                <a:latin typeface="Arial"/>
              </a:rPr>
              <a:t>sysadmin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fixed</a:t>
            </a:r>
            <a:r>
              <a:rPr lang="fr-BE" sz="1300" b="1" strike="noStrike" spc="-1" dirty="0">
                <a:solidFill>
                  <a:srgbClr val="000000"/>
                </a:solidFill>
                <a:uFill>
                  <a:solidFill>
                    <a:srgbClr val="FFFFFF"/>
                  </a:solidFill>
                </a:uFill>
                <a:latin typeface="Arial"/>
              </a:rPr>
              <a:t> server</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role</a:t>
            </a:r>
            <a:r>
              <a:rPr lang="fr-BE" sz="1300" b="0" strike="noStrike" spc="-1" dirty="0">
                <a:solidFill>
                  <a:srgbClr val="000000"/>
                </a:solidFill>
                <a:uFill>
                  <a:solidFill>
                    <a:srgbClr val="FFFFFF"/>
                  </a:solidFill>
                </a:uFill>
                <a:latin typeface="Arial"/>
              </a:rPr>
              <a:t> are </a:t>
            </a:r>
            <a:r>
              <a:rPr lang="fr-BE" sz="1300" b="0" strike="noStrike" spc="-1" dirty="0" err="1">
                <a:solidFill>
                  <a:srgbClr val="000000"/>
                </a:solidFill>
                <a:uFill>
                  <a:solidFill>
                    <a:srgbClr val="FFFFFF"/>
                  </a:solidFill>
                </a:uFill>
                <a:latin typeface="Arial"/>
              </a:rPr>
              <a:t>mapped</a:t>
            </a:r>
            <a:r>
              <a:rPr lang="fr-BE" sz="1300" b="0" strike="noStrike" spc="-1" dirty="0">
                <a:solidFill>
                  <a:srgbClr val="000000"/>
                </a:solidFill>
                <a:uFill>
                  <a:solidFill>
                    <a:srgbClr val="FFFFFF"/>
                  </a:solidFill>
                </a:uFill>
                <a:latin typeface="Arial"/>
              </a:rPr>
              <a:t> to the </a:t>
            </a:r>
            <a:r>
              <a:rPr lang="fr-BE" sz="1300" b="1" strike="noStrike" spc="-1" dirty="0" err="1">
                <a:solidFill>
                  <a:srgbClr val="000000"/>
                </a:solidFill>
                <a:uFill>
                  <a:solidFill>
                    <a:srgbClr val="FFFFFF"/>
                  </a:solidFill>
                </a:uFill>
                <a:latin typeface="Arial"/>
              </a:rPr>
              <a:t>dbo</a:t>
            </a:r>
            <a:r>
              <a:rPr lang="fr-BE" sz="1300" b="1" strike="noStrike" spc="-1" dirty="0">
                <a:solidFill>
                  <a:srgbClr val="000000"/>
                </a:solidFill>
                <a:uFill>
                  <a:solidFill>
                    <a:srgbClr val="FFFFFF"/>
                  </a:solidFill>
                </a:uFill>
                <a:latin typeface="Arial"/>
              </a:rPr>
              <a:t> user in all </a:t>
            </a:r>
            <a:r>
              <a:rPr lang="fr-BE" sz="1300" b="1" strike="noStrike" spc="-1" dirty="0" err="1">
                <a:solidFill>
                  <a:srgbClr val="000000"/>
                </a:solidFill>
                <a:uFill>
                  <a:solidFill>
                    <a:srgbClr val="FFFFFF"/>
                  </a:solidFill>
                </a:uFill>
                <a:latin typeface="Arial"/>
              </a:rPr>
              <a:t>databases</a:t>
            </a:r>
            <a:r>
              <a:rPr lang="fr-BE" sz="1300" b="1"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When</a:t>
            </a:r>
            <a:r>
              <a:rPr lang="fr-BE" sz="1300" b="0" strike="noStrike" spc="-1" dirty="0">
                <a:solidFill>
                  <a:srgbClr val="000000"/>
                </a:solidFill>
                <a:uFill>
                  <a:solidFill>
                    <a:srgbClr val="FFFFFF"/>
                  </a:solidFill>
                </a:uFill>
                <a:latin typeface="Arial"/>
              </a:rPr>
              <a:t> a login has been </a:t>
            </a:r>
            <a:r>
              <a:rPr lang="fr-BE" sz="1300" b="0" strike="noStrike" spc="-1" dirty="0" err="1">
                <a:solidFill>
                  <a:srgbClr val="000000"/>
                </a:solidFill>
                <a:uFill>
                  <a:solidFill>
                    <a:srgbClr val="FFFFFF"/>
                  </a:solidFill>
                </a:uFill>
                <a:latin typeface="Arial"/>
              </a:rPr>
              <a:t>created</a:t>
            </a:r>
            <a:r>
              <a:rPr lang="fr-BE" sz="1300" b="0" strike="noStrike" spc="-1" dirty="0">
                <a:solidFill>
                  <a:srgbClr val="000000"/>
                </a:solidFill>
                <a:uFill>
                  <a:solidFill>
                    <a:srgbClr val="FFFFFF"/>
                  </a:solidFill>
                </a:uFill>
                <a:latin typeface="Arial"/>
              </a:rPr>
              <a:t> for a Windows group,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for the login to </a:t>
            </a:r>
            <a:r>
              <a:rPr lang="fr-BE" sz="1300" b="0" strike="noStrike" spc="-1" dirty="0" err="1">
                <a:solidFill>
                  <a:srgbClr val="000000"/>
                </a:solidFill>
                <a:uFill>
                  <a:solidFill>
                    <a:srgbClr val="FFFFFF"/>
                  </a:solidFill>
                </a:uFill>
                <a:latin typeface="Arial"/>
              </a:rPr>
              <a:t>allow</a:t>
            </a:r>
            <a:r>
              <a:rPr lang="fr-BE" sz="1300" b="0" strike="noStrike" spc="-1" dirty="0">
                <a:solidFill>
                  <a:srgbClr val="000000"/>
                </a:solidFill>
                <a:uFill>
                  <a:solidFill>
                    <a:srgbClr val="FFFFFF"/>
                  </a:solidFill>
                </a:uFill>
                <a:latin typeface="Arial"/>
              </a:rPr>
              <a:t> all</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Windows </a:t>
            </a:r>
            <a:r>
              <a:rPr lang="fr-BE" sz="1300" b="0" strike="noStrike" spc="-1" dirty="0" err="1">
                <a:solidFill>
                  <a:srgbClr val="000000"/>
                </a:solidFill>
                <a:uFill>
                  <a:solidFill>
                    <a:srgbClr val="FFFFFF"/>
                  </a:solidFill>
                </a:uFill>
                <a:latin typeface="Arial"/>
              </a:rPr>
              <a:t>users</a:t>
            </a:r>
            <a:r>
              <a:rPr lang="fr-BE" sz="1300" b="0" strike="noStrike" spc="-1" dirty="0">
                <a:solidFill>
                  <a:srgbClr val="000000"/>
                </a:solidFill>
                <a:uFill>
                  <a:solidFill>
                    <a:srgbClr val="FFFFFF"/>
                  </a:solidFill>
                </a:uFill>
                <a:latin typeface="Arial"/>
              </a:rPr>
              <a:t> in the group to </a:t>
            </a:r>
            <a:r>
              <a:rPr lang="fr-BE" sz="1300" b="0" strike="noStrike" spc="-1" dirty="0" err="1">
                <a:solidFill>
                  <a:srgbClr val="000000"/>
                </a:solidFill>
                <a:uFill>
                  <a:solidFill>
                    <a:srgbClr val="FFFFFF"/>
                  </a:solidFill>
                </a:uFill>
                <a:latin typeface="Arial"/>
              </a:rPr>
              <a:t>access</a:t>
            </a:r>
            <a:r>
              <a:rPr lang="fr-BE" sz="1300" b="0" strike="noStrike" spc="-1" dirty="0">
                <a:solidFill>
                  <a:srgbClr val="000000"/>
                </a:solidFill>
                <a:uFill>
                  <a:solidFill>
                    <a:srgbClr val="FFFFFF"/>
                  </a:solidFill>
                </a:uFill>
                <a:latin typeface="Arial"/>
              </a:rPr>
              <a:t> the </a:t>
            </a:r>
            <a:r>
              <a:rPr lang="fr-BE" sz="1300" b="0" strike="noStrike" spc="-1" dirty="0" err="1">
                <a:solidFill>
                  <a:srgbClr val="000000"/>
                </a:solidFill>
                <a:uFill>
                  <a:solidFill>
                    <a:srgbClr val="FFFFFF"/>
                  </a:solidFill>
                </a:uFill>
                <a:latin typeface="Arial"/>
              </a:rPr>
              <a:t>database</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Additionally</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for an</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individual</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member</a:t>
            </a:r>
            <a:r>
              <a:rPr lang="fr-BE" sz="1300" b="0" strike="noStrike" spc="-1" dirty="0">
                <a:solidFill>
                  <a:srgbClr val="000000"/>
                </a:solidFill>
                <a:uFill>
                  <a:solidFill>
                    <a:srgbClr val="FFFFFF"/>
                  </a:solidFill>
                </a:uFill>
                <a:latin typeface="Arial"/>
              </a:rPr>
              <a:t> of the Windows group </a:t>
            </a:r>
            <a:r>
              <a:rPr lang="fr-BE" sz="1300" b="0" strike="noStrike" spc="-1" dirty="0" err="1">
                <a:solidFill>
                  <a:srgbClr val="000000"/>
                </a:solidFill>
                <a:uFill>
                  <a:solidFill>
                    <a:srgbClr val="FFFFFF"/>
                  </a:solidFill>
                </a:uFill>
                <a:latin typeface="Arial"/>
              </a:rPr>
              <a:t>even</a:t>
            </a:r>
            <a:r>
              <a:rPr lang="fr-BE" sz="1300" b="0" strike="noStrike" spc="-1" dirty="0">
                <a:solidFill>
                  <a:srgbClr val="000000"/>
                </a:solidFill>
                <a:uFill>
                  <a:solidFill>
                    <a:srgbClr val="FFFFFF"/>
                  </a:solidFill>
                </a:uFill>
                <a:latin typeface="Arial"/>
              </a:rPr>
              <a:t> if no </a:t>
            </a:r>
            <a:r>
              <a:rPr lang="fr-BE" sz="1300" b="0" strike="noStrike" spc="-1" dirty="0" err="1">
                <a:solidFill>
                  <a:srgbClr val="000000"/>
                </a:solidFill>
                <a:uFill>
                  <a:solidFill>
                    <a:srgbClr val="FFFFFF"/>
                  </a:solidFill>
                </a:uFill>
                <a:latin typeface="Arial"/>
              </a:rPr>
              <a:t>individual</a:t>
            </a:r>
            <a:r>
              <a:rPr lang="fr-BE" sz="1300" b="0" strike="noStrike" spc="-1" dirty="0">
                <a:solidFill>
                  <a:srgbClr val="000000"/>
                </a:solidFill>
                <a:uFill>
                  <a:solidFill>
                    <a:srgbClr val="FFFFFF"/>
                  </a:solidFill>
                </a:uFill>
                <a:latin typeface="Arial"/>
              </a:rPr>
              <a:t> login for </a:t>
            </a:r>
            <a:r>
              <a:rPr lang="fr-BE" sz="1300" b="0" strike="noStrike" spc="-1" dirty="0" err="1">
                <a:solidFill>
                  <a:srgbClr val="000000"/>
                </a:solidFill>
                <a:uFill>
                  <a:solidFill>
                    <a:srgbClr val="FFFFFF"/>
                  </a:solidFill>
                </a:uFill>
                <a:latin typeface="Arial"/>
              </a:rPr>
              <a:t>that</a:t>
            </a:r>
            <a:r>
              <a:rPr lang="fr-BE" sz="1300" b="0" strike="noStrike" spc="-1" dirty="0">
                <a:solidFill>
                  <a:srgbClr val="000000"/>
                </a:solidFill>
                <a:uFill>
                  <a:solidFill>
                    <a:srgbClr val="FFFFFF"/>
                  </a:solidFill>
                </a:uFill>
                <a:latin typeface="Arial"/>
              </a:rPr>
              <a:t> user </a:t>
            </a:r>
            <a:r>
              <a:rPr lang="fr-BE" sz="1300" b="0" strike="noStrike" spc="-1" dirty="0" err="1">
                <a:solidFill>
                  <a:srgbClr val="000000"/>
                </a:solidFill>
                <a:uFill>
                  <a:solidFill>
                    <a:srgbClr val="FFFFFF"/>
                  </a:solidFill>
                </a:uFill>
                <a:latin typeface="Arial"/>
              </a:rPr>
              <a:t>exists</a:t>
            </a:r>
            <a:r>
              <a:rPr lang="fr-BE" sz="1300" b="0" strike="noStrike" spc="-1" dirty="0">
                <a:solidFill>
                  <a:srgbClr val="000000"/>
                </a:solidFill>
                <a:uFill>
                  <a:solidFill>
                    <a:srgbClr val="FFFFFF"/>
                  </a:solidFill>
                </a:uFill>
                <a:latin typeface="Arial"/>
              </a:rPr>
              <a:t>. For </a:t>
            </a:r>
            <a:r>
              <a:rPr lang="fr-BE" sz="1300" b="0" strike="noStrike" spc="-1" dirty="0" err="1">
                <a:solidFill>
                  <a:srgbClr val="000000"/>
                </a:solidFill>
                <a:uFill>
                  <a:solidFill>
                    <a:srgbClr val="FFFFFF"/>
                  </a:solidFill>
                </a:uFill>
                <a:latin typeface="Arial"/>
              </a:rPr>
              <a:t>example</a:t>
            </a:r>
            <a:r>
              <a:rPr lang="fr-BE" sz="1300" b="0"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if a local Windows group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contains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domain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ADVENTUREWORKS\Lori and ADVENTUREWORKS\Michelle, </a:t>
            </a:r>
            <a:r>
              <a:rPr lang="fr-BE" sz="1300" b="1" strike="noStrike" spc="-1" dirty="0" err="1">
                <a:solidFill>
                  <a:srgbClr val="000000"/>
                </a:solidFill>
                <a:uFill>
                  <a:solidFill>
                    <a:srgbClr val="FFFFFF"/>
                  </a:solidFill>
                </a:uFill>
                <a:latin typeface="Arial"/>
              </a:rPr>
              <a:t>you</a:t>
            </a:r>
            <a:r>
              <a:rPr lang="fr-BE" sz="1300" b="1" strike="noStrike" spc="-1" dirty="0">
                <a:solidFill>
                  <a:srgbClr val="000000"/>
                </a:solidFill>
                <a:uFill>
                  <a:solidFill>
                    <a:srgbClr val="FFFFFF"/>
                  </a:solidFill>
                </a:uFill>
                <a:latin typeface="Arial"/>
              </a:rPr>
              <a:t> can </a:t>
            </a:r>
            <a:r>
              <a:rPr lang="fr-BE" sz="1300" b="1" strike="noStrike" spc="-1" dirty="0" err="1">
                <a:solidFill>
                  <a:srgbClr val="000000"/>
                </a:solidFill>
                <a:uFill>
                  <a:solidFill>
                    <a:srgbClr val="FFFFFF"/>
                  </a:solidFill>
                </a:uFill>
                <a:latin typeface="Arial"/>
              </a:rPr>
              <a:t>create</a:t>
            </a:r>
            <a:r>
              <a:rPr lang="fr-BE" sz="1300" b="1" strike="noStrike" spc="-1" dirty="0">
                <a:solidFill>
                  <a:srgbClr val="000000"/>
                </a:solidFill>
                <a:uFill>
                  <a:solidFill>
                    <a:srgbClr val="FFFFFF"/>
                  </a:solidFill>
                </a:uFill>
                <a:latin typeface="Arial"/>
              </a:rPr>
              <a:t> a single login</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for the </a:t>
            </a:r>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group to </a:t>
            </a:r>
            <a:r>
              <a:rPr lang="fr-BE" sz="1300" b="1" strike="noStrike" spc="-1" dirty="0" err="1">
                <a:solidFill>
                  <a:srgbClr val="000000"/>
                </a:solidFill>
                <a:uFill>
                  <a:solidFill>
                    <a:srgbClr val="FFFFFF"/>
                  </a:solidFill>
                </a:uFill>
                <a:latin typeface="Arial"/>
              </a:rPr>
              <a:t>give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both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access</a:t>
            </a:r>
            <a:r>
              <a:rPr lang="fr-BE" sz="1300" b="1" strike="noStrike" spc="-1" dirty="0">
                <a:solidFill>
                  <a:srgbClr val="000000"/>
                </a:solidFill>
                <a:uFill>
                  <a:solidFill>
                    <a:srgbClr val="FFFFFF"/>
                  </a:solidFill>
                </a:uFill>
                <a:latin typeface="Arial"/>
              </a:rPr>
              <a:t> to SQL Server. You can </a:t>
            </a:r>
            <a:r>
              <a:rPr lang="fr-BE" sz="1300" b="1" strike="noStrike" spc="-1" dirty="0" err="1">
                <a:solidFill>
                  <a:srgbClr val="000000"/>
                </a:solidFill>
                <a:uFill>
                  <a:solidFill>
                    <a:srgbClr val="FFFFFF"/>
                  </a:solidFill>
                </a:uFill>
                <a:latin typeface="Arial"/>
              </a:rPr>
              <a:t>then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create</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a user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in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that</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maps</a:t>
            </a:r>
            <a:r>
              <a:rPr lang="fr-BE" sz="1300" b="1" strike="noStrike" spc="-1" dirty="0">
                <a:solidFill>
                  <a:srgbClr val="000000"/>
                </a:solidFill>
                <a:uFill>
                  <a:solidFill>
                    <a:srgbClr val="FFFFFF"/>
                  </a:solidFill>
                </a:uFill>
                <a:latin typeface="Arial"/>
              </a:rPr>
              <a:t> to the</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DBSERVER1\</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login to </a:t>
            </a:r>
            <a:r>
              <a:rPr lang="fr-BE" sz="1300" b="1" strike="noStrike" spc="-1" dirty="0" err="1">
                <a:solidFill>
                  <a:srgbClr val="000000"/>
                </a:solidFill>
                <a:uFill>
                  <a:solidFill>
                    <a:srgbClr val="FFFFFF"/>
                  </a:solidFill>
                </a:uFill>
                <a:latin typeface="Arial"/>
              </a:rPr>
              <a:t>allow</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both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users</a:t>
            </a:r>
            <a:r>
              <a:rPr lang="fr-BE" sz="1300" b="1" strike="noStrike" spc="-1" dirty="0">
                <a:solidFill>
                  <a:srgbClr val="000000"/>
                </a:solidFill>
                <a:uFill>
                  <a:solidFill>
                    <a:srgbClr val="FFFFFF"/>
                  </a:solidFill>
                </a:uFill>
                <a:latin typeface="Arial"/>
              </a:rPr>
              <a:t> to </a:t>
            </a:r>
            <a:r>
              <a:rPr lang="fr-BE" sz="1300" b="1" strike="noStrike" spc="-1" dirty="0" err="1">
                <a:solidFill>
                  <a:srgbClr val="000000"/>
                </a:solidFill>
                <a:uFill>
                  <a:solidFill>
                    <a:srgbClr val="FFFFFF"/>
                  </a:solidFill>
                </a:uFill>
                <a:latin typeface="Arial"/>
              </a:rPr>
              <a:t>access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However</a:t>
            </a:r>
            <a:r>
              <a:rPr lang="fr-BE" sz="1300" b="1" strike="noStrike" spc="-1" dirty="0">
                <a:solidFill>
                  <a:srgbClr val="000000"/>
                </a:solidFill>
                <a:uFill>
                  <a:solidFill>
                    <a:srgbClr val="FFFFFF"/>
                  </a:solidFill>
                </a:uFill>
                <a:latin typeface="Arial"/>
              </a:rPr>
              <a:t>, if </a:t>
            </a:r>
            <a:r>
              <a:rPr lang="fr-BE" sz="1300" b="1" strike="noStrike" spc="-1" dirty="0" err="1">
                <a:solidFill>
                  <a:srgbClr val="000000"/>
                </a:solidFill>
                <a:uFill>
                  <a:solidFill>
                    <a:srgbClr val="FFFFFF"/>
                  </a:solidFill>
                </a:uFill>
                <a:latin typeface="Arial"/>
              </a:rPr>
              <a:t>you</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wanted</a:t>
            </a:r>
            <a:r>
              <a:rPr lang="fr-BE" sz="1300" b="1" strike="noStrike" spc="-1" dirty="0">
                <a:solidFill>
                  <a:srgbClr val="000000"/>
                </a:solidFill>
                <a:uFill>
                  <a:solidFill>
                    <a:srgbClr val="FFFFFF"/>
                  </a:solidFill>
                </a:uFill>
                <a:latin typeface="Arial"/>
              </a:rPr>
              <a:t> to</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MCT USE ONLY. STUDENT USE PROHIBITED</a:t>
            </a:r>
            <a:endParaRPr lang="fr-BE" sz="2000" b="0" strike="noStrike" spc="-1" dirty="0">
              <a:solidFill>
                <a:srgbClr val="000000"/>
              </a:solidFill>
              <a:uFill>
                <a:solidFill>
                  <a:srgbClr val="FFFFFF"/>
                </a:solidFill>
              </a:uFill>
              <a:latin typeface="Arial"/>
            </a:endParaRPr>
          </a:p>
          <a:p>
            <a:r>
              <a:rPr lang="fr-BE" sz="1300" b="1" strike="noStrike" spc="-1" dirty="0">
                <a:solidFill>
                  <a:srgbClr val="000000"/>
                </a:solidFill>
                <a:uFill>
                  <a:solidFill>
                    <a:srgbClr val="FFFFFF"/>
                  </a:solidFill>
                </a:uFill>
                <a:latin typeface="Arial"/>
              </a:rPr>
              <a:t>Module 3: </a:t>
            </a:r>
            <a:r>
              <a:rPr lang="fr-BE" sz="1300" b="1" strike="noStrike" spc="-1" dirty="0" err="1">
                <a:solidFill>
                  <a:srgbClr val="000000"/>
                </a:solidFill>
                <a:uFill>
                  <a:solidFill>
                    <a:srgbClr val="FFFFFF"/>
                  </a:solidFill>
                </a:uFill>
                <a:latin typeface="Arial"/>
              </a:rPr>
              <a:t>Managing</a:t>
            </a:r>
            <a:r>
              <a:rPr lang="fr-BE" sz="1300" b="1" strike="noStrike" spc="-1" dirty="0">
                <a:solidFill>
                  <a:srgbClr val="000000"/>
                </a:solidFill>
                <a:uFill>
                  <a:solidFill>
                    <a:srgbClr val="FFFFFF"/>
                  </a:solidFill>
                </a:uFill>
                <a:latin typeface="Arial"/>
              </a:rPr>
              <a:t> Security 33</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grant</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specific</a:t>
            </a:r>
            <a:r>
              <a:rPr lang="fr-BE" sz="1300" b="0" strike="noStrike" spc="-1" dirty="0">
                <a:solidFill>
                  <a:srgbClr val="000000"/>
                </a:solidFill>
                <a:uFill>
                  <a:solidFill>
                    <a:srgbClr val="FFFFFF"/>
                  </a:solidFill>
                </a:uFill>
                <a:latin typeface="Arial"/>
              </a:rPr>
              <a:t> permissions to Lori and not to Michelle, </a:t>
            </a:r>
            <a:r>
              <a:rPr lang="fr-BE" sz="1300" b="0" strike="noStrike" spc="-1" dirty="0" err="1">
                <a:solidFill>
                  <a:srgbClr val="000000"/>
                </a:solidFill>
                <a:uFill>
                  <a:solidFill>
                    <a:srgbClr val="FFFFFF"/>
                  </a:solidFill>
                </a:uFill>
                <a:latin typeface="Arial"/>
              </a:rPr>
              <a:t>you</a:t>
            </a:r>
            <a:r>
              <a:rPr lang="fr-BE" sz="1300" b="0" strike="noStrike" spc="-1" dirty="0">
                <a:solidFill>
                  <a:srgbClr val="000000"/>
                </a:solidFill>
                <a:uFill>
                  <a:solidFill>
                    <a:srgbClr val="FFFFFF"/>
                  </a:solidFill>
                </a:uFill>
                <a:latin typeface="Arial"/>
              </a:rPr>
              <a:t> can </a:t>
            </a:r>
            <a:r>
              <a:rPr lang="fr-BE" sz="1300" b="0" strike="noStrike" spc="-1" dirty="0" err="1">
                <a:solidFill>
                  <a:srgbClr val="000000"/>
                </a:solidFill>
                <a:uFill>
                  <a:solidFill>
                    <a:srgbClr val="FFFFFF"/>
                  </a:solidFill>
                </a:uFill>
                <a:latin typeface="Arial"/>
              </a:rPr>
              <a:t>create</a:t>
            </a:r>
            <a:r>
              <a:rPr lang="fr-BE" sz="1300" b="0" strike="noStrike" spc="-1" dirty="0">
                <a:solidFill>
                  <a:srgbClr val="000000"/>
                </a:solidFill>
                <a:uFill>
                  <a:solidFill>
                    <a:srgbClr val="FFFFFF"/>
                  </a:solidFill>
                </a:uFill>
                <a:latin typeface="Arial"/>
              </a:rPr>
              <a:t> a user </a:t>
            </a:r>
            <a:r>
              <a:rPr lang="fr-BE" sz="1300" b="0" strike="noStrike" spc="-1" dirty="0" err="1">
                <a:solidFill>
                  <a:srgbClr val="000000"/>
                </a:solidFill>
                <a:uFill>
                  <a:solidFill>
                    <a:srgbClr val="FFFFFF"/>
                  </a:solidFill>
                </a:uFill>
                <a:latin typeface="Arial"/>
              </a:rPr>
              <a:t>named</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Lori in the</a:t>
            </a:r>
            <a:endParaRPr lang="fr-BE" sz="2000" b="0" strike="noStrike" spc="-1" dirty="0">
              <a:solidFill>
                <a:srgbClr val="000000"/>
              </a:solidFill>
              <a:uFill>
                <a:solidFill>
                  <a:srgbClr val="FFFFFF"/>
                </a:solidFill>
              </a:uFill>
              <a:latin typeface="Arial"/>
            </a:endParaRPr>
          </a:p>
          <a:p>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for ADVENTUREWORKS\Lori, </a:t>
            </a:r>
            <a:r>
              <a:rPr lang="fr-BE" sz="1300" b="1" strike="noStrike" spc="-1" dirty="0" err="1">
                <a:solidFill>
                  <a:srgbClr val="000000"/>
                </a:solidFill>
                <a:uFill>
                  <a:solidFill>
                    <a:srgbClr val="FFFFFF"/>
                  </a:solidFill>
                </a:uFill>
                <a:latin typeface="Arial"/>
              </a:rPr>
              <a:t>even</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though</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there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is</a:t>
            </a:r>
            <a:r>
              <a:rPr lang="fr-BE" sz="1300" b="1" strike="noStrike" spc="-1" dirty="0">
                <a:solidFill>
                  <a:srgbClr val="000000"/>
                </a:solidFill>
                <a:uFill>
                  <a:solidFill>
                    <a:srgbClr val="FFFFFF"/>
                  </a:solidFill>
                </a:uFill>
                <a:latin typeface="Arial"/>
              </a:rPr>
              <a:t> no </a:t>
            </a:r>
            <a:r>
              <a:rPr lang="fr-BE" sz="1300" b="1" strike="noStrike" spc="-1" dirty="0" err="1">
                <a:solidFill>
                  <a:srgbClr val="000000"/>
                </a:solidFill>
                <a:uFill>
                  <a:solidFill>
                    <a:srgbClr val="FFFFFF"/>
                  </a:solidFill>
                </a:uFill>
                <a:latin typeface="Arial"/>
              </a:rPr>
              <a:t>individual</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login for </a:t>
            </a:r>
            <a:r>
              <a:rPr lang="fr-BE" sz="1300" b="1" strike="noStrike" spc="-1" dirty="0">
                <a:solidFill>
                  <a:srgbClr val="000000"/>
                </a:solidFill>
                <a:uFill>
                  <a:solidFill>
                    <a:srgbClr val="FFFFFF"/>
                  </a:solidFill>
                </a:uFill>
                <a:latin typeface="Arial"/>
              </a:rPr>
              <a:t>ADVENTUREWORKS\Lori. </a:t>
            </a:r>
            <a:r>
              <a:rPr lang="fr-BE" sz="1300" b="1" strike="noStrike" spc="-1" dirty="0" err="1">
                <a:solidFill>
                  <a:srgbClr val="000000"/>
                </a:solidFill>
                <a:uFill>
                  <a:solidFill>
                    <a:srgbClr val="FFFFFF"/>
                  </a:solidFill>
                </a:uFill>
                <a:latin typeface="Arial"/>
              </a:rPr>
              <a:t>When</a:t>
            </a:r>
            <a:r>
              <a:rPr lang="fr-BE" sz="1300" b="1" strike="noStrike" spc="-1" dirty="0">
                <a:solidFill>
                  <a:srgbClr val="000000"/>
                </a:solidFill>
                <a:uFill>
                  <a:solidFill>
                    <a:srgbClr val="FFFFFF"/>
                  </a:solidFill>
                </a:uFill>
                <a:latin typeface="Arial"/>
              </a:rPr>
              <a:t> Michelle </a:t>
            </a:r>
            <a:r>
              <a:rPr lang="fr-BE" sz="1300" b="1" strike="noStrike" spc="-1" dirty="0" err="1">
                <a:solidFill>
                  <a:srgbClr val="000000"/>
                </a:solidFill>
                <a:uFill>
                  <a:solidFill>
                    <a:srgbClr val="FFFFFF"/>
                  </a:solidFill>
                </a:uFill>
                <a:latin typeface="Arial"/>
              </a:rPr>
              <a:t>accesses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AdventureWorks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she</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does</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so</a:t>
            </a:r>
            <a:r>
              <a:rPr lang="fr-BE" sz="1300" b="0" strike="noStrike" spc="-1" dirty="0">
                <a:solidFill>
                  <a:srgbClr val="000000"/>
                </a:solidFill>
                <a:uFill>
                  <a:solidFill>
                    <a:srgbClr val="FFFFFF"/>
                  </a:solidFill>
                </a:uFill>
                <a:latin typeface="Arial"/>
              </a:rPr>
              <a:t> </a:t>
            </a:r>
            <a:r>
              <a:rPr lang="fr-BE" sz="1300" b="0" strike="noStrike" spc="-1" dirty="0" err="1">
                <a:solidFill>
                  <a:srgbClr val="000000"/>
                </a:solidFill>
                <a:uFill>
                  <a:solidFill>
                    <a:srgbClr val="FFFFFF"/>
                  </a:solidFill>
                </a:uFill>
                <a:latin typeface="Arial"/>
              </a:rPr>
              <a:t>using</a:t>
            </a:r>
            <a:r>
              <a:rPr lang="fr-BE" sz="1300" b="0" strike="noStrike" spc="-1" dirty="0">
                <a:solidFill>
                  <a:srgbClr val="000000"/>
                </a:solidFill>
                <a:uFill>
                  <a:solidFill>
                    <a:srgbClr val="FFFFFF"/>
                  </a:solidFill>
                </a:uFill>
                <a:latin typeface="Arial"/>
              </a:rPr>
              <a:t> the </a:t>
            </a:r>
            <a:r>
              <a:rPr lang="fr-BE" sz="1300" b="0" strike="noStrike" spc="-1" dirty="0" err="1">
                <a:solidFill>
                  <a:srgbClr val="000000"/>
                </a:solidFill>
                <a:uFill>
                  <a:solidFill>
                    <a:srgbClr val="FFFFFF"/>
                  </a:solidFill>
                </a:uFill>
                <a:latin typeface="Arial"/>
              </a:rPr>
              <a:t>identity</a:t>
            </a:r>
            <a:r>
              <a:rPr lang="fr-BE" sz="1300" b="0"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SalesUsers</a:t>
            </a:r>
            <a:r>
              <a:rPr lang="fr-BE" sz="1300" b="1" strike="noStrike" spc="-1" dirty="0">
                <a:solidFill>
                  <a:srgbClr val="000000"/>
                </a:solidFill>
                <a:uFill>
                  <a:solidFill>
                    <a:srgbClr val="FFFFFF"/>
                  </a:solidFill>
                </a:uFill>
                <a:latin typeface="Arial"/>
              </a:rPr>
              <a:t>, but </a:t>
            </a:r>
            <a:r>
              <a:rPr lang="fr-BE" sz="1300" b="1" strike="noStrike" spc="-1" dirty="0" err="1">
                <a:solidFill>
                  <a:srgbClr val="000000"/>
                </a:solidFill>
                <a:uFill>
                  <a:solidFill>
                    <a:srgbClr val="FFFFFF"/>
                  </a:solidFill>
                </a:uFill>
                <a:latin typeface="Arial"/>
              </a:rPr>
              <a:t>when</a:t>
            </a:r>
            <a:r>
              <a:rPr lang="fr-BE" sz="1300" b="1" strike="noStrike" spc="-1" dirty="0">
                <a:solidFill>
                  <a:srgbClr val="000000"/>
                </a:solidFill>
                <a:uFill>
                  <a:solidFill>
                    <a:srgbClr val="FFFFFF"/>
                  </a:solidFill>
                </a:uFill>
                <a:latin typeface="Arial"/>
              </a:rPr>
              <a:t> Lori </a:t>
            </a:r>
            <a:r>
              <a:rPr lang="fr-BE" sz="1300" b="1" strike="noStrike" spc="-1" dirty="0" err="1">
                <a:solidFill>
                  <a:srgbClr val="000000"/>
                </a:solidFill>
                <a:uFill>
                  <a:solidFill>
                    <a:srgbClr val="FFFFFF"/>
                  </a:solidFill>
                </a:uFill>
                <a:latin typeface="Arial"/>
              </a:rPr>
              <a:t>accesses</a:t>
            </a:r>
            <a:r>
              <a:rPr lang="fr-BE" sz="1300" b="1" strike="noStrike" spc="-1" dirty="0">
                <a:solidFill>
                  <a:srgbClr val="000000"/>
                </a:solidFill>
                <a:uFill>
                  <a:solidFill>
                    <a:srgbClr val="FFFFFF"/>
                  </a:solidFill>
                </a:uFill>
                <a:latin typeface="Arial"/>
              </a:rPr>
              <a:t> the </a:t>
            </a:r>
            <a:r>
              <a:rPr lang="fr-BE" sz="1300" b="1" strike="noStrike" spc="-1" dirty="0" err="1">
                <a:solidFill>
                  <a:srgbClr val="000000"/>
                </a:solidFill>
                <a:uFill>
                  <a:solidFill>
                    <a:srgbClr val="FFFFFF"/>
                  </a:solidFill>
                </a:uFill>
                <a:latin typeface="Arial"/>
              </a:rPr>
              <a:t>database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she</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does</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so</a:t>
            </a:r>
            <a:r>
              <a:rPr lang="fr-BE" sz="1300" b="1" strike="noStrike" spc="-1" dirty="0">
                <a:solidFill>
                  <a:srgbClr val="000000"/>
                </a:solidFill>
                <a:uFill>
                  <a:solidFill>
                    <a:srgbClr val="FFFFFF"/>
                  </a:solidFill>
                </a:uFill>
                <a:latin typeface="Arial"/>
              </a:rPr>
              <a:t> </a:t>
            </a:r>
            <a:r>
              <a:rPr lang="fr-BE" sz="1300" b="1" strike="noStrike" spc="-1" dirty="0" err="1">
                <a:solidFill>
                  <a:srgbClr val="000000"/>
                </a:solidFill>
                <a:uFill>
                  <a:solidFill>
                    <a:srgbClr val="FFFFFF"/>
                  </a:solidFill>
                </a:uFill>
                <a:latin typeface="Arial"/>
              </a:rPr>
              <a:t>with</a:t>
            </a:r>
            <a:r>
              <a:rPr lang="fr-BE" sz="1300" b="1" strike="noStrike" spc="-1" dirty="0">
                <a:solidFill>
                  <a:srgbClr val="000000"/>
                </a:solidFill>
                <a:uFill>
                  <a:solidFill>
                    <a:srgbClr val="FFFFFF"/>
                  </a:solidFill>
                </a:uFill>
                <a:latin typeface="Arial"/>
              </a:rPr>
              <a:t> the</a:t>
            </a:r>
            <a:endParaRPr lang="fr-BE" sz="2000" b="0" strike="noStrike" spc="-1" dirty="0">
              <a:solidFill>
                <a:srgbClr val="000000"/>
              </a:solidFill>
              <a:uFill>
                <a:solidFill>
                  <a:srgbClr val="FFFFFF"/>
                </a:solidFill>
              </a:uFill>
              <a:latin typeface="Arial"/>
            </a:endParaRPr>
          </a:p>
          <a:p>
            <a:r>
              <a:rPr lang="fr-BE" sz="1300" b="0" strike="noStrike" spc="-1" dirty="0" err="1">
                <a:solidFill>
                  <a:srgbClr val="000000"/>
                </a:solidFill>
                <a:uFill>
                  <a:solidFill>
                    <a:srgbClr val="FFFFFF"/>
                  </a:solidFill>
                </a:uFill>
                <a:latin typeface="Arial"/>
              </a:rPr>
              <a:t>identity</a:t>
            </a:r>
            <a:r>
              <a:rPr lang="fr-BE" sz="1300" b="0" strike="noStrike" spc="-1" dirty="0">
                <a:solidFill>
                  <a:srgbClr val="000000"/>
                </a:solidFill>
                <a:uFill>
                  <a:solidFill>
                    <a:srgbClr val="FFFFFF"/>
                  </a:solidFill>
                </a:uFill>
                <a:latin typeface="Arial"/>
              </a:rPr>
              <a:t> </a:t>
            </a:r>
            <a:r>
              <a:rPr lang="fr-BE" sz="1300" b="1" strike="noStrike" spc="-1" dirty="0">
                <a:solidFill>
                  <a:srgbClr val="000000"/>
                </a:solidFill>
                <a:uFill>
                  <a:solidFill>
                    <a:srgbClr val="FFFFFF"/>
                  </a:solidFill>
                </a:uFill>
                <a:latin typeface="Arial"/>
              </a:rPr>
              <a:t>Lori.</a:t>
            </a:r>
            <a:endParaRPr lang="fr-BE" sz="2000" b="0" strike="noStrike" spc="-1" dirty="0">
              <a:solidFill>
                <a:srgbClr val="000000"/>
              </a:solidFill>
              <a:uFill>
                <a:solidFill>
                  <a:srgbClr val="FFFFFF"/>
                </a:solidFill>
              </a:uFill>
              <a:latin typeface="Arial"/>
            </a:endParaRPr>
          </a:p>
        </p:txBody>
      </p:sp>
      <p:sp>
        <p:nvSpPr>
          <p:cNvPr id="227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0A65638-096E-4713-A934-AA58F2043D6E}" type="slidenum">
              <a:rPr lang="fr-BE" sz="1300" b="0" strike="noStrike" spc="-1">
                <a:solidFill>
                  <a:srgbClr val="000000"/>
                </a:solidFill>
                <a:uFill>
                  <a:solidFill>
                    <a:srgbClr val="FFFFFF"/>
                  </a:solidFill>
                </a:uFill>
                <a:latin typeface="+mn-lt"/>
                <a:ea typeface="+mn-ea"/>
              </a:rPr>
              <a:t>117</a:t>
            </a:fld>
            <a:endParaRPr lang="fr-BE" sz="1400" b="0" strike="noStrike" spc="-1">
              <a:solidFill>
                <a:srgbClr val="000000"/>
              </a:solidFill>
              <a:uFill>
                <a:solidFill>
                  <a:srgbClr val="FFFFFF"/>
                </a:solidFill>
              </a:uFill>
              <a:latin typeface="Times New Roman"/>
            </a:endParaRPr>
          </a:p>
        </p:txBody>
      </p:sp>
      <p:sp>
        <p:nvSpPr>
          <p:cNvPr id="227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150682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7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649B675-CD1D-4BBD-925E-A828106312DE}" type="slidenum">
              <a:rPr lang="fr-BE" sz="1300" b="0" strike="noStrike" spc="-1">
                <a:solidFill>
                  <a:srgbClr val="000000"/>
                </a:solidFill>
                <a:uFill>
                  <a:solidFill>
                    <a:srgbClr val="FFFFFF"/>
                  </a:solidFill>
                </a:uFill>
                <a:latin typeface="+mn-lt"/>
                <a:ea typeface="+mn-ea"/>
              </a:rPr>
              <a:t>118</a:t>
            </a:fld>
            <a:endParaRPr lang="fr-BE" sz="1400" b="0" strike="noStrike" spc="-1">
              <a:solidFill>
                <a:srgbClr val="000000"/>
              </a:solidFill>
              <a:uFill>
                <a:solidFill>
                  <a:srgbClr val="FFFFFF"/>
                </a:solidFill>
              </a:uFill>
              <a:latin typeface="Times New Roman"/>
            </a:endParaRPr>
          </a:p>
        </p:txBody>
      </p:sp>
      <p:sp>
        <p:nvSpPr>
          <p:cNvPr id="227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798695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8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0203571-038D-4B00-86D0-58909B81FCD2}" type="slidenum">
              <a:rPr lang="fr-BE" sz="1300" b="0" strike="noStrike" spc="-1">
                <a:solidFill>
                  <a:srgbClr val="000000"/>
                </a:solidFill>
                <a:uFill>
                  <a:solidFill>
                    <a:srgbClr val="FFFFFF"/>
                  </a:solidFill>
                </a:uFill>
                <a:latin typeface="+mn-lt"/>
                <a:ea typeface="+mn-ea"/>
              </a:rPr>
              <a:t>119</a:t>
            </a:fld>
            <a:endParaRPr lang="fr-BE" sz="1400" b="0" strike="noStrike" spc="-1">
              <a:solidFill>
                <a:srgbClr val="000000"/>
              </a:solidFill>
              <a:uFill>
                <a:solidFill>
                  <a:srgbClr val="FFFFFF"/>
                </a:solidFill>
              </a:uFill>
              <a:latin typeface="Times New Roman"/>
            </a:endParaRPr>
          </a:p>
        </p:txBody>
      </p:sp>
      <p:sp>
        <p:nvSpPr>
          <p:cNvPr id="228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379387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Deux types de rôles base de données : les fixes et ceux définis par l’utilisateur.</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Le rôle « public » appartient à tous les utilisateur DB et ne peut être supprimé. Ce rôle ne peux avoir de users, groupes ou rôles car ils lui appartiennent déjà.</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Sans permission, un utilisateur ne peut être que public et ne peut faire que les opérations suivantes:</a:t>
            </a:r>
          </a:p>
          <a:p>
            <a:r>
              <a:rPr lang="fr-BE" sz="2000" b="0" strike="noStrike" spc="-1">
                <a:solidFill>
                  <a:srgbClr val="000000"/>
                </a:solidFill>
                <a:uFill>
                  <a:solidFill>
                    <a:srgbClr val="FFFFFF"/>
                  </a:solidFill>
                </a:uFill>
                <a:latin typeface="Arial"/>
              </a:rPr>
              <a:t>	- exécution d’une instruction qui ne requiert pas de permissions (PRINT)</a:t>
            </a:r>
          </a:p>
          <a:p>
            <a:r>
              <a:rPr lang="fr-BE" sz="2000" b="0" strike="noStrike" spc="-1">
                <a:solidFill>
                  <a:srgbClr val="000000"/>
                </a:solidFill>
                <a:uFill>
                  <a:solidFill>
                    <a:srgbClr val="FFFFFF"/>
                  </a:solidFill>
                </a:uFill>
                <a:latin typeface="Arial"/>
              </a:rPr>
              <a:t>	- voir le système de tables et exécuter des procédures stockées pour retrouver des informations venant de la DB master ou de ses DB.</a:t>
            </a:r>
          </a:p>
          <a:p>
            <a:r>
              <a:rPr lang="fr-BE" sz="2000" b="0" strike="noStrike" spc="-1">
                <a:solidFill>
                  <a:srgbClr val="000000"/>
                </a:solidFill>
                <a:uFill>
                  <a:solidFill>
                    <a:srgbClr val="FFFFFF"/>
                  </a:solidFill>
                </a:uFill>
                <a:latin typeface="Arial"/>
              </a:rPr>
              <a:t>	- accèdent à toutes les DB si le guest est activé.</a:t>
            </a: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Tip</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Because every user is a member of the </a:t>
            </a:r>
            <a:r>
              <a:rPr lang="fr-BE" sz="1300" b="1" strike="noStrike" spc="-1">
                <a:solidFill>
                  <a:srgbClr val="000000"/>
                </a:solidFill>
                <a:uFill>
                  <a:solidFill>
                    <a:srgbClr val="FFFFFF"/>
                  </a:solidFill>
                </a:uFill>
                <a:latin typeface="Arial"/>
              </a:rPr>
              <a:t>public role, you should generally revoke all permissions</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p:txBody>
      </p:sp>
      <p:sp>
        <p:nvSpPr>
          <p:cNvPr id="228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954CEC0-09BC-4B92-8F78-8622BBD1A670}" type="slidenum">
              <a:rPr lang="fr-BE" sz="1300" b="0" strike="noStrike" spc="-1">
                <a:solidFill>
                  <a:srgbClr val="000000"/>
                </a:solidFill>
                <a:uFill>
                  <a:solidFill>
                    <a:srgbClr val="FFFFFF"/>
                  </a:solidFill>
                </a:uFill>
                <a:latin typeface="+mn-lt"/>
                <a:ea typeface="+mn-ea"/>
              </a:rPr>
              <a:t>120</a:t>
            </a:fld>
            <a:endParaRPr lang="fr-BE" sz="1400" b="0" strike="noStrike" spc="-1">
              <a:solidFill>
                <a:srgbClr val="000000"/>
              </a:solidFill>
              <a:uFill>
                <a:solidFill>
                  <a:srgbClr val="FFFFFF"/>
                </a:solidFill>
              </a:uFill>
              <a:latin typeface="Times New Roman"/>
            </a:endParaRPr>
          </a:p>
        </p:txBody>
      </p:sp>
      <p:sp>
        <p:nvSpPr>
          <p:cNvPr id="228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5889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8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DA7B584-700C-418C-A279-A404A73A5D86}" type="slidenum">
              <a:rPr lang="fr-BE" sz="1300" b="0" strike="noStrike" spc="-1">
                <a:solidFill>
                  <a:srgbClr val="000000"/>
                </a:solidFill>
                <a:uFill>
                  <a:solidFill>
                    <a:srgbClr val="FFFFFF"/>
                  </a:solidFill>
                </a:uFill>
                <a:latin typeface="+mn-lt"/>
                <a:ea typeface="+mn-ea"/>
              </a:rPr>
              <a:t>121</a:t>
            </a:fld>
            <a:endParaRPr lang="fr-BE" sz="1400" b="0" strike="noStrike" spc="-1">
              <a:solidFill>
                <a:srgbClr val="000000"/>
              </a:solidFill>
              <a:uFill>
                <a:solidFill>
                  <a:srgbClr val="FFFFFF"/>
                </a:solidFill>
              </a:uFill>
              <a:latin typeface="Times New Roman"/>
            </a:endParaRPr>
          </a:p>
        </p:txBody>
      </p:sp>
      <p:sp>
        <p:nvSpPr>
          <p:cNvPr id="228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8889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3 types de licences pour la production</a:t>
            </a:r>
          </a:p>
          <a:p>
            <a:pPr marL="216000" indent="-216000">
              <a:lnSpc>
                <a:spcPct val="100000"/>
              </a:lnSpc>
            </a:pPr>
            <a:r>
              <a:rPr lang="fr-BE" sz="2000" b="0" strike="noStrike" spc="-1" dirty="0">
                <a:solidFill>
                  <a:srgbClr val="000000"/>
                </a:solidFill>
                <a:uFill>
                  <a:solidFill>
                    <a:srgbClr val="FFFFFF"/>
                  </a:solidFill>
                </a:uFill>
                <a:latin typeface="Arial"/>
              </a:rPr>
              <a:t>Processeur : Elle est plus appropriée pour les applications accessibles à travers Internet et les applications internes avec un grand ratio de </a:t>
            </a:r>
            <a:r>
              <a:rPr lang="fr-BE" sz="2000" b="0" strike="noStrike" spc="-1" dirty="0" err="1">
                <a:solidFill>
                  <a:srgbClr val="000000"/>
                </a:solidFill>
                <a:uFill>
                  <a:solidFill>
                    <a:srgbClr val="FFFFFF"/>
                  </a:solidFill>
                </a:uFill>
                <a:latin typeface="Arial"/>
              </a:rPr>
              <a:t>clients-serveur</a:t>
            </a:r>
            <a:r>
              <a:rPr lang="fr-BE" sz="2000" b="0" strike="noStrike" spc="-1" dirty="0">
                <a:solidFill>
                  <a:srgbClr val="000000"/>
                </a:solidFill>
                <a:uFill>
                  <a:solidFill>
                    <a:srgbClr val="FFFFFF"/>
                  </a:solidFill>
                </a:uFill>
                <a:latin typeface="Arial"/>
              </a:rPr>
              <a:t>.</a:t>
            </a:r>
          </a:p>
          <a:p>
            <a:pPr marL="216000" indent="-216000">
              <a:lnSpc>
                <a:spcPct val="100000"/>
              </a:lnSpc>
            </a:pPr>
            <a:r>
              <a:rPr lang="fr-BE" sz="2000" b="0" strike="noStrike" spc="-1" dirty="0">
                <a:solidFill>
                  <a:srgbClr val="000000"/>
                </a:solidFill>
                <a:uFill>
                  <a:solidFill>
                    <a:srgbClr val="FFFFFF"/>
                  </a:solidFill>
                </a:uFill>
                <a:latin typeface="Arial"/>
              </a:rPr>
              <a:t>Serveur + outils : idéal pour ceux qui n’ont pas besoin d’accord au-delà du firewall et qui ont un petit ratio </a:t>
            </a:r>
            <a:r>
              <a:rPr lang="fr-BE" sz="2000" b="0" strike="noStrike" spc="-1" dirty="0" err="1">
                <a:solidFill>
                  <a:srgbClr val="000000"/>
                </a:solidFill>
                <a:uFill>
                  <a:solidFill>
                    <a:srgbClr val="FFFFFF"/>
                  </a:solidFill>
                </a:uFill>
                <a:latin typeface="Arial"/>
              </a:rPr>
              <a:t>clients-serveur</a:t>
            </a:r>
            <a:r>
              <a:rPr lang="fr-BE" sz="2000" b="0" strike="noStrike" spc="-1" dirty="0">
                <a:solidFill>
                  <a:srgbClr val="000000"/>
                </a:solidFill>
                <a:uFill>
                  <a:solidFill>
                    <a:srgbClr val="FFFFFF"/>
                  </a:solidFill>
                </a:uFill>
                <a:latin typeface="Arial"/>
              </a:rPr>
              <a:t>.</a:t>
            </a:r>
          </a:p>
          <a:p>
            <a:pPr marL="216000" indent="-216000">
              <a:lnSpc>
                <a:spcPct val="100000"/>
              </a:lnSpc>
            </a:pPr>
            <a:r>
              <a:rPr lang="fr-BE" sz="2000" b="0" strike="noStrike" spc="-1" dirty="0">
                <a:solidFill>
                  <a:srgbClr val="000000"/>
                </a:solidFill>
                <a:uFill>
                  <a:solidFill>
                    <a:srgbClr val="FFFFFF"/>
                  </a:solidFill>
                </a:uFill>
                <a:latin typeface="Arial"/>
              </a:rPr>
              <a:t>Serveur + user : idéal pour ceux qui n’ont pas besoin d’accord au-delà du firewall et qui ont un petit ratio </a:t>
            </a:r>
            <a:r>
              <a:rPr lang="fr-BE" sz="2000" b="0" strike="noStrike" spc="-1" dirty="0" err="1">
                <a:solidFill>
                  <a:srgbClr val="000000"/>
                </a:solidFill>
                <a:uFill>
                  <a:solidFill>
                    <a:srgbClr val="FFFFFF"/>
                  </a:solidFill>
                </a:uFill>
                <a:latin typeface="Arial"/>
              </a:rPr>
              <a:t>clients-serveur</a:t>
            </a:r>
            <a:r>
              <a:rPr lang="fr-BE" sz="2000" b="0" strike="noStrike" spc="-1" dirty="0">
                <a:solidFill>
                  <a:srgbClr val="000000"/>
                </a:solidFill>
                <a:uFill>
                  <a:solidFill>
                    <a:srgbClr val="FFFFFF"/>
                  </a:solidFill>
                </a:uFill>
                <a:latin typeface="Arial"/>
              </a:rPr>
              <a:t>.</a:t>
            </a: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197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5223C5E-7256-4E18-85F8-3DF29C1224C3}" type="slidenum">
              <a:rPr lang="fr-BE" sz="1300" b="0" strike="noStrike" spc="-1">
                <a:solidFill>
                  <a:srgbClr val="000000"/>
                </a:solidFill>
                <a:uFill>
                  <a:solidFill>
                    <a:srgbClr val="FFFFFF"/>
                  </a:solidFill>
                </a:uFill>
                <a:latin typeface="+mn-lt"/>
              </a:rPr>
              <a:t>12</a:t>
            </a:fld>
            <a:endParaRPr lang="fr-BE" sz="1400" b="0" strike="noStrike" spc="-1">
              <a:solidFill>
                <a:srgbClr val="000000"/>
              </a:solidFill>
              <a:uFill>
                <a:solidFill>
                  <a:srgbClr val="FFFFFF"/>
                </a:solidFill>
              </a:uFill>
              <a:latin typeface="Times New Roman"/>
            </a:endParaRPr>
          </a:p>
        </p:txBody>
      </p:sp>
      <p:sp>
        <p:nvSpPr>
          <p:cNvPr id="197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654031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Principale : utilisateurs ou rôles</a:t>
            </a: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Only members of the </a:t>
            </a:r>
            <a:r>
              <a:rPr lang="fr-BE" sz="1300" b="1" strike="noStrike" spc="-1">
                <a:solidFill>
                  <a:srgbClr val="000000"/>
                </a:solidFill>
                <a:uFill>
                  <a:solidFill>
                    <a:srgbClr val="FFFFFF"/>
                  </a:solidFill>
                </a:uFill>
                <a:latin typeface="Arial"/>
              </a:rPr>
              <a:t>sysadmin fixed server role, the db_securityadmin and db_owner fixed database </a:t>
            </a:r>
            <a:r>
              <a:rPr lang="fr-BE" sz="1300" b="0" strike="noStrike" spc="-1">
                <a:solidFill>
                  <a:srgbClr val="000000"/>
                </a:solidFill>
                <a:uFill>
                  <a:solidFill>
                    <a:srgbClr val="FFFFFF"/>
                  </a:solidFill>
                </a:uFill>
                <a:latin typeface="Arial"/>
              </a:rPr>
              <a:t>roles, or the role owner can execute </a:t>
            </a:r>
            <a:r>
              <a:rPr lang="fr-BE" sz="1300" b="1" strike="noStrike" spc="-1">
                <a:solidFill>
                  <a:srgbClr val="000000"/>
                </a:solidFill>
                <a:uFill>
                  <a:solidFill>
                    <a:srgbClr val="FFFFFF"/>
                  </a:solidFill>
                </a:uFill>
                <a:latin typeface="Arial"/>
              </a:rPr>
              <a:t>sp_addrolemember to add a member to a user-defined database </a:t>
            </a:r>
            <a:r>
              <a:rPr lang="fr-BE" sz="1300" b="0" strike="noStrike" spc="-1">
                <a:solidFill>
                  <a:srgbClr val="000000"/>
                </a:solidFill>
                <a:uFill>
                  <a:solidFill>
                    <a:srgbClr val="FFFFFF"/>
                  </a:solidFill>
                </a:uFill>
                <a:latin typeface="Arial"/>
              </a:rPr>
              <a:t>role.</a:t>
            </a:r>
            <a:endParaRPr lang="fr-BE" sz="2000" b="0" strike="noStrike" spc="-1">
              <a:solidFill>
                <a:srgbClr val="000000"/>
              </a:solidFill>
              <a:uFill>
                <a:solidFill>
                  <a:srgbClr val="FFFFFF"/>
                </a:solidFill>
              </a:uFill>
              <a:latin typeface="Arial"/>
            </a:endParaRPr>
          </a:p>
        </p:txBody>
      </p:sp>
      <p:sp>
        <p:nvSpPr>
          <p:cNvPr id="229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EAA3350-E076-4B8E-914C-01798682D476}" type="slidenum">
              <a:rPr lang="fr-BE" sz="1300" b="0" strike="noStrike" spc="-1">
                <a:solidFill>
                  <a:srgbClr val="000000"/>
                </a:solidFill>
                <a:uFill>
                  <a:solidFill>
                    <a:srgbClr val="FFFFFF"/>
                  </a:solidFill>
                </a:uFill>
                <a:latin typeface="+mn-lt"/>
                <a:ea typeface="+mn-ea"/>
              </a:rPr>
              <a:t>122</a:t>
            </a:fld>
            <a:endParaRPr lang="fr-BE" sz="1400" b="0" strike="noStrike" spc="-1">
              <a:solidFill>
                <a:srgbClr val="000000"/>
              </a:solidFill>
              <a:uFill>
                <a:solidFill>
                  <a:srgbClr val="FFFFFF"/>
                </a:solidFill>
              </a:uFill>
              <a:latin typeface="Times New Roman"/>
            </a:endParaRPr>
          </a:p>
        </p:txBody>
      </p:sp>
      <p:sp>
        <p:nvSpPr>
          <p:cNvPr id="229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163277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Quand l’utilisateur exécute une application qui est associée avec un rôle application, ce nouveau contexte de sécurité est utilisé au lieu de celui de l’utilisateur.</a:t>
            </a:r>
          </a:p>
        </p:txBody>
      </p:sp>
      <p:sp>
        <p:nvSpPr>
          <p:cNvPr id="229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2A51976-6DFF-4309-B107-D9E87E7F082D}" type="slidenum">
              <a:rPr lang="fr-BE" sz="1300" b="0" strike="noStrike" spc="-1">
                <a:solidFill>
                  <a:srgbClr val="000000"/>
                </a:solidFill>
                <a:uFill>
                  <a:solidFill>
                    <a:srgbClr val="FFFFFF"/>
                  </a:solidFill>
                </a:uFill>
                <a:latin typeface="+mn-lt"/>
                <a:ea typeface="+mn-ea"/>
              </a:rPr>
              <a:t>123</a:t>
            </a:fld>
            <a:endParaRPr lang="fr-BE" sz="1400" b="0" strike="noStrike" spc="-1">
              <a:solidFill>
                <a:srgbClr val="000000"/>
              </a:solidFill>
              <a:uFill>
                <a:solidFill>
                  <a:srgbClr val="FFFFFF"/>
                </a:solidFill>
              </a:uFill>
              <a:latin typeface="Times New Roman"/>
            </a:endParaRPr>
          </a:p>
        </p:txBody>
      </p:sp>
      <p:sp>
        <p:nvSpPr>
          <p:cNvPr id="229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452115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Pas de membres : ils sont activés pour les utilisateurs quand ces derniers exécutent l’application</a:t>
            </a:r>
          </a:p>
          <a:p>
            <a:endParaRPr lang="fr-BE" sz="2000" b="0" strike="noStrike" spc="-1">
              <a:solidFill>
                <a:srgbClr val="000000"/>
              </a:solidFill>
              <a:uFill>
                <a:solidFill>
                  <a:srgbClr val="FFFFFF"/>
                </a:solidFill>
              </a:uFill>
              <a:latin typeface="Arial"/>
            </a:endParaRPr>
          </a:p>
          <a:p>
            <a:pPr>
              <a:lnSpc>
                <a:spcPct val="100000"/>
              </a:lnSpc>
            </a:pPr>
            <a:r>
              <a:rPr lang="fr-BE" sz="2000" b="0" strike="noStrike" spc="-1">
                <a:solidFill>
                  <a:srgbClr val="000000"/>
                </a:solidFill>
                <a:uFill>
                  <a:solidFill>
                    <a:srgbClr val="FFFFFF"/>
                  </a:solidFill>
                </a:uFill>
                <a:latin typeface="Arial"/>
              </a:rPr>
              <a:t>Permettent aux utilisateurs d’avoir des permissions spéciales quand ils utilisent l’application : on évite d’accorder des permissions directement aux utilisateurs</a:t>
            </a:r>
          </a:p>
        </p:txBody>
      </p:sp>
      <p:sp>
        <p:nvSpPr>
          <p:cNvPr id="229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2D03B5C-F646-4FC1-918C-C6325ADE2043}" type="slidenum">
              <a:rPr lang="fr-BE" sz="1300" b="0" strike="noStrike" spc="-1">
                <a:solidFill>
                  <a:srgbClr val="000000"/>
                </a:solidFill>
                <a:uFill>
                  <a:solidFill>
                    <a:srgbClr val="FFFFFF"/>
                  </a:solidFill>
                </a:uFill>
                <a:latin typeface="+mn-lt"/>
                <a:ea typeface="+mn-ea"/>
              </a:rPr>
              <a:t>124</a:t>
            </a:fld>
            <a:endParaRPr lang="fr-BE" sz="1400" b="0" strike="noStrike" spc="-1">
              <a:solidFill>
                <a:srgbClr val="000000"/>
              </a:solidFill>
              <a:uFill>
                <a:solidFill>
                  <a:srgbClr val="FFFFFF"/>
                </a:solidFill>
              </a:uFill>
              <a:latin typeface="Times New Roman"/>
            </a:endParaRPr>
          </a:p>
        </p:txBody>
      </p:sp>
      <p:sp>
        <p:nvSpPr>
          <p:cNvPr id="229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787057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Only members of the </a:t>
            </a:r>
            <a:r>
              <a:rPr lang="fr-BE" sz="1300" b="1" strike="noStrike" spc="-1">
                <a:solidFill>
                  <a:srgbClr val="000000"/>
                </a:solidFill>
                <a:uFill>
                  <a:solidFill>
                    <a:srgbClr val="FFFFFF"/>
                  </a:solidFill>
                </a:uFill>
                <a:latin typeface="Arial"/>
              </a:rPr>
              <a:t>db_owner, db_securityadmin, and</a:t>
            </a:r>
            <a:endParaRPr lang="fr-BE" sz="2000" b="0" strike="noStrike" spc="-1">
              <a:solidFill>
                <a:srgbClr val="000000"/>
              </a:solidFill>
              <a:uFill>
                <a:solidFill>
                  <a:srgbClr val="FFFFFF"/>
                </a:solidFill>
              </a:uFill>
              <a:latin typeface="Arial"/>
            </a:endParaRPr>
          </a:p>
          <a:p>
            <a:r>
              <a:rPr lang="fr-BE" sz="1300" b="1" strike="noStrike" spc="-1">
                <a:solidFill>
                  <a:srgbClr val="000000"/>
                </a:solidFill>
                <a:uFill>
                  <a:solidFill>
                    <a:srgbClr val="FFFFFF"/>
                  </a:solidFill>
                </a:uFill>
                <a:latin typeface="Arial"/>
              </a:rPr>
              <a:t>sysadmin roles can create application roles.</a:t>
            </a:r>
            <a:endParaRPr lang="fr-BE" sz="2000" b="0" strike="noStrike" spc="-1">
              <a:solidFill>
                <a:srgbClr val="000000"/>
              </a:solidFill>
              <a:uFill>
                <a:solidFill>
                  <a:srgbClr val="FFFFFF"/>
                </a:solidFill>
              </a:uFill>
              <a:latin typeface="Arial"/>
            </a:endParaRPr>
          </a:p>
        </p:txBody>
      </p:sp>
      <p:sp>
        <p:nvSpPr>
          <p:cNvPr id="229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07F7A66-2C96-4B35-BBB8-2646D0B5EFC2}" type="slidenum">
              <a:rPr lang="fr-BE" sz="1300" b="0" strike="noStrike" spc="-1">
                <a:solidFill>
                  <a:srgbClr val="000000"/>
                </a:solidFill>
                <a:uFill>
                  <a:solidFill>
                    <a:srgbClr val="FFFFFF"/>
                  </a:solidFill>
                </a:uFill>
                <a:latin typeface="+mn-lt"/>
                <a:ea typeface="+mn-ea"/>
              </a:rPr>
              <a:t>125</a:t>
            </a:fld>
            <a:endParaRPr lang="fr-BE" sz="1400" b="0" strike="noStrike" spc="-1">
              <a:solidFill>
                <a:srgbClr val="000000"/>
              </a:solidFill>
              <a:uFill>
                <a:solidFill>
                  <a:srgbClr val="FFFFFF"/>
                </a:solidFill>
              </a:uFill>
              <a:latin typeface="Times New Roman"/>
            </a:endParaRPr>
          </a:p>
        </p:txBody>
      </p:sp>
      <p:sp>
        <p:nvSpPr>
          <p:cNvPr id="230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04499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users, schemas, roles, assemblies, and service broker objects</a:t>
            </a:r>
            <a:endParaRPr lang="fr-BE" sz="2000" b="0" strike="noStrike" spc="-1">
              <a:solidFill>
                <a:srgbClr val="000000"/>
              </a:solidFill>
              <a:uFill>
                <a:solidFill>
                  <a:srgbClr val="FFFFFF"/>
                </a:solidFill>
              </a:uFill>
              <a:latin typeface="Arial"/>
            </a:endParaRPr>
          </a:p>
        </p:txBody>
      </p:sp>
      <p:sp>
        <p:nvSpPr>
          <p:cNvPr id="230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CA8AA9F-2CB8-431E-A826-EB0EAE4C0830}" type="slidenum">
              <a:rPr lang="fr-BE" sz="1300" b="0" strike="noStrike" spc="-1">
                <a:solidFill>
                  <a:srgbClr val="000000"/>
                </a:solidFill>
                <a:uFill>
                  <a:solidFill>
                    <a:srgbClr val="FFFFFF"/>
                  </a:solidFill>
                </a:uFill>
                <a:latin typeface="+mn-lt"/>
                <a:ea typeface="+mn-ea"/>
              </a:rPr>
              <a:t>126</a:t>
            </a:fld>
            <a:endParaRPr lang="fr-BE" sz="1400" b="0" strike="noStrike" spc="-1">
              <a:solidFill>
                <a:srgbClr val="000000"/>
              </a:solidFill>
              <a:uFill>
                <a:solidFill>
                  <a:srgbClr val="FFFFFF"/>
                </a:solidFill>
              </a:uFill>
              <a:latin typeface="Times New Roman"/>
            </a:endParaRPr>
          </a:p>
        </p:txBody>
      </p:sp>
      <p:sp>
        <p:nvSpPr>
          <p:cNvPr id="230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93681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Database_permission : la permission à accorder</a:t>
            </a:r>
          </a:p>
          <a:p>
            <a:r>
              <a:rPr lang="fr-BE" sz="2000" b="0" strike="noStrike" spc="-1">
                <a:solidFill>
                  <a:srgbClr val="000000"/>
                </a:solidFill>
                <a:uFill>
                  <a:solidFill>
                    <a:srgbClr val="FFFFFF"/>
                  </a:solidFill>
                </a:uFill>
                <a:latin typeface="Arial"/>
              </a:rPr>
              <a:t>Security_account : le principal à qui accorder la permission</a:t>
            </a:r>
          </a:p>
        </p:txBody>
      </p:sp>
      <p:sp>
        <p:nvSpPr>
          <p:cNvPr id="230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074623F-F204-4A47-9674-2FC5AA3D833A}" type="slidenum">
              <a:rPr lang="fr-BE" sz="1300" b="0" strike="noStrike" spc="-1">
                <a:solidFill>
                  <a:srgbClr val="000000"/>
                </a:solidFill>
                <a:uFill>
                  <a:solidFill>
                    <a:srgbClr val="FFFFFF"/>
                  </a:solidFill>
                </a:uFill>
                <a:latin typeface="+mn-lt"/>
                <a:ea typeface="+mn-ea"/>
              </a:rPr>
              <a:t>127</a:t>
            </a:fld>
            <a:endParaRPr lang="fr-BE" sz="1400" b="0" strike="noStrike" spc="-1">
              <a:solidFill>
                <a:srgbClr val="000000"/>
              </a:solidFill>
              <a:uFill>
                <a:solidFill>
                  <a:srgbClr val="FFFFFF"/>
                </a:solidFill>
              </a:uFill>
              <a:latin typeface="Times New Roman"/>
            </a:endParaRPr>
          </a:p>
        </p:txBody>
      </p:sp>
      <p:sp>
        <p:nvSpPr>
          <p:cNvPr id="230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20412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Database_permission : la permission a accorder</a:t>
            </a:r>
          </a:p>
          <a:p>
            <a:r>
              <a:rPr lang="fr-BE" sz="2000" b="0" strike="noStrike" spc="-1">
                <a:solidFill>
                  <a:srgbClr val="000000"/>
                </a:solidFill>
                <a:uFill>
                  <a:solidFill>
                    <a:srgbClr val="FFFFFF"/>
                  </a:solidFill>
                </a:uFill>
                <a:latin typeface="Arial"/>
              </a:rPr>
              <a:t>Security_account : le principal a qui accorder la permission</a:t>
            </a:r>
          </a:p>
        </p:txBody>
      </p:sp>
      <p:sp>
        <p:nvSpPr>
          <p:cNvPr id="230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5A5BDD6-86E6-4AEA-8B51-336BBC1A545C}" type="slidenum">
              <a:rPr lang="fr-BE" sz="1300" b="0" strike="noStrike" spc="-1">
                <a:solidFill>
                  <a:srgbClr val="000000"/>
                </a:solidFill>
                <a:uFill>
                  <a:solidFill>
                    <a:srgbClr val="FFFFFF"/>
                  </a:solidFill>
                </a:uFill>
                <a:latin typeface="+mn-lt"/>
                <a:ea typeface="+mn-ea"/>
              </a:rPr>
              <a:t>128</a:t>
            </a:fld>
            <a:endParaRPr lang="fr-BE" sz="1400" b="0" strike="noStrike" spc="-1">
              <a:solidFill>
                <a:srgbClr val="000000"/>
              </a:solidFill>
              <a:uFill>
                <a:solidFill>
                  <a:srgbClr val="FFFFFF"/>
                </a:solidFill>
              </a:uFill>
              <a:latin typeface="Times New Roman"/>
            </a:endParaRPr>
          </a:p>
        </p:txBody>
      </p:sp>
      <p:sp>
        <p:nvSpPr>
          <p:cNvPr id="230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583274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Tables, views, stored procedures, and types.</a:t>
            </a:r>
            <a:endParaRPr lang="fr-BE" sz="2000" b="0" strike="noStrike" spc="-1">
              <a:solidFill>
                <a:srgbClr val="000000"/>
              </a:solidFill>
              <a:uFill>
                <a:solidFill>
                  <a:srgbClr val="FFFFFF"/>
                </a:solidFill>
              </a:uFill>
              <a:latin typeface="Arial"/>
            </a:endParaRPr>
          </a:p>
        </p:txBody>
      </p:sp>
      <p:sp>
        <p:nvSpPr>
          <p:cNvPr id="231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70E2CCE-259A-434B-B5A3-3EAF6783CF91}" type="slidenum">
              <a:rPr lang="fr-BE" sz="1300" b="0" strike="noStrike" spc="-1">
                <a:solidFill>
                  <a:srgbClr val="000000"/>
                </a:solidFill>
                <a:uFill>
                  <a:solidFill>
                    <a:srgbClr val="FFFFFF"/>
                  </a:solidFill>
                </a:uFill>
                <a:latin typeface="+mn-lt"/>
                <a:ea typeface="+mn-ea"/>
              </a:rPr>
              <a:t>129</a:t>
            </a:fld>
            <a:endParaRPr lang="fr-BE" sz="1400" b="0" strike="noStrike" spc="-1">
              <a:solidFill>
                <a:srgbClr val="000000"/>
              </a:solidFill>
              <a:uFill>
                <a:solidFill>
                  <a:srgbClr val="FFFFFF"/>
                </a:solidFill>
              </a:uFill>
              <a:latin typeface="Times New Roman"/>
            </a:endParaRPr>
          </a:p>
        </p:txBody>
      </p:sp>
      <p:sp>
        <p:nvSpPr>
          <p:cNvPr id="231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640968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tables, views, stored procedures, and types.</a:t>
            </a:r>
            <a:endParaRPr lang="fr-BE" sz="2000" b="0" strike="noStrike" spc="-1">
              <a:solidFill>
                <a:srgbClr val="000000"/>
              </a:solidFill>
              <a:uFill>
                <a:solidFill>
                  <a:srgbClr val="FFFFFF"/>
                </a:solidFill>
              </a:uFill>
              <a:latin typeface="Arial"/>
            </a:endParaRPr>
          </a:p>
        </p:txBody>
      </p:sp>
      <p:sp>
        <p:nvSpPr>
          <p:cNvPr id="231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C96F308-D74F-4587-9CA2-8AB8F7809B82}" type="slidenum">
              <a:rPr lang="fr-BE" sz="1300" b="0" strike="noStrike" spc="-1">
                <a:solidFill>
                  <a:srgbClr val="000000"/>
                </a:solidFill>
                <a:uFill>
                  <a:solidFill>
                    <a:srgbClr val="FFFFFF"/>
                  </a:solidFill>
                </a:uFill>
                <a:latin typeface="+mn-lt"/>
                <a:ea typeface="+mn-ea"/>
              </a:rPr>
              <a:t>130</a:t>
            </a:fld>
            <a:endParaRPr lang="fr-BE" sz="1400" b="0" strike="noStrike" spc="-1">
              <a:solidFill>
                <a:srgbClr val="000000"/>
              </a:solidFill>
              <a:uFill>
                <a:solidFill>
                  <a:srgbClr val="FFFFFF"/>
                </a:solidFill>
              </a:uFill>
              <a:latin typeface="Times New Roman"/>
            </a:endParaRPr>
          </a:p>
        </p:txBody>
      </p:sp>
      <p:sp>
        <p:nvSpPr>
          <p:cNvPr id="231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810541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dirty="0">
                <a:solidFill>
                  <a:srgbClr val="000000"/>
                </a:solidFill>
                <a:uFill>
                  <a:solidFill>
                    <a:srgbClr val="FFFFFF"/>
                  </a:solidFill>
                </a:uFill>
                <a:latin typeface="Arial"/>
              </a:rPr>
              <a:t>tables, </a:t>
            </a:r>
            <a:r>
              <a:rPr lang="fr-BE" sz="1300" b="0" strike="noStrike" spc="-1" dirty="0" err="1">
                <a:solidFill>
                  <a:srgbClr val="000000"/>
                </a:solidFill>
                <a:uFill>
                  <a:solidFill>
                    <a:srgbClr val="FFFFFF"/>
                  </a:solidFill>
                </a:uFill>
                <a:latin typeface="Arial"/>
              </a:rPr>
              <a:t>views</a:t>
            </a:r>
            <a:r>
              <a:rPr lang="fr-BE" sz="1300" b="0" strike="noStrike" spc="-1" dirty="0">
                <a:solidFill>
                  <a:srgbClr val="000000"/>
                </a:solidFill>
                <a:uFill>
                  <a:solidFill>
                    <a:srgbClr val="FFFFFF"/>
                  </a:solidFill>
                </a:uFill>
                <a:latin typeface="Arial"/>
              </a:rPr>
              <a:t>, stored </a:t>
            </a:r>
            <a:r>
              <a:rPr lang="fr-BE" sz="1300" b="0" strike="noStrike" spc="-1" dirty="0" err="1">
                <a:solidFill>
                  <a:srgbClr val="000000"/>
                </a:solidFill>
                <a:uFill>
                  <a:solidFill>
                    <a:srgbClr val="FFFFFF"/>
                  </a:solidFill>
                </a:uFill>
                <a:latin typeface="Arial"/>
              </a:rPr>
              <a:t>procedures</a:t>
            </a:r>
            <a:r>
              <a:rPr lang="fr-BE" sz="1300" b="0" strike="noStrike" spc="-1" dirty="0">
                <a:solidFill>
                  <a:srgbClr val="000000"/>
                </a:solidFill>
                <a:uFill>
                  <a:solidFill>
                    <a:srgbClr val="FFFFFF"/>
                  </a:solidFill>
                </a:uFill>
                <a:latin typeface="Arial"/>
              </a:rPr>
              <a:t>, and types.</a:t>
            </a:r>
          </a:p>
          <a:p>
            <a:endParaRPr lang="fr-BE" sz="13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Attention quand on passe en mode </a:t>
            </a:r>
            <a:r>
              <a:rPr lang="fr-BE" sz="1300" b="0" strike="noStrike" spc="-1" dirty="0" err="1">
                <a:solidFill>
                  <a:srgbClr val="000000"/>
                </a:solidFill>
                <a:uFill>
                  <a:solidFill>
                    <a:srgbClr val="FFFFFF"/>
                  </a:solidFill>
                </a:uFill>
                <a:latin typeface="Arial"/>
              </a:rPr>
              <a:t>Authentfication</a:t>
            </a:r>
            <a:r>
              <a:rPr lang="fr-BE" sz="1300" b="0" strike="noStrike" spc="-1" dirty="0">
                <a:solidFill>
                  <a:srgbClr val="000000"/>
                </a:solidFill>
                <a:uFill>
                  <a:solidFill>
                    <a:srgbClr val="FFFFFF"/>
                  </a:solidFill>
                </a:uFill>
                <a:latin typeface="Arial"/>
              </a:rPr>
              <a:t> mixte il faut </a:t>
            </a:r>
            <a:r>
              <a:rPr lang="fr-BE" sz="1300" b="0" strike="noStrike" spc="-1" dirty="0" err="1">
                <a:solidFill>
                  <a:srgbClr val="000000"/>
                </a:solidFill>
                <a:uFill>
                  <a:solidFill>
                    <a:srgbClr val="FFFFFF"/>
                  </a:solidFill>
                </a:uFill>
                <a:latin typeface="Arial"/>
              </a:rPr>
              <a:t>redémarer</a:t>
            </a:r>
            <a:r>
              <a:rPr lang="fr-BE" sz="1300" b="0" strike="noStrike" spc="-1" dirty="0">
                <a:solidFill>
                  <a:srgbClr val="000000"/>
                </a:solidFill>
                <a:uFill>
                  <a:solidFill>
                    <a:srgbClr val="FFFFFF"/>
                  </a:solidFill>
                </a:uFill>
                <a:latin typeface="Arial"/>
              </a:rPr>
              <a:t> le serveur.</a:t>
            </a:r>
            <a:endParaRPr lang="fr-BE" sz="2000" b="0" strike="noStrike" spc="-1" dirty="0">
              <a:solidFill>
                <a:srgbClr val="000000"/>
              </a:solidFill>
              <a:uFill>
                <a:solidFill>
                  <a:srgbClr val="FFFFFF"/>
                </a:solidFill>
              </a:uFill>
              <a:latin typeface="Arial"/>
            </a:endParaRPr>
          </a:p>
        </p:txBody>
      </p:sp>
      <p:sp>
        <p:nvSpPr>
          <p:cNvPr id="231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9C4CCFE-EE9B-47ED-BD8D-175C1BACBF3F}" type="slidenum">
              <a:rPr lang="fr-BE" sz="1300" b="0" strike="noStrike" spc="-1">
                <a:solidFill>
                  <a:srgbClr val="000000"/>
                </a:solidFill>
                <a:uFill>
                  <a:solidFill>
                    <a:srgbClr val="FFFFFF"/>
                  </a:solidFill>
                </a:uFill>
                <a:latin typeface="+mn-lt"/>
                <a:ea typeface="+mn-ea"/>
              </a:rPr>
              <a:t>131</a:t>
            </a:fld>
            <a:endParaRPr lang="fr-BE" sz="1400" b="0" strike="noStrike" spc="-1">
              <a:solidFill>
                <a:srgbClr val="000000"/>
              </a:solidFill>
              <a:uFill>
                <a:solidFill>
                  <a:srgbClr val="FFFFFF"/>
                </a:solidFill>
              </a:uFill>
              <a:latin typeface="Times New Roman"/>
            </a:endParaRPr>
          </a:p>
        </p:txBody>
      </p:sp>
      <p:sp>
        <p:nvSpPr>
          <p:cNvPr id="231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2459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Les applications peuvent se connecter à chacune des instances. Et chaque instance est indépendante de l’autre.</a:t>
            </a:r>
          </a:p>
          <a:p>
            <a:pPr marL="216000" indent="-216000">
              <a:lnSpc>
                <a:spcPct val="100000"/>
              </a:lnSpc>
            </a:pPr>
            <a:r>
              <a:rPr lang="fr-BE" sz="2000" b="0" strike="noStrike" spc="-1" dirty="0">
                <a:solidFill>
                  <a:srgbClr val="000000"/>
                </a:solidFill>
                <a:uFill>
                  <a:solidFill>
                    <a:srgbClr val="FFFFFF"/>
                  </a:solidFill>
                </a:uFill>
                <a:latin typeface="Arial"/>
              </a:rPr>
              <a:t>Les instances des composants comme </a:t>
            </a:r>
            <a:r>
              <a:rPr lang="fr-BE" sz="2000" b="0" strike="noStrike" spc="-1" dirty="0" err="1">
                <a:solidFill>
                  <a:srgbClr val="000000"/>
                </a:solidFill>
                <a:uFill>
                  <a:solidFill>
                    <a:srgbClr val="FFFFFF"/>
                  </a:solidFill>
                </a:uFill>
                <a:latin typeface="Arial"/>
              </a:rPr>
              <a:t>Analysis</a:t>
            </a:r>
            <a:r>
              <a:rPr lang="fr-BE" sz="2000" b="0" strike="noStrike" spc="-1" dirty="0">
                <a:solidFill>
                  <a:srgbClr val="000000"/>
                </a:solidFill>
                <a:uFill>
                  <a:solidFill>
                    <a:srgbClr val="FFFFFF"/>
                  </a:solidFill>
                </a:uFill>
                <a:latin typeface="Arial"/>
              </a:rPr>
              <a:t> et </a:t>
            </a:r>
            <a:r>
              <a:rPr lang="fr-BE" sz="2000" b="0" strike="noStrike" spc="-1" dirty="0" err="1">
                <a:solidFill>
                  <a:srgbClr val="000000"/>
                </a:solidFill>
                <a:uFill>
                  <a:solidFill>
                    <a:srgbClr val="FFFFFF"/>
                  </a:solidFill>
                </a:uFill>
                <a:latin typeface="Arial"/>
              </a:rPr>
              <a:t>Reporting</a:t>
            </a:r>
            <a:r>
              <a:rPr lang="fr-BE" sz="2000" b="0" strike="noStrike" spc="-1" dirty="0">
                <a:solidFill>
                  <a:srgbClr val="000000"/>
                </a:solidFill>
                <a:uFill>
                  <a:solidFill>
                    <a:srgbClr val="FFFFFF"/>
                  </a:solidFill>
                </a:uFill>
                <a:latin typeface="Arial"/>
              </a:rPr>
              <a:t> Services ont leurs programmes et fichiers de données propres.</a:t>
            </a: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197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FDB39AB-8311-4457-81CA-56E37F2F2933}" type="slidenum">
              <a:rPr lang="fr-BE" sz="1300" b="0" strike="noStrike" spc="-1">
                <a:solidFill>
                  <a:srgbClr val="000000"/>
                </a:solidFill>
                <a:uFill>
                  <a:solidFill>
                    <a:srgbClr val="FFFFFF"/>
                  </a:solidFill>
                </a:uFill>
                <a:latin typeface="+mn-lt"/>
              </a:rPr>
              <a:t>13</a:t>
            </a:fld>
            <a:endParaRPr lang="fr-BE" sz="1400" b="0" strike="noStrike" spc="-1">
              <a:solidFill>
                <a:srgbClr val="000000"/>
              </a:solidFill>
              <a:uFill>
                <a:solidFill>
                  <a:srgbClr val="FFFFFF"/>
                </a:solidFill>
              </a:uFill>
              <a:latin typeface="Times New Roman"/>
            </a:endParaRPr>
          </a:p>
        </p:txBody>
      </p:sp>
      <p:sp>
        <p:nvSpPr>
          <p:cNvPr id="197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167841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tables, views, stored procedures, and types.</a:t>
            </a:r>
            <a:endParaRPr lang="fr-BE" sz="2000" b="0" strike="noStrike" spc="-1">
              <a:solidFill>
                <a:srgbClr val="000000"/>
              </a:solidFill>
              <a:uFill>
                <a:solidFill>
                  <a:srgbClr val="FFFFFF"/>
                </a:solidFill>
              </a:uFill>
              <a:latin typeface="Arial"/>
            </a:endParaRPr>
          </a:p>
        </p:txBody>
      </p:sp>
      <p:sp>
        <p:nvSpPr>
          <p:cNvPr id="232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75F4B57-B077-481B-A659-ADDD238CF8DB}" type="slidenum">
              <a:rPr lang="fr-BE" sz="1300" b="0" strike="noStrike" spc="-1">
                <a:solidFill>
                  <a:srgbClr val="000000"/>
                </a:solidFill>
                <a:uFill>
                  <a:solidFill>
                    <a:srgbClr val="FFFFFF"/>
                  </a:solidFill>
                </a:uFill>
                <a:latin typeface="+mn-lt"/>
                <a:ea typeface="+mn-ea"/>
              </a:rPr>
              <a:t>132</a:t>
            </a:fld>
            <a:endParaRPr lang="fr-BE" sz="1400" b="0" strike="noStrike" spc="-1">
              <a:solidFill>
                <a:srgbClr val="000000"/>
              </a:solidFill>
              <a:uFill>
                <a:solidFill>
                  <a:srgbClr val="FFFFFF"/>
                </a:solidFill>
              </a:uFill>
              <a:latin typeface="Times New Roman"/>
            </a:endParaRPr>
          </a:p>
        </p:txBody>
      </p:sp>
      <p:sp>
        <p:nvSpPr>
          <p:cNvPr id="232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12469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On doit crypter la clé elle-même, d’où le besoin du password qui va aussi crypter la clé.</a:t>
            </a:r>
            <a:endParaRPr lang="fr-BE" sz="2000" b="0" strike="noStrike" spc="-1">
              <a:solidFill>
                <a:srgbClr val="000000"/>
              </a:solidFill>
              <a:uFill>
                <a:solidFill>
                  <a:srgbClr val="FFFFFF"/>
                </a:solidFill>
              </a:uFill>
              <a:latin typeface="Arial"/>
            </a:endParaRPr>
          </a:p>
        </p:txBody>
      </p:sp>
      <p:sp>
        <p:nvSpPr>
          <p:cNvPr id="232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6DB2689-B198-448F-9926-91C5389BB7FE}" type="slidenum">
              <a:rPr lang="fr-BE" sz="1300" b="0" strike="noStrike" spc="-1">
                <a:solidFill>
                  <a:srgbClr val="000000"/>
                </a:solidFill>
                <a:uFill>
                  <a:solidFill>
                    <a:srgbClr val="FFFFFF"/>
                  </a:solidFill>
                </a:uFill>
                <a:latin typeface="+mn-lt"/>
                <a:ea typeface="+mn-ea"/>
              </a:rPr>
              <a:t>133</a:t>
            </a:fld>
            <a:endParaRPr lang="fr-BE" sz="1400" b="0" strike="noStrike" spc="-1">
              <a:solidFill>
                <a:srgbClr val="000000"/>
              </a:solidFill>
              <a:uFill>
                <a:solidFill>
                  <a:srgbClr val="FFFFFF"/>
                </a:solidFill>
              </a:uFill>
              <a:latin typeface="Times New Roman"/>
            </a:endParaRPr>
          </a:p>
        </p:txBody>
      </p:sp>
      <p:sp>
        <p:nvSpPr>
          <p:cNvPr id="232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295913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fonctions à sens unique : donnée cryptée avec une valeur et décryptée avec une autre.</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Cryptage : clé publique</a:t>
            </a:r>
          </a:p>
          <a:p>
            <a:r>
              <a:rPr lang="fr-BE" sz="2000" b="0" strike="noStrike" spc="-1">
                <a:solidFill>
                  <a:srgbClr val="000000"/>
                </a:solidFill>
                <a:uFill>
                  <a:solidFill>
                    <a:srgbClr val="FFFFFF"/>
                  </a:solidFill>
                </a:uFill>
                <a:latin typeface="Arial"/>
              </a:rPr>
              <a:t>Décryptage : clé privée</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Utilisée pour la signature digitale</a:t>
            </a:r>
          </a:p>
        </p:txBody>
      </p:sp>
      <p:sp>
        <p:nvSpPr>
          <p:cNvPr id="232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6B1EF0F-666F-461C-9E29-EE7D3EE182BE}" type="slidenum">
              <a:rPr lang="fr-BE" sz="1300" b="0" strike="noStrike" spc="-1">
                <a:solidFill>
                  <a:srgbClr val="000000"/>
                </a:solidFill>
                <a:uFill>
                  <a:solidFill>
                    <a:srgbClr val="FFFFFF"/>
                  </a:solidFill>
                </a:uFill>
                <a:latin typeface="+mn-lt"/>
                <a:ea typeface="+mn-ea"/>
              </a:rPr>
              <a:t>134</a:t>
            </a:fld>
            <a:endParaRPr lang="fr-BE" sz="1400" b="0" strike="noStrike" spc="-1">
              <a:solidFill>
                <a:srgbClr val="000000"/>
              </a:solidFill>
              <a:uFill>
                <a:solidFill>
                  <a:srgbClr val="FFFFFF"/>
                </a:solidFill>
              </a:uFill>
              <a:latin typeface="Times New Roman"/>
            </a:endParaRPr>
          </a:p>
        </p:txBody>
      </p:sp>
      <p:sp>
        <p:nvSpPr>
          <p:cNvPr id="232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589325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2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12B2DFF-7A8B-4699-91B0-3CF2F7E06FC9}" type="slidenum">
              <a:rPr lang="fr-BE" sz="1300" b="0" strike="noStrike" spc="-1">
                <a:solidFill>
                  <a:srgbClr val="000000"/>
                </a:solidFill>
                <a:uFill>
                  <a:solidFill>
                    <a:srgbClr val="FFFFFF"/>
                  </a:solidFill>
                </a:uFill>
                <a:latin typeface="+mn-lt"/>
                <a:ea typeface="+mn-ea"/>
              </a:rPr>
              <a:t>135</a:t>
            </a:fld>
            <a:endParaRPr lang="fr-BE" sz="1400" b="0" strike="noStrike" spc="-1">
              <a:solidFill>
                <a:srgbClr val="000000"/>
              </a:solidFill>
              <a:uFill>
                <a:solidFill>
                  <a:srgbClr val="FFFFFF"/>
                </a:solidFill>
              </a:uFill>
              <a:latin typeface="Times New Roman"/>
            </a:endParaRPr>
          </a:p>
        </p:txBody>
      </p:sp>
      <p:sp>
        <p:nvSpPr>
          <p:cNvPr id="233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5774627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3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83EEDC8-65C5-41E2-A3E3-FF6B13BDDA08}" type="slidenum">
              <a:rPr lang="fr-BE" sz="1300" b="0" strike="noStrike" spc="-1">
                <a:solidFill>
                  <a:srgbClr val="000000"/>
                </a:solidFill>
                <a:uFill>
                  <a:solidFill>
                    <a:srgbClr val="FFFFFF"/>
                  </a:solidFill>
                </a:uFill>
                <a:latin typeface="+mn-lt"/>
                <a:ea typeface="+mn-ea"/>
              </a:rPr>
              <a:t>136</a:t>
            </a:fld>
            <a:endParaRPr lang="fr-BE" sz="1400" b="0" strike="noStrike" spc="-1">
              <a:solidFill>
                <a:srgbClr val="000000"/>
              </a:solidFill>
              <a:uFill>
                <a:solidFill>
                  <a:srgbClr val="FFFFFF"/>
                </a:solidFill>
              </a:uFill>
              <a:latin typeface="Times New Roman"/>
            </a:endParaRPr>
          </a:p>
        </p:txBody>
      </p:sp>
      <p:sp>
        <p:nvSpPr>
          <p:cNvPr id="233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673979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SQL Server utilise une hiérarchie de clés et certificats pour implémenter les fonctionnalités de cryptographie</a:t>
            </a: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Server Master Key : c’est la racine de la hiérarchie de cryptage. cette clé est générée automatiquement quand on installe une instance de SQL Server, et est sécurisée par Windows Data Protection API (DPAPI)</a:t>
            </a:r>
          </a:p>
          <a:p>
            <a:endParaRPr lang="fr-BE" sz="2000" b="0" strike="noStrike" spc="-1" dirty="0">
              <a:solidFill>
                <a:srgbClr val="000000"/>
              </a:solidFill>
              <a:uFill>
                <a:solidFill>
                  <a:srgbClr val="FFFFFF"/>
                </a:solidFill>
              </a:uFill>
              <a:latin typeface="Arial"/>
            </a:endParaRPr>
          </a:p>
          <a:p>
            <a:r>
              <a:rPr lang="fr-BE" sz="2000" b="0" strike="noStrike" spc="-1" dirty="0" err="1">
                <a:solidFill>
                  <a:srgbClr val="000000"/>
                </a:solidFill>
                <a:uFill>
                  <a:solidFill>
                    <a:srgbClr val="FFFFFF"/>
                  </a:solidFill>
                </a:uFill>
                <a:latin typeface="Arial"/>
              </a:rPr>
              <a:t>Database</a:t>
            </a:r>
            <a:r>
              <a:rPr lang="fr-BE" sz="2000" b="0" strike="noStrike" spc="-1" dirty="0">
                <a:solidFill>
                  <a:srgbClr val="000000"/>
                </a:solidFill>
                <a:uFill>
                  <a:solidFill>
                    <a:srgbClr val="FFFFFF"/>
                  </a:solidFill>
                </a:uFill>
                <a:latin typeface="Arial"/>
              </a:rPr>
              <a:t> master key : clé symétrique qui peut être utilisée pour protéger la clé privée des certificats et les clés asymétriques dans la DB. Quand cette clé est créée, elles est cryptée en utilisant un triple DES et un </a:t>
            </a:r>
            <a:r>
              <a:rPr lang="fr-BE" sz="2000" b="0" strike="noStrike" spc="-1" dirty="0" err="1">
                <a:solidFill>
                  <a:srgbClr val="000000"/>
                </a:solidFill>
                <a:uFill>
                  <a:solidFill>
                    <a:srgbClr val="FFFFFF"/>
                  </a:solidFill>
                </a:uFill>
                <a:latin typeface="Arial"/>
              </a:rPr>
              <a:t>password</a:t>
            </a:r>
            <a:r>
              <a:rPr lang="fr-BE" sz="2000" b="0" strike="noStrike" spc="-1" dirty="0">
                <a:solidFill>
                  <a:srgbClr val="000000"/>
                </a:solidFill>
                <a:uFill>
                  <a:solidFill>
                    <a:srgbClr val="FFFFFF"/>
                  </a:solidFill>
                </a:uFill>
                <a:latin typeface="Arial"/>
              </a:rPr>
              <a:t> donné par le user. Pour activer le décryptage automatique de la clé master, une copie de la clé est crypté en utilisant la Service Master key et stockée dans la base de données elle-même et dans la </a:t>
            </a:r>
            <a:r>
              <a:rPr lang="fr-BE" sz="2000" b="0" strike="noStrike" spc="-1" dirty="0" err="1">
                <a:solidFill>
                  <a:srgbClr val="000000"/>
                </a:solidFill>
                <a:uFill>
                  <a:solidFill>
                    <a:srgbClr val="FFFFFF"/>
                  </a:solidFill>
                </a:uFill>
                <a:latin typeface="Arial"/>
              </a:rPr>
              <a:t>Db</a:t>
            </a:r>
            <a:r>
              <a:rPr lang="fr-BE" sz="2000" b="0" strike="noStrike" spc="-1" dirty="0">
                <a:solidFill>
                  <a:srgbClr val="000000"/>
                </a:solidFill>
                <a:uFill>
                  <a:solidFill>
                    <a:srgbClr val="FFFFFF"/>
                  </a:solidFill>
                </a:uFill>
                <a:latin typeface="Arial"/>
              </a:rPr>
              <a:t> master.</a:t>
            </a:r>
          </a:p>
          <a:p>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USE </a:t>
            </a:r>
            <a:r>
              <a:rPr lang="fr-BE" sz="1300" b="0" strike="noStrike" spc="-1" dirty="0" err="1">
                <a:solidFill>
                  <a:srgbClr val="000000"/>
                </a:solidFill>
                <a:uFill>
                  <a:solidFill>
                    <a:srgbClr val="FFFFFF"/>
                  </a:solidFill>
                </a:uFill>
                <a:latin typeface="Arial"/>
              </a:rPr>
              <a:t>AdventureWorks</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CREATE MASTER KEY ENCRYPTION BY PASSWORD = '23987hxJ#KL95234nl0zBe‘</a:t>
            </a:r>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Les clés privées peuvent être sécurisées en utilisant la master ou le </a:t>
            </a:r>
            <a:r>
              <a:rPr lang="fr-BE" sz="1300" b="0" strike="noStrike" spc="-1" dirty="0" err="1">
                <a:solidFill>
                  <a:srgbClr val="000000"/>
                </a:solidFill>
                <a:uFill>
                  <a:solidFill>
                    <a:srgbClr val="FFFFFF"/>
                  </a:solidFill>
                </a:uFill>
                <a:latin typeface="Arial"/>
              </a:rPr>
              <a:t>password</a:t>
            </a:r>
            <a:r>
              <a:rPr lang="fr-BE" sz="1300" b="0"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p:txBody>
      </p:sp>
      <p:sp>
        <p:nvSpPr>
          <p:cNvPr id="233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D5344AE-4BAE-403A-95B4-ACF4446E0B8D}" type="slidenum">
              <a:rPr lang="fr-BE" sz="1300" b="0" strike="noStrike" spc="-1">
                <a:solidFill>
                  <a:srgbClr val="000000"/>
                </a:solidFill>
                <a:uFill>
                  <a:solidFill>
                    <a:srgbClr val="FFFFFF"/>
                  </a:solidFill>
                </a:uFill>
                <a:latin typeface="+mn-lt"/>
                <a:ea typeface="+mn-ea"/>
              </a:rPr>
              <a:t>137</a:t>
            </a:fld>
            <a:endParaRPr lang="fr-BE" sz="1400" b="0" strike="noStrike" spc="-1">
              <a:solidFill>
                <a:srgbClr val="000000"/>
              </a:solidFill>
              <a:uFill>
                <a:solidFill>
                  <a:srgbClr val="FFFFFF"/>
                </a:solidFill>
              </a:uFill>
              <a:latin typeface="Times New Roman"/>
            </a:endParaRPr>
          </a:p>
        </p:txBody>
      </p:sp>
      <p:sp>
        <p:nvSpPr>
          <p:cNvPr id="233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620100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SQL Server utilise une hiérarchie de clé et certificats pour implémenter les fonctionnalités de cryptographie</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Server Master Key : c’est la racine de la hiérarchie de cryptage. cette clé est générée automatiquement quand on installe une instance de SQL Server, et est sécurisée par Windows Data Protection API (DPAPI)</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Database master key : clé symétrique qui peut être utilisée pour protéger la clé privée des certificats et les clé asymétriques dans la DB. Quand cette clé créée, elles est cryptée en utilisant un triple DES et un password donné par le user. Pour activée le décryptage automatique de la clé master, une copie de la clé est crypté en utilisant la Service Master key et stockée dans la base de données elle-même et dans la Db master.</a:t>
            </a: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USE AdventureWorks</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CREATE MASTER KEY ENCRYPTION BY PASSWORD = '23987hxJ#KL95234nl0zBe‘</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Les clés privée peuvent être sécurisées en utilisant la master ou le password.</a:t>
            </a:r>
            <a:endParaRPr lang="fr-BE" sz="2000" b="0" strike="noStrike" spc="-1">
              <a:solidFill>
                <a:srgbClr val="000000"/>
              </a:solidFill>
              <a:uFill>
                <a:solidFill>
                  <a:srgbClr val="FFFFFF"/>
                </a:solidFill>
              </a:uFill>
              <a:latin typeface="Arial"/>
            </a:endParaRPr>
          </a:p>
        </p:txBody>
      </p:sp>
      <p:sp>
        <p:nvSpPr>
          <p:cNvPr id="233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E114DEB-59C0-40A0-9B79-4A3E0308B690}" type="slidenum">
              <a:rPr lang="fr-BE" sz="1300" b="0" strike="noStrike" spc="-1">
                <a:solidFill>
                  <a:srgbClr val="000000"/>
                </a:solidFill>
                <a:uFill>
                  <a:solidFill>
                    <a:srgbClr val="FFFFFF"/>
                  </a:solidFill>
                </a:uFill>
                <a:latin typeface="+mn-lt"/>
                <a:ea typeface="+mn-ea"/>
              </a:rPr>
              <a:t>138</a:t>
            </a:fld>
            <a:endParaRPr lang="fr-BE" sz="1400" b="0" strike="noStrike" spc="-1">
              <a:solidFill>
                <a:srgbClr val="000000"/>
              </a:solidFill>
              <a:uFill>
                <a:solidFill>
                  <a:srgbClr val="FFFFFF"/>
                </a:solidFill>
              </a:uFill>
              <a:latin typeface="Times New Roman"/>
            </a:endParaRPr>
          </a:p>
        </p:txBody>
      </p:sp>
      <p:sp>
        <p:nvSpPr>
          <p:cNvPr id="233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262259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4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842ACD7-9E84-4023-9A1C-903D3AA6DE08}" type="slidenum">
              <a:rPr lang="fr-BE" sz="1300" b="0" strike="noStrike" spc="-1">
                <a:solidFill>
                  <a:srgbClr val="000000"/>
                </a:solidFill>
                <a:uFill>
                  <a:solidFill>
                    <a:srgbClr val="FFFFFF"/>
                  </a:solidFill>
                </a:uFill>
                <a:latin typeface="+mn-lt"/>
                <a:ea typeface="+mn-ea"/>
              </a:rPr>
              <a:t>139</a:t>
            </a:fld>
            <a:endParaRPr lang="fr-BE" sz="1400" b="0" strike="noStrike" spc="-1">
              <a:solidFill>
                <a:srgbClr val="000000"/>
              </a:solidFill>
              <a:uFill>
                <a:solidFill>
                  <a:srgbClr val="FFFFFF"/>
                </a:solidFill>
              </a:uFill>
              <a:latin typeface="Times New Roman"/>
            </a:endParaRPr>
          </a:p>
        </p:txBody>
      </p:sp>
      <p:sp>
        <p:nvSpPr>
          <p:cNvPr id="234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5104332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4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89726CE-3E63-4241-8DA0-18B690676A20}" type="slidenum">
              <a:rPr lang="fr-BE" sz="1300" b="0" strike="noStrike" spc="-1">
                <a:solidFill>
                  <a:srgbClr val="000000"/>
                </a:solidFill>
                <a:uFill>
                  <a:solidFill>
                    <a:srgbClr val="FFFFFF"/>
                  </a:solidFill>
                </a:uFill>
                <a:latin typeface="+mn-lt"/>
                <a:ea typeface="+mn-ea"/>
              </a:rPr>
              <a:t>140</a:t>
            </a:fld>
            <a:endParaRPr lang="fr-BE" sz="1400" b="0" strike="noStrike" spc="-1">
              <a:solidFill>
                <a:srgbClr val="000000"/>
              </a:solidFill>
              <a:uFill>
                <a:solidFill>
                  <a:srgbClr val="FFFFFF"/>
                </a:solidFill>
              </a:uFill>
              <a:latin typeface="Times New Roman"/>
            </a:endParaRPr>
          </a:p>
        </p:txBody>
      </p:sp>
      <p:sp>
        <p:nvSpPr>
          <p:cNvPr id="234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657272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4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C37D81D-211A-47AD-9492-EC0A337A0788}" type="slidenum">
              <a:rPr lang="fr-BE" sz="1300" b="0" strike="noStrike" spc="-1">
                <a:solidFill>
                  <a:srgbClr val="000000"/>
                </a:solidFill>
                <a:uFill>
                  <a:solidFill>
                    <a:srgbClr val="FFFFFF"/>
                  </a:solidFill>
                </a:uFill>
                <a:latin typeface="+mn-lt"/>
                <a:ea typeface="+mn-ea"/>
              </a:rPr>
              <a:t>141</a:t>
            </a:fld>
            <a:endParaRPr lang="fr-BE" sz="1400" b="0" strike="noStrike" spc="-1">
              <a:solidFill>
                <a:srgbClr val="000000"/>
              </a:solidFill>
              <a:uFill>
                <a:solidFill>
                  <a:srgbClr val="FFFFFF"/>
                </a:solidFill>
              </a:uFill>
              <a:latin typeface="Times New Roman"/>
            </a:endParaRPr>
          </a:p>
        </p:txBody>
      </p:sp>
      <p:sp>
        <p:nvSpPr>
          <p:cNvPr id="234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5678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Instance nommée : le nom doit commencer par une lettre, et contient un _ ou &amp; ou des nombres et des lettres.</a:t>
            </a:r>
          </a:p>
          <a:p>
            <a:pPr marL="216000" indent="-216000">
              <a:lnSpc>
                <a:spcPct val="100000"/>
              </a:lnSpc>
            </a:pPr>
            <a:r>
              <a:rPr lang="fr-BE" sz="2000" b="0" strike="noStrike" spc="-1" dirty="0">
                <a:solidFill>
                  <a:srgbClr val="000000"/>
                </a:solidFill>
                <a:uFill>
                  <a:solidFill>
                    <a:srgbClr val="FFFFFF"/>
                  </a:solidFill>
                </a:uFill>
                <a:latin typeface="Arial"/>
              </a:rPr>
              <a:t>La structure des répertoires, des registres et des noms des services utilisent tous le nom de l’instance. </a:t>
            </a:r>
          </a:p>
          <a:p>
            <a:pPr marL="216000" indent="-216000">
              <a:lnSpc>
                <a:spcPct val="100000"/>
              </a:lnSpc>
            </a:pPr>
            <a:r>
              <a:rPr lang="fr-BE" sz="2000" b="0" strike="noStrike" spc="-1" dirty="0">
                <a:solidFill>
                  <a:srgbClr val="000000"/>
                </a:solidFill>
                <a:uFill>
                  <a:solidFill>
                    <a:srgbClr val="FFFFFF"/>
                  </a:solidFill>
                </a:uFill>
                <a:latin typeface="Arial"/>
              </a:rPr>
              <a:t>Ex : le nom du service SQL Server est </a:t>
            </a:r>
            <a:r>
              <a:rPr lang="fr-BE" sz="2000" b="0" strike="noStrike" spc="-1" dirty="0" err="1">
                <a:solidFill>
                  <a:srgbClr val="000000"/>
                </a:solidFill>
                <a:uFill>
                  <a:solidFill>
                    <a:srgbClr val="FFFFFF"/>
                  </a:solidFill>
                </a:uFill>
                <a:latin typeface="Arial"/>
              </a:rPr>
              <a:t>MSSQL$nom_de_l’instance</a:t>
            </a:r>
            <a:r>
              <a:rPr lang="fr-BE" sz="2000" b="0" strike="noStrike" spc="-1" dirty="0">
                <a:solidFill>
                  <a:srgbClr val="000000"/>
                </a:solidFill>
                <a:uFill>
                  <a:solidFill>
                    <a:srgbClr val="FFFFFF"/>
                  </a:solidFill>
                </a:uFill>
                <a:latin typeface="Arial"/>
              </a:rPr>
              <a:t>. </a:t>
            </a:r>
          </a:p>
          <a:p>
            <a:pPr marL="216000" indent="-216000">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Pétaoctet=10</a:t>
            </a:r>
            <a:r>
              <a:rPr lang="fr-BE" sz="2000" b="0" strike="noStrike" spc="-1" baseline="30000" dirty="0">
                <a:solidFill>
                  <a:srgbClr val="000000"/>
                </a:solidFill>
                <a:uFill>
                  <a:solidFill>
                    <a:srgbClr val="FFFFFF"/>
                  </a:solidFill>
                </a:uFill>
                <a:latin typeface="Arial"/>
              </a:rPr>
              <a:t>15</a:t>
            </a: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la capacité globale du système permet de prendre en charge théoriquement 17 166 240 Po de données. Avec 50 instances sur une même machine, cette limite théorique est repoussée à 858 312 000 Po...</a:t>
            </a:r>
          </a:p>
        </p:txBody>
      </p:sp>
      <p:sp>
        <p:nvSpPr>
          <p:cNvPr id="198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E43F097-0E3A-40B3-8668-33BD75D91310}" type="slidenum">
              <a:rPr lang="fr-BE" sz="1300" b="0" strike="noStrike" spc="-1">
                <a:solidFill>
                  <a:srgbClr val="000000"/>
                </a:solidFill>
                <a:uFill>
                  <a:solidFill>
                    <a:srgbClr val="FFFFFF"/>
                  </a:solidFill>
                </a:uFill>
                <a:latin typeface="+mn-lt"/>
              </a:rPr>
              <a:t>14</a:t>
            </a:fld>
            <a:endParaRPr lang="fr-BE" sz="1400" b="0" strike="noStrike" spc="-1">
              <a:solidFill>
                <a:srgbClr val="000000"/>
              </a:solidFill>
              <a:uFill>
                <a:solidFill>
                  <a:srgbClr val="FFFFFF"/>
                </a:solidFill>
              </a:uFill>
              <a:latin typeface="Times New Roman"/>
            </a:endParaRPr>
          </a:p>
        </p:txBody>
      </p:sp>
      <p:sp>
        <p:nvSpPr>
          <p:cNvPr id="198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11534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5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D32755B-E25C-4B11-87CB-9471CCCEE57E}" type="slidenum">
              <a:rPr lang="fr-BE" sz="1300" b="0" strike="noStrike" spc="-1">
                <a:solidFill>
                  <a:srgbClr val="000000"/>
                </a:solidFill>
                <a:uFill>
                  <a:solidFill>
                    <a:srgbClr val="FFFFFF"/>
                  </a:solidFill>
                </a:uFill>
                <a:latin typeface="+mn-lt"/>
                <a:ea typeface="+mn-ea"/>
              </a:rPr>
              <a:t>142</a:t>
            </a:fld>
            <a:endParaRPr lang="fr-BE" sz="1400" b="0" strike="noStrike" spc="-1">
              <a:solidFill>
                <a:srgbClr val="000000"/>
              </a:solidFill>
              <a:uFill>
                <a:solidFill>
                  <a:srgbClr val="FFFFFF"/>
                </a:solidFill>
              </a:uFill>
              <a:latin typeface="Times New Roman"/>
            </a:endParaRPr>
          </a:p>
        </p:txBody>
      </p:sp>
      <p:sp>
        <p:nvSpPr>
          <p:cNvPr id="235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198677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200" b="1" i="0" kern="1200" dirty="0">
                <a:solidFill>
                  <a:schemeClr val="tx1"/>
                </a:solidFill>
                <a:effectLst/>
                <a:latin typeface="+mn-lt"/>
                <a:ea typeface="+mn-ea"/>
                <a:cs typeface="+mn-cs"/>
              </a:rPr>
              <a:t>Social Security </a:t>
            </a:r>
            <a:r>
              <a:rPr lang="fr-BE" sz="1200" b="1" i="0" kern="1200" dirty="0" err="1">
                <a:solidFill>
                  <a:schemeClr val="tx1"/>
                </a:solidFill>
                <a:effectLst/>
                <a:latin typeface="+mn-lt"/>
                <a:ea typeface="+mn-ea"/>
                <a:cs typeface="+mn-cs"/>
              </a:rPr>
              <a:t>number</a:t>
            </a:r>
            <a:endParaRPr lang="fr-BE" sz="2000" b="0" strike="noStrike" spc="-1" dirty="0">
              <a:solidFill>
                <a:srgbClr val="000000"/>
              </a:solidFill>
              <a:uFill>
                <a:solidFill>
                  <a:srgbClr val="FFFFFF"/>
                </a:solidFill>
              </a:uFill>
              <a:latin typeface="Arial"/>
            </a:endParaRPr>
          </a:p>
        </p:txBody>
      </p:sp>
      <p:sp>
        <p:nvSpPr>
          <p:cNvPr id="235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D32755B-E25C-4B11-87CB-9471CCCEE57E}" type="slidenum">
              <a:rPr lang="fr-BE" sz="1300" b="0" strike="noStrike" spc="-1">
                <a:solidFill>
                  <a:srgbClr val="000000"/>
                </a:solidFill>
                <a:uFill>
                  <a:solidFill>
                    <a:srgbClr val="FFFFFF"/>
                  </a:solidFill>
                </a:uFill>
                <a:latin typeface="+mn-lt"/>
                <a:ea typeface="+mn-ea"/>
              </a:rPr>
              <a:t>143</a:t>
            </a:fld>
            <a:endParaRPr lang="fr-BE" sz="1400" b="0" strike="noStrike" spc="-1">
              <a:solidFill>
                <a:srgbClr val="000000"/>
              </a:solidFill>
              <a:uFill>
                <a:solidFill>
                  <a:srgbClr val="FFFFFF"/>
                </a:solidFill>
              </a:uFill>
              <a:latin typeface="Times New Roman"/>
            </a:endParaRPr>
          </a:p>
        </p:txBody>
      </p:sp>
      <p:sp>
        <p:nvSpPr>
          <p:cNvPr id="235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4612067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5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AECFDBB-9A8A-43FF-9A95-D73F1116E209}" type="slidenum">
              <a:rPr lang="fr-BE" sz="1300" b="0" strike="noStrike" spc="-1">
                <a:solidFill>
                  <a:srgbClr val="000000"/>
                </a:solidFill>
                <a:uFill>
                  <a:solidFill>
                    <a:srgbClr val="FFFFFF"/>
                  </a:solidFill>
                </a:uFill>
                <a:latin typeface="+mn-lt"/>
                <a:ea typeface="+mn-ea"/>
              </a:rPr>
              <a:t>145</a:t>
            </a:fld>
            <a:endParaRPr lang="fr-BE" sz="1400" b="0" strike="noStrike" spc="-1">
              <a:solidFill>
                <a:srgbClr val="000000"/>
              </a:solidFill>
              <a:uFill>
                <a:solidFill>
                  <a:srgbClr val="FFFFFF"/>
                </a:solidFill>
              </a:uFill>
              <a:latin typeface="Times New Roman"/>
            </a:endParaRPr>
          </a:p>
        </p:txBody>
      </p:sp>
      <p:sp>
        <p:nvSpPr>
          <p:cNvPr id="235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275581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Un DBA doit être capable d’assurer que les données sont bien gardées et surtout qu’il peut les restaurer le plus rapidement possible en cas de problèmes.</a:t>
            </a:r>
          </a:p>
        </p:txBody>
      </p:sp>
      <p:sp>
        <p:nvSpPr>
          <p:cNvPr id="235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67D7B2F-1A71-4C22-BD27-052DBDFF8232}" type="slidenum">
              <a:rPr lang="fr-BE" sz="1300" b="0" strike="noStrike" spc="-1">
                <a:solidFill>
                  <a:srgbClr val="000000"/>
                </a:solidFill>
                <a:uFill>
                  <a:solidFill>
                    <a:srgbClr val="FFFFFF"/>
                  </a:solidFill>
                </a:uFill>
                <a:latin typeface="+mn-lt"/>
                <a:ea typeface="+mn-ea"/>
              </a:rPr>
              <a:t>146</a:t>
            </a:fld>
            <a:endParaRPr lang="fr-BE" sz="1400" b="0" strike="noStrike" spc="-1">
              <a:solidFill>
                <a:srgbClr val="000000"/>
              </a:solidFill>
              <a:uFill>
                <a:solidFill>
                  <a:srgbClr val="FFFFFF"/>
                </a:solidFill>
              </a:uFill>
              <a:latin typeface="Times New Roman"/>
            </a:endParaRPr>
          </a:p>
        </p:txBody>
      </p:sp>
      <p:sp>
        <p:nvSpPr>
          <p:cNvPr id="235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663630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Snapshot : image instantannée</a:t>
            </a:r>
          </a:p>
        </p:txBody>
      </p:sp>
      <p:sp>
        <p:nvSpPr>
          <p:cNvPr id="235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B445740-1077-450C-B03D-85801CF8CB7D}" type="slidenum">
              <a:rPr lang="fr-BE" sz="1300" b="0" strike="noStrike" spc="-1">
                <a:solidFill>
                  <a:srgbClr val="000000"/>
                </a:solidFill>
                <a:uFill>
                  <a:solidFill>
                    <a:srgbClr val="FFFFFF"/>
                  </a:solidFill>
                </a:uFill>
                <a:latin typeface="+mn-lt"/>
                <a:ea typeface="+mn-ea"/>
              </a:rPr>
              <a:t>147</a:t>
            </a:fld>
            <a:endParaRPr lang="fr-BE" sz="1400" b="0" strike="noStrike" spc="-1">
              <a:solidFill>
                <a:srgbClr val="000000"/>
              </a:solidFill>
              <a:uFill>
                <a:solidFill>
                  <a:srgbClr val="FFFFFF"/>
                </a:solidFill>
              </a:uFill>
              <a:latin typeface="Times New Roman"/>
            </a:endParaRPr>
          </a:p>
        </p:txBody>
      </p:sp>
      <p:sp>
        <p:nvSpPr>
          <p:cNvPr id="236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778177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But : connaitre toutes les stratégies de backup et pouvoir définir la stratégie de backup à déterminer dans l’entreprise</a:t>
            </a:r>
          </a:p>
        </p:txBody>
      </p:sp>
      <p:sp>
        <p:nvSpPr>
          <p:cNvPr id="236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54B35D7-11C7-44A7-8C1C-A021CAA6ED87}" type="slidenum">
              <a:rPr lang="fr-BE" sz="1300" b="0" strike="noStrike" spc="-1">
                <a:solidFill>
                  <a:srgbClr val="000000"/>
                </a:solidFill>
                <a:uFill>
                  <a:solidFill>
                    <a:srgbClr val="FFFFFF"/>
                  </a:solidFill>
                </a:uFill>
                <a:latin typeface="+mn-lt"/>
                <a:ea typeface="+mn-ea"/>
              </a:rPr>
              <a:t>148</a:t>
            </a:fld>
            <a:endParaRPr lang="fr-BE" sz="1400" b="0" strike="noStrike" spc="-1">
              <a:solidFill>
                <a:srgbClr val="000000"/>
              </a:solidFill>
              <a:uFill>
                <a:solidFill>
                  <a:srgbClr val="FFFFFF"/>
                </a:solidFill>
              </a:uFill>
              <a:latin typeface="Times New Roman"/>
            </a:endParaRPr>
          </a:p>
        </p:txBody>
      </p:sp>
      <p:sp>
        <p:nvSpPr>
          <p:cNvPr id="236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943480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Full : représente la base de données quand le backup est fait,  et sur de base lors d’une erreur système. </a:t>
            </a:r>
          </a:p>
          <a:p>
            <a:r>
              <a:rPr lang="fr-BE" sz="2000" b="0" strike="noStrike" spc="-1" dirty="0">
                <a:solidFill>
                  <a:srgbClr val="000000"/>
                </a:solidFill>
                <a:uFill>
                  <a:solidFill>
                    <a:srgbClr val="FFFFFF"/>
                  </a:solidFill>
                </a:uFill>
                <a:latin typeface="Arial"/>
              </a:rPr>
              <a:t>	- backup de toute activité qui se déroule durant le backup</a:t>
            </a:r>
          </a:p>
          <a:p>
            <a:r>
              <a:rPr lang="fr-BE" sz="2000" b="0" strike="noStrike" spc="-1" dirty="0">
                <a:solidFill>
                  <a:srgbClr val="000000"/>
                </a:solidFill>
                <a:uFill>
                  <a:solidFill>
                    <a:srgbClr val="FFFFFF"/>
                  </a:solidFill>
                </a:uFill>
                <a:latin typeface="Arial"/>
              </a:rPr>
              <a:t>	- backup toutes les transactions non complètes dans le transaction log.</a:t>
            </a:r>
          </a:p>
          <a:p>
            <a:r>
              <a:rPr lang="fr-BE" sz="2000" b="0" strike="noStrike" spc="-1" dirty="0">
                <a:solidFill>
                  <a:srgbClr val="000000"/>
                </a:solidFill>
                <a:uFill>
                  <a:solidFill>
                    <a:srgbClr val="FFFFFF"/>
                  </a:solidFill>
                </a:uFill>
                <a:latin typeface="Arial"/>
              </a:rPr>
              <a:t>La portion du transaction log assure la consistance des données. lors de la récupération, les transactions non complétées subissent un roll back.</a:t>
            </a:r>
          </a:p>
          <a:p>
            <a:r>
              <a:rPr lang="fr-BE" sz="2000" b="0" strike="noStrike" spc="-1" dirty="0" err="1">
                <a:solidFill>
                  <a:srgbClr val="000000"/>
                </a:solidFill>
                <a:uFill>
                  <a:solidFill>
                    <a:srgbClr val="FFFFFF"/>
                  </a:solidFill>
                </a:uFill>
                <a:latin typeface="Arial"/>
              </a:rPr>
              <a:t>Rq</a:t>
            </a:r>
            <a:r>
              <a:rPr lang="fr-BE" sz="2000" b="0" strike="noStrike" spc="-1" dirty="0">
                <a:solidFill>
                  <a:srgbClr val="000000"/>
                </a:solidFill>
                <a:uFill>
                  <a:solidFill>
                    <a:srgbClr val="FFFFFF"/>
                  </a:solidFill>
                </a:uFill>
                <a:latin typeface="Arial"/>
              </a:rPr>
              <a:t> : quand la DB est </a:t>
            </a:r>
            <a:r>
              <a:rPr lang="fr-BE" sz="2000" b="0" strike="noStrike" spc="-1" dirty="0" err="1">
                <a:solidFill>
                  <a:srgbClr val="000000"/>
                </a:solidFill>
                <a:uFill>
                  <a:solidFill>
                    <a:srgbClr val="FFFFFF"/>
                  </a:solidFill>
                </a:uFill>
                <a:latin typeface="Arial"/>
              </a:rPr>
              <a:t>read-only</a:t>
            </a:r>
            <a:r>
              <a:rPr lang="fr-BE" sz="2000" b="0" strike="noStrike" spc="-1" dirty="0">
                <a:solidFill>
                  <a:srgbClr val="000000"/>
                </a:solidFill>
                <a:uFill>
                  <a:solidFill>
                    <a:srgbClr val="FFFFFF"/>
                  </a:solidFill>
                </a:uFill>
                <a:latin typeface="Arial"/>
              </a:rPr>
              <a:t>, le backup de la DB est suffisant.</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Transaction log : on fait ce backup directement après un backup complet.</a:t>
            </a:r>
          </a:p>
          <a:p>
            <a:r>
              <a:rPr lang="fr-BE" sz="2000" b="0" strike="noStrike" spc="-1" dirty="0">
                <a:solidFill>
                  <a:srgbClr val="000000"/>
                </a:solidFill>
                <a:uFill>
                  <a:solidFill>
                    <a:srgbClr val="FFFFFF"/>
                  </a:solidFill>
                </a:uFill>
                <a:latin typeface="Arial"/>
              </a:rPr>
              <a:t>	- pas de backup transaction sans un backup complet avant</a:t>
            </a:r>
          </a:p>
          <a:p>
            <a:r>
              <a:rPr lang="fr-BE" sz="2000" b="0" strike="noStrike" spc="-1" dirty="0">
                <a:solidFill>
                  <a:srgbClr val="000000"/>
                </a:solidFill>
                <a:uFill>
                  <a:solidFill>
                    <a:srgbClr val="FFFFFF"/>
                  </a:solidFill>
                </a:uFill>
                <a:latin typeface="Arial"/>
              </a:rPr>
              <a:t>	- on ne peut pas restaurer une transaction log sans le backup de DB correspondante</a:t>
            </a:r>
          </a:p>
          <a:p>
            <a:r>
              <a:rPr lang="fr-BE" sz="2000" b="0" strike="noStrike" spc="-1" dirty="0">
                <a:solidFill>
                  <a:srgbClr val="000000"/>
                </a:solidFill>
                <a:uFill>
                  <a:solidFill>
                    <a:srgbClr val="FFFFFF"/>
                  </a:solidFill>
                </a:uFill>
                <a:latin typeface="Arial"/>
              </a:rPr>
              <a:t>	- ne peut être fait si on utilise un backup DB simple</a:t>
            </a:r>
          </a:p>
          <a:p>
            <a:r>
              <a:rPr lang="fr-BE" sz="2000" b="0" strike="noStrike" spc="-1" dirty="0">
                <a:solidFill>
                  <a:srgbClr val="000000"/>
                </a:solidFill>
                <a:uFill>
                  <a:solidFill>
                    <a:srgbClr val="FFFFFF"/>
                  </a:solidFill>
                </a:uFill>
                <a:latin typeface="Arial"/>
              </a:rPr>
              <a:t>SQL Server fait</a:t>
            </a:r>
          </a:p>
          <a:p>
            <a:r>
              <a:rPr lang="fr-BE" sz="2000" b="0" strike="noStrike" spc="-1" dirty="0">
                <a:solidFill>
                  <a:srgbClr val="000000"/>
                </a:solidFill>
                <a:uFill>
                  <a:solidFill>
                    <a:srgbClr val="FFFFFF"/>
                  </a:solidFill>
                </a:uFill>
                <a:latin typeface="Arial"/>
              </a:rPr>
              <a:t>-&gt; le backup du transaction log à partir de la dernière instruction BACKUP LOG jusqu’à la fin du transaction log courant</a:t>
            </a:r>
          </a:p>
          <a:p>
            <a:r>
              <a:rPr lang="fr-BE" sz="2000" b="0" strike="noStrike" spc="-1" dirty="0">
                <a:solidFill>
                  <a:srgbClr val="000000"/>
                </a:solidFill>
                <a:uFill>
                  <a:solidFill>
                    <a:srgbClr val="FFFFFF"/>
                  </a:solidFill>
                </a:uFill>
                <a:latin typeface="Arial"/>
              </a:rPr>
              <a:t>-&gt; tronque la transaction log jusqu’au début de la portion active et se débarrasse de la portion inactive</a:t>
            </a:r>
          </a:p>
          <a:p>
            <a:r>
              <a:rPr lang="fr-BE" sz="2000" b="0" strike="noStrike" spc="-1" dirty="0">
                <a:solidFill>
                  <a:srgbClr val="000000"/>
                </a:solidFill>
                <a:uFill>
                  <a:solidFill>
                    <a:srgbClr val="FFFFFF"/>
                  </a:solidFill>
                </a:uFill>
                <a:latin typeface="Arial"/>
              </a:rPr>
              <a:t>(partie active :  commence au point de la plus ancienne transaction ouverte et continue jusqu’à la fin du fichier) </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Tail log : backup du transaction log qui inclus la portion du log qui n’a pas été backupé avant (portion active). Elle ne tronque pas le log et est utilisée quand le fichier de données pour la DB est devenu inaccessible et que le log non.</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Backup différentiel :  utilise pour minimiser le temps nécessaire pour récupérer une base de données fréquemment modifiée. Ne peut être exécuté que quand on a exécuté un backup complet avant</a:t>
            </a:r>
          </a:p>
          <a:p>
            <a:r>
              <a:rPr lang="fr-BE" sz="2000" b="0" strike="noStrike" spc="-1" dirty="0">
                <a:solidFill>
                  <a:srgbClr val="000000"/>
                </a:solidFill>
                <a:uFill>
                  <a:solidFill>
                    <a:srgbClr val="FFFFFF"/>
                  </a:solidFill>
                </a:uFill>
                <a:latin typeface="Arial"/>
              </a:rPr>
              <a:t>	- backup d’une partie de la base de données qui a changé depuis le dernier backup DB complet</a:t>
            </a:r>
          </a:p>
          <a:p>
            <a:r>
              <a:rPr lang="fr-BE" sz="2000" b="0" strike="noStrike" spc="-1" dirty="0">
                <a:solidFill>
                  <a:srgbClr val="000000"/>
                </a:solidFill>
                <a:uFill>
                  <a:solidFill>
                    <a:srgbClr val="FFFFFF"/>
                  </a:solidFill>
                </a:uFill>
                <a:latin typeface="Arial"/>
              </a:rPr>
              <a:t>	- backup de toute activité qui a pris place pendant le backup différentiel et toutes les transactions non complétées.</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Files or </a:t>
            </a:r>
            <a:r>
              <a:rPr lang="fr-BE" sz="2000" b="0" strike="noStrike" spc="-1" dirty="0" err="1">
                <a:solidFill>
                  <a:srgbClr val="000000"/>
                </a:solidFill>
                <a:uFill>
                  <a:solidFill>
                    <a:srgbClr val="FFFFFF"/>
                  </a:solidFill>
                </a:uFill>
                <a:latin typeface="Arial"/>
              </a:rPr>
              <a:t>filegroups</a:t>
            </a:r>
            <a:r>
              <a:rPr lang="fr-BE" sz="2000" b="0" strike="noStrike" spc="-1" dirty="0">
                <a:solidFill>
                  <a:srgbClr val="000000"/>
                </a:solidFill>
                <a:uFill>
                  <a:solidFill>
                    <a:srgbClr val="FFFFFF"/>
                  </a:solidFill>
                </a:uFill>
                <a:latin typeface="Arial"/>
              </a:rPr>
              <a:t> : si faire le backup complet de DB très larges n’est plus pratique, utiliser ce type de backup.</a:t>
            </a:r>
          </a:p>
          <a:p>
            <a:r>
              <a:rPr lang="fr-BE" sz="2000" b="0" strike="noStrike" spc="-1" dirty="0">
                <a:solidFill>
                  <a:srgbClr val="000000"/>
                </a:solidFill>
                <a:uFill>
                  <a:solidFill>
                    <a:srgbClr val="FFFFFF"/>
                  </a:solidFill>
                </a:uFill>
                <a:latin typeface="Arial"/>
              </a:rPr>
              <a:t>SQL Server fait les opérations suivantes : </a:t>
            </a:r>
          </a:p>
          <a:p>
            <a:r>
              <a:rPr lang="fr-BE" sz="2000" b="0" strike="noStrike" spc="-1" dirty="0">
                <a:solidFill>
                  <a:srgbClr val="000000"/>
                </a:solidFill>
                <a:uFill>
                  <a:solidFill>
                    <a:srgbClr val="FFFFFF"/>
                  </a:solidFill>
                </a:uFill>
                <a:latin typeface="Arial"/>
              </a:rPr>
              <a:t>-&gt; backup uniquement les fichiers de la DB spécifiés dans les options FILE et FILEGROUP</a:t>
            </a:r>
          </a:p>
          <a:p>
            <a:r>
              <a:rPr lang="fr-BE" sz="2000" b="0" strike="noStrike" spc="-1" dirty="0">
                <a:solidFill>
                  <a:srgbClr val="000000"/>
                </a:solidFill>
                <a:uFill>
                  <a:solidFill>
                    <a:srgbClr val="FFFFFF"/>
                  </a:solidFill>
                </a:uFill>
                <a:latin typeface="Arial"/>
              </a:rPr>
              <a:t>-&gt; permet le backup de fichiers de données spécifiques au lieu de toute la DB</a:t>
            </a: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Attention : attention à la rotation des fichiers.</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Partiel : similaire au complet sauf qu’il ne contient pas tous les </a:t>
            </a:r>
            <a:r>
              <a:rPr lang="fr-BE" sz="2000" b="0" strike="noStrike" spc="-1" dirty="0" err="1">
                <a:solidFill>
                  <a:srgbClr val="000000"/>
                </a:solidFill>
                <a:uFill>
                  <a:solidFill>
                    <a:srgbClr val="FFFFFF"/>
                  </a:solidFill>
                </a:uFill>
                <a:latin typeface="Arial"/>
              </a:rPr>
              <a:t>filegroups</a:t>
            </a:r>
            <a:r>
              <a:rPr lang="fr-BE" sz="2000" b="0" strike="noStrike" spc="-1" dirty="0">
                <a:solidFill>
                  <a:srgbClr val="000000"/>
                </a:solidFill>
                <a:uFill>
                  <a:solidFill>
                    <a:srgbClr val="FFFFFF"/>
                  </a:solidFill>
                </a:uFill>
                <a:latin typeface="Arial"/>
              </a:rPr>
              <a:t>. Il contient toutes les données dans le </a:t>
            </a:r>
            <a:r>
              <a:rPr lang="fr-BE" sz="2000" b="0" strike="noStrike" spc="-1" dirty="0" err="1">
                <a:solidFill>
                  <a:srgbClr val="000000"/>
                </a:solidFill>
                <a:uFill>
                  <a:solidFill>
                    <a:srgbClr val="FFFFFF"/>
                  </a:solidFill>
                </a:uFill>
                <a:latin typeface="Arial"/>
              </a:rPr>
              <a:t>filegroup</a:t>
            </a:r>
            <a:r>
              <a:rPr lang="fr-BE" sz="2000" b="0" strike="noStrike" spc="-1" dirty="0">
                <a:solidFill>
                  <a:srgbClr val="000000"/>
                </a:solidFill>
                <a:uFill>
                  <a:solidFill>
                    <a:srgbClr val="FFFFFF"/>
                  </a:solidFill>
                </a:uFill>
                <a:latin typeface="Arial"/>
              </a:rPr>
              <a:t> primaire, toutes les </a:t>
            </a:r>
            <a:r>
              <a:rPr lang="fr-BE" sz="2000" b="0" strike="noStrike" spc="-1" dirty="0" err="1">
                <a:solidFill>
                  <a:srgbClr val="000000"/>
                </a:solidFill>
                <a:uFill>
                  <a:solidFill>
                    <a:srgbClr val="FFFFFF"/>
                  </a:solidFill>
                </a:uFill>
                <a:latin typeface="Arial"/>
              </a:rPr>
              <a:t>filegroups</a:t>
            </a:r>
            <a:r>
              <a:rPr lang="fr-BE" sz="2000" b="0" strike="noStrike" spc="-1" dirty="0">
                <a:solidFill>
                  <a:srgbClr val="000000"/>
                </a:solidFill>
                <a:uFill>
                  <a:solidFill>
                    <a:srgbClr val="FFFFFF"/>
                  </a:solidFill>
                </a:uFill>
                <a:latin typeface="Arial"/>
              </a:rPr>
              <a:t>, et tous les fichiers </a:t>
            </a:r>
            <a:r>
              <a:rPr lang="fr-BE" sz="2000" b="0" strike="noStrike" spc="-1" dirty="0" err="1">
                <a:solidFill>
                  <a:srgbClr val="000000"/>
                </a:solidFill>
                <a:uFill>
                  <a:solidFill>
                    <a:srgbClr val="FFFFFF"/>
                  </a:solidFill>
                </a:uFill>
                <a:latin typeface="Arial"/>
              </a:rPr>
              <a:t>read-only</a:t>
            </a:r>
            <a:r>
              <a:rPr lang="fr-BE" sz="2000" b="0" strike="noStrike" spc="-1" dirty="0">
                <a:solidFill>
                  <a:srgbClr val="000000"/>
                </a:solidFill>
                <a:uFill>
                  <a:solidFill>
                    <a:srgbClr val="FFFFFF"/>
                  </a:solidFill>
                </a:uFill>
                <a:latin typeface="Arial"/>
              </a:rPr>
              <a:t> spécifiés.</a:t>
            </a:r>
          </a:p>
          <a:p>
            <a:r>
              <a:rPr lang="fr-BE" sz="2000" b="0" strike="noStrike" spc="-1" dirty="0">
                <a:solidFill>
                  <a:srgbClr val="000000"/>
                </a:solidFill>
                <a:uFill>
                  <a:solidFill>
                    <a:srgbClr val="FFFFFF"/>
                  </a:solidFill>
                </a:uFill>
                <a:latin typeface="Arial"/>
              </a:rPr>
              <a:t>On peut utilisé après un backup différentiel partiel, qui concerne uniquement les </a:t>
            </a:r>
            <a:r>
              <a:rPr lang="fr-BE" sz="2000" b="0" strike="noStrike" spc="-1" dirty="0" err="1">
                <a:solidFill>
                  <a:srgbClr val="000000"/>
                </a:solidFill>
                <a:uFill>
                  <a:solidFill>
                    <a:srgbClr val="FFFFFF"/>
                  </a:solidFill>
                </a:uFill>
                <a:latin typeface="Arial"/>
              </a:rPr>
              <a:t>filegroups</a:t>
            </a:r>
            <a:r>
              <a:rPr lang="fr-BE" sz="2000" b="0" strike="noStrike" spc="-1" dirty="0">
                <a:solidFill>
                  <a:srgbClr val="000000"/>
                </a:solidFill>
                <a:uFill>
                  <a:solidFill>
                    <a:srgbClr val="FFFFFF"/>
                  </a:solidFill>
                </a:uFill>
                <a:latin typeface="Arial"/>
              </a:rPr>
              <a:t> en questions.</a:t>
            </a:r>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a:p>
            <a:r>
              <a:rPr lang="fr-BE" sz="2000" b="0" strike="noStrike" spc="-1" dirty="0">
                <a:solidFill>
                  <a:srgbClr val="000000"/>
                </a:solidFill>
                <a:uFill>
                  <a:solidFill>
                    <a:srgbClr val="FFFFFF"/>
                  </a:solidFill>
                </a:uFill>
                <a:latin typeface="Arial"/>
              </a:rPr>
              <a:t>Copy </a:t>
            </a:r>
            <a:r>
              <a:rPr lang="fr-BE" sz="2000" b="0" strike="noStrike" spc="-1" dirty="0" err="1">
                <a:solidFill>
                  <a:srgbClr val="000000"/>
                </a:solidFill>
                <a:uFill>
                  <a:solidFill>
                    <a:srgbClr val="FFFFFF"/>
                  </a:solidFill>
                </a:uFill>
                <a:latin typeface="Arial"/>
              </a:rPr>
              <a:t>only</a:t>
            </a:r>
            <a:r>
              <a:rPr lang="fr-BE" sz="2000" b="0" strike="noStrike" spc="-1" dirty="0">
                <a:solidFill>
                  <a:srgbClr val="000000"/>
                </a:solidFill>
                <a:uFill>
                  <a:solidFill>
                    <a:srgbClr val="FFFFFF"/>
                  </a:solidFill>
                </a:uFill>
                <a:latin typeface="Arial"/>
              </a:rPr>
              <a:t> : utiliser pour créer une copie du backup pour les garder dans des localisations sécurisées. Peut être créer pour tous les types de backup. N’affecte aucun backup différentiel.</a:t>
            </a:r>
          </a:p>
        </p:txBody>
      </p:sp>
      <p:sp>
        <p:nvSpPr>
          <p:cNvPr id="236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EC42337-3380-41CF-9695-2CC5BD6D9BD0}" type="slidenum">
              <a:rPr lang="fr-BE" sz="1300" b="0" strike="noStrike" spc="-1">
                <a:solidFill>
                  <a:srgbClr val="000000"/>
                </a:solidFill>
                <a:uFill>
                  <a:solidFill>
                    <a:srgbClr val="FFFFFF"/>
                  </a:solidFill>
                </a:uFill>
                <a:latin typeface="+mn-lt"/>
                <a:ea typeface="+mn-ea"/>
              </a:rPr>
              <a:t>149</a:t>
            </a:fld>
            <a:endParaRPr lang="fr-BE" sz="1400" b="0" strike="noStrike" spc="-1">
              <a:solidFill>
                <a:srgbClr val="000000"/>
              </a:solidFill>
              <a:uFill>
                <a:solidFill>
                  <a:srgbClr val="FFFFFF"/>
                </a:solidFill>
              </a:uFill>
              <a:latin typeface="Times New Roman"/>
            </a:endParaRPr>
          </a:p>
        </p:txBody>
      </p:sp>
      <p:sp>
        <p:nvSpPr>
          <p:cNvPr id="236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585661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Simple : </a:t>
            </a:r>
            <a:r>
              <a:rPr lang="fr-BE" sz="2000" b="0" strike="noStrike" spc="-1">
                <a:solidFill>
                  <a:srgbClr val="000000"/>
                </a:solidFill>
                <a:uFill>
                  <a:solidFill>
                    <a:srgbClr val="FFFFFF"/>
                  </a:solidFill>
                </a:uFill>
                <a:latin typeface="Constantia"/>
              </a:rPr>
              <a:t>Utilisé pour les petites bases de données et celles dans lesquelles les données changent fréquemment. Nécessite moins d’espace de stockage pour les logs.</a:t>
            </a:r>
            <a:endParaRPr lang="fr-BE" sz="2000" b="0" strike="noStrike" spc="-1">
              <a:solidFill>
                <a:srgbClr val="000000"/>
              </a:solidFill>
              <a:uFill>
                <a:solidFill>
                  <a:srgbClr val="FFFFFF"/>
                </a:solidFill>
              </a:uFill>
              <a:latin typeface="Arial"/>
            </a:endParaRPr>
          </a:p>
          <a:p>
            <a:pPr marL="216000" indent="-216000">
              <a:lnSpc>
                <a:spcPct val="100000"/>
              </a:lnSpc>
            </a:pPr>
            <a:r>
              <a:rPr lang="fr-BE" sz="2000" b="0" strike="noStrike" spc="-1">
                <a:solidFill>
                  <a:srgbClr val="000000"/>
                </a:solidFill>
                <a:uFill>
                  <a:solidFill>
                    <a:srgbClr val="FFFFFF"/>
                  </a:solidFill>
                </a:uFill>
                <a:latin typeface="Constantia"/>
              </a:rPr>
              <a:t>Complet : grands logs et s’exécute lentement.</a:t>
            </a:r>
            <a:endParaRPr lang="fr-BE" sz="2000" b="0" strike="noStrike" spc="-1">
              <a:solidFill>
                <a:srgbClr val="000000"/>
              </a:solidFill>
              <a:uFill>
                <a:solidFill>
                  <a:srgbClr val="FFFFFF"/>
                </a:solidFill>
              </a:uFill>
              <a:latin typeface="Arial"/>
            </a:endParaRPr>
          </a:p>
          <a:p>
            <a:pPr marL="216000" indent="-216000">
              <a:lnSpc>
                <a:spcPct val="100000"/>
              </a:lnSpc>
            </a:pPr>
            <a:r>
              <a:rPr lang="fr-BE" sz="2000" b="0" strike="noStrike" spc="-1">
                <a:solidFill>
                  <a:srgbClr val="000000"/>
                </a:solidFill>
                <a:uFill>
                  <a:solidFill>
                    <a:srgbClr val="FFFFFF"/>
                  </a:solidFill>
                </a:uFill>
                <a:latin typeface="Constantia"/>
              </a:rPr>
              <a:t>Bulk-logged : pas de détails sur les opérations . Logs petits et s’exécute rapidement. Le seul désavantage est qu’on ne peut pas stocker juste une partie du backup, comme c’est le cas avec le modèle complet, qui utilise des marques spécifiques</a:t>
            </a: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36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D9F0373-FDDB-4BE4-86F3-C24A9638BEE5}" type="slidenum">
              <a:rPr lang="fr-BE" sz="1300" b="0" strike="noStrike" spc="-1">
                <a:solidFill>
                  <a:srgbClr val="000000"/>
                </a:solidFill>
                <a:uFill>
                  <a:solidFill>
                    <a:srgbClr val="FFFFFF"/>
                  </a:solidFill>
                </a:uFill>
                <a:latin typeface="+mn-lt"/>
                <a:ea typeface="+mn-ea"/>
              </a:rPr>
              <a:t>150</a:t>
            </a:fld>
            <a:endParaRPr lang="fr-BE" sz="1400" b="0" strike="noStrike" spc="-1">
              <a:solidFill>
                <a:srgbClr val="000000"/>
              </a:solidFill>
              <a:uFill>
                <a:solidFill>
                  <a:srgbClr val="FFFFFF"/>
                </a:solidFill>
              </a:uFill>
              <a:latin typeface="Times New Roman"/>
            </a:endParaRPr>
          </a:p>
        </p:txBody>
      </p:sp>
      <p:sp>
        <p:nvSpPr>
          <p:cNvPr id="236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689561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7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64D6E6E-EB42-41EE-9C4A-60A516C83D8D}" type="slidenum">
              <a:rPr lang="fr-BE" sz="1300" b="0" strike="noStrike" spc="-1">
                <a:solidFill>
                  <a:srgbClr val="000000"/>
                </a:solidFill>
                <a:uFill>
                  <a:solidFill>
                    <a:srgbClr val="FFFFFF"/>
                  </a:solidFill>
                </a:uFill>
                <a:latin typeface="+mn-lt"/>
                <a:ea typeface="+mn-ea"/>
              </a:rPr>
              <a:t>151</a:t>
            </a:fld>
            <a:endParaRPr lang="fr-BE" sz="1400" b="0" strike="noStrike" spc="-1">
              <a:solidFill>
                <a:srgbClr val="000000"/>
              </a:solidFill>
              <a:uFill>
                <a:solidFill>
                  <a:srgbClr val="FFFFFF"/>
                </a:solidFill>
              </a:uFill>
              <a:latin typeface="Times New Roman"/>
            </a:endParaRPr>
          </a:p>
        </p:txBody>
      </p:sp>
      <p:sp>
        <p:nvSpPr>
          <p:cNvPr id="237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15780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Petite : petit temps d’exécution</a:t>
            </a:r>
          </a:p>
        </p:txBody>
      </p:sp>
      <p:sp>
        <p:nvSpPr>
          <p:cNvPr id="237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C6E0093-6A1E-4E03-A19C-E960C5ADABC7}" type="slidenum">
              <a:rPr lang="fr-BE" sz="1300" b="0" strike="noStrike" spc="-1">
                <a:solidFill>
                  <a:srgbClr val="000000"/>
                </a:solidFill>
                <a:uFill>
                  <a:solidFill>
                    <a:srgbClr val="FFFFFF"/>
                  </a:solidFill>
                </a:uFill>
                <a:latin typeface="+mn-lt"/>
                <a:ea typeface="+mn-ea"/>
              </a:rPr>
              <a:t>152</a:t>
            </a:fld>
            <a:endParaRPr lang="fr-BE" sz="1400" b="0" strike="noStrike" spc="-1">
              <a:solidFill>
                <a:srgbClr val="000000"/>
              </a:solidFill>
              <a:uFill>
                <a:solidFill>
                  <a:srgbClr val="FFFFFF"/>
                </a:solidFill>
              </a:uFill>
              <a:latin typeface="Times New Roman"/>
            </a:endParaRPr>
          </a:p>
        </p:txBody>
      </p:sp>
      <p:sp>
        <p:nvSpPr>
          <p:cNvPr id="237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796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SQL Server Browser s'exécute en tant que service Windows sur le serveur. SQL Server Browser est à l'écoute des requêtes entrantes relatives aux ressources SQL Server et fournit des informations sur les instances SQL Server installées sur l'ordinateur. SQL Server Browser contribue à trois actions :</a:t>
            </a:r>
          </a:p>
          <a:p>
            <a:endParaRPr lang="fr-BE" sz="2000" b="0" strike="noStrike" spc="-1" dirty="0">
              <a:solidFill>
                <a:srgbClr val="000000"/>
              </a:solidFill>
              <a:uFill>
                <a:solidFill>
                  <a:srgbClr val="FFFFFF"/>
                </a:solidFill>
              </a:uFill>
              <a:latin typeface="Arial"/>
            </a:endParaRPr>
          </a:p>
          <a:p>
            <a:pPr marL="171360" indent="-171000">
              <a:lnSpc>
                <a:spcPct val="100000"/>
              </a:lnSpc>
              <a:buClr>
                <a:srgbClr val="000000"/>
              </a:buClr>
              <a:buFont typeface="Arial"/>
              <a:buChar char="•"/>
            </a:pPr>
            <a:r>
              <a:rPr lang="fr-BE" sz="2000" b="0" strike="noStrike" spc="-1" dirty="0">
                <a:solidFill>
                  <a:srgbClr val="000000"/>
                </a:solidFill>
                <a:uFill>
                  <a:solidFill>
                    <a:srgbClr val="FFFFFF"/>
                  </a:solidFill>
                </a:uFill>
                <a:latin typeface="Arial"/>
              </a:rPr>
              <a:t>Affichage de la liste des serveurs disponibles</a:t>
            </a:r>
          </a:p>
          <a:p>
            <a:pPr marL="171360" indent="-171000">
              <a:lnSpc>
                <a:spcPct val="100000"/>
              </a:lnSpc>
              <a:buClr>
                <a:srgbClr val="000000"/>
              </a:buClr>
              <a:buFont typeface="Arial"/>
              <a:buChar char="•"/>
            </a:pPr>
            <a:r>
              <a:rPr lang="fr-BE" sz="2000" b="0" strike="noStrike" spc="-1" dirty="0">
                <a:solidFill>
                  <a:srgbClr val="000000"/>
                </a:solidFill>
                <a:uFill>
                  <a:solidFill>
                    <a:srgbClr val="FFFFFF"/>
                  </a:solidFill>
                </a:uFill>
                <a:latin typeface="Arial"/>
              </a:rPr>
              <a:t>Connexion à l'instance correcte du serveur</a:t>
            </a:r>
          </a:p>
          <a:p>
            <a:pPr marL="171360" indent="-171000">
              <a:lnSpc>
                <a:spcPct val="100000"/>
              </a:lnSpc>
              <a:buClr>
                <a:srgbClr val="000000"/>
              </a:buClr>
              <a:buFont typeface="Arial"/>
              <a:buChar char="•"/>
            </a:pPr>
            <a:r>
              <a:rPr lang="fr-BE" sz="2000" b="0" strike="noStrike" spc="-1" dirty="0">
                <a:solidFill>
                  <a:srgbClr val="000000"/>
                </a:solidFill>
                <a:uFill>
                  <a:solidFill>
                    <a:srgbClr val="FFFFFF"/>
                  </a:solidFill>
                </a:uFill>
                <a:latin typeface="Arial"/>
              </a:rPr>
              <a:t>Connexion aux points de terminaison d'une connexion administrateur dédiée (DAC)</a:t>
            </a:r>
          </a:p>
        </p:txBody>
      </p:sp>
      <p:sp>
        <p:nvSpPr>
          <p:cNvPr id="198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2744F51-4F02-45FB-8003-AD974B7BFB38}" type="slidenum">
              <a:rPr lang="fr-BE" sz="1300" b="0" strike="noStrike" spc="-1">
                <a:solidFill>
                  <a:srgbClr val="000000"/>
                </a:solidFill>
                <a:uFill>
                  <a:solidFill>
                    <a:srgbClr val="FFFFFF"/>
                  </a:solidFill>
                </a:uFill>
                <a:latin typeface="+mn-lt"/>
              </a:rPr>
              <a:t>15</a:t>
            </a:fld>
            <a:endParaRPr lang="fr-BE" sz="1400" b="0" strike="noStrike" spc="-1">
              <a:solidFill>
                <a:srgbClr val="000000"/>
              </a:solidFill>
              <a:uFill>
                <a:solidFill>
                  <a:srgbClr val="FFFFFF"/>
                </a:solidFill>
              </a:uFill>
              <a:latin typeface="Times New Roman"/>
            </a:endParaRPr>
          </a:p>
        </p:txBody>
      </p:sp>
      <p:sp>
        <p:nvSpPr>
          <p:cNvPr id="198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71526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Petite : petit temps d’exécution</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ATTENTION : perte de données</a:t>
            </a:r>
          </a:p>
        </p:txBody>
      </p:sp>
      <p:sp>
        <p:nvSpPr>
          <p:cNvPr id="237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4049931-8B52-4207-B156-138423494EBD}" type="slidenum">
              <a:rPr lang="fr-BE" sz="1300" b="0" strike="noStrike" spc="-1">
                <a:solidFill>
                  <a:srgbClr val="000000"/>
                </a:solidFill>
                <a:uFill>
                  <a:solidFill>
                    <a:srgbClr val="FFFFFF"/>
                  </a:solidFill>
                </a:uFill>
                <a:latin typeface="+mn-lt"/>
                <a:ea typeface="+mn-ea"/>
              </a:rPr>
              <a:t>153</a:t>
            </a:fld>
            <a:endParaRPr lang="fr-BE" sz="1400" b="0" strike="noStrike" spc="-1">
              <a:solidFill>
                <a:srgbClr val="000000"/>
              </a:solidFill>
              <a:uFill>
                <a:solidFill>
                  <a:srgbClr val="FFFFFF"/>
                </a:solidFill>
              </a:uFill>
              <a:latin typeface="Times New Roman"/>
            </a:endParaRPr>
          </a:p>
        </p:txBody>
      </p:sp>
      <p:sp>
        <p:nvSpPr>
          <p:cNvPr id="237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6428969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Restauration des dernières données, plus les récentes transactions</a:t>
            </a:r>
          </a:p>
        </p:txBody>
      </p:sp>
      <p:sp>
        <p:nvSpPr>
          <p:cNvPr id="238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80A2651-A23E-43DE-88BA-9D34962114F7}" type="slidenum">
              <a:rPr lang="fr-BE" sz="1300" b="0" strike="noStrike" spc="-1">
                <a:solidFill>
                  <a:srgbClr val="000000"/>
                </a:solidFill>
                <a:uFill>
                  <a:solidFill>
                    <a:srgbClr val="FFFFFF"/>
                  </a:solidFill>
                </a:uFill>
                <a:latin typeface="+mn-lt"/>
                <a:ea typeface="+mn-ea"/>
              </a:rPr>
              <a:t>154</a:t>
            </a:fld>
            <a:endParaRPr lang="fr-BE" sz="1400" b="0" strike="noStrike" spc="-1">
              <a:solidFill>
                <a:srgbClr val="000000"/>
              </a:solidFill>
              <a:uFill>
                <a:solidFill>
                  <a:srgbClr val="FFFFFF"/>
                </a:solidFill>
              </a:uFill>
              <a:latin typeface="Times New Roman"/>
            </a:endParaRPr>
          </a:p>
        </p:txBody>
      </p:sp>
      <p:sp>
        <p:nvSpPr>
          <p:cNvPr id="238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7843465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8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7D9FE89-C9D1-48D8-8925-9A1EDC213CF3}" type="slidenum">
              <a:rPr lang="fr-BE" sz="1300" b="0" strike="noStrike" spc="-1">
                <a:solidFill>
                  <a:srgbClr val="000000"/>
                </a:solidFill>
                <a:uFill>
                  <a:solidFill>
                    <a:srgbClr val="FFFFFF"/>
                  </a:solidFill>
                </a:uFill>
                <a:latin typeface="+mn-lt"/>
                <a:ea typeface="+mn-ea"/>
              </a:rPr>
              <a:t>155</a:t>
            </a:fld>
            <a:endParaRPr lang="fr-BE" sz="1400" b="0" strike="noStrike" spc="-1">
              <a:solidFill>
                <a:srgbClr val="000000"/>
              </a:solidFill>
              <a:uFill>
                <a:solidFill>
                  <a:srgbClr val="FFFFFF"/>
                </a:solidFill>
              </a:uFill>
              <a:latin typeface="Times New Roman"/>
            </a:endParaRPr>
          </a:p>
        </p:txBody>
      </p:sp>
      <p:sp>
        <p:nvSpPr>
          <p:cNvPr id="238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916268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8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9A22CB0-4AFA-469B-A943-933E7BB7A9E9}" type="slidenum">
              <a:rPr lang="fr-BE" sz="1300" b="0" strike="noStrike" spc="-1">
                <a:solidFill>
                  <a:srgbClr val="000000"/>
                </a:solidFill>
                <a:uFill>
                  <a:solidFill>
                    <a:srgbClr val="FFFFFF"/>
                  </a:solidFill>
                </a:uFill>
                <a:latin typeface="+mn-lt"/>
                <a:ea typeface="+mn-ea"/>
              </a:rPr>
              <a:t>156</a:t>
            </a:fld>
            <a:endParaRPr lang="fr-BE" sz="1400" b="0" strike="noStrike" spc="-1">
              <a:solidFill>
                <a:srgbClr val="000000"/>
              </a:solidFill>
              <a:uFill>
                <a:solidFill>
                  <a:srgbClr val="FFFFFF"/>
                </a:solidFill>
              </a:uFill>
              <a:latin typeface="Times New Roman"/>
            </a:endParaRPr>
          </a:p>
        </p:txBody>
      </p:sp>
      <p:sp>
        <p:nvSpPr>
          <p:cNvPr id="238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669548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8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52353F5-3FDA-4B47-B028-4B5DD60D84AA}" type="slidenum">
              <a:rPr lang="fr-BE" sz="1300" b="0" strike="noStrike" spc="-1">
                <a:solidFill>
                  <a:srgbClr val="000000"/>
                </a:solidFill>
                <a:uFill>
                  <a:solidFill>
                    <a:srgbClr val="FFFFFF"/>
                  </a:solidFill>
                </a:uFill>
                <a:latin typeface="+mn-lt"/>
                <a:ea typeface="+mn-ea"/>
              </a:rPr>
              <a:t>157</a:t>
            </a:fld>
            <a:endParaRPr lang="fr-BE" sz="1400" b="0" strike="noStrike" spc="-1">
              <a:solidFill>
                <a:srgbClr val="000000"/>
              </a:solidFill>
              <a:uFill>
                <a:solidFill>
                  <a:srgbClr val="FFFFFF"/>
                </a:solidFill>
              </a:uFill>
              <a:latin typeface="Times New Roman"/>
            </a:endParaRPr>
          </a:p>
        </p:txBody>
      </p:sp>
      <p:sp>
        <p:nvSpPr>
          <p:cNvPr id="239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107385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39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D2DBAD7-EAF2-4537-8862-8666EA378911}" type="slidenum">
              <a:rPr lang="fr-BE" sz="1300" b="0" strike="noStrike" spc="-1">
                <a:solidFill>
                  <a:srgbClr val="000000"/>
                </a:solidFill>
                <a:uFill>
                  <a:solidFill>
                    <a:srgbClr val="FFFFFF"/>
                  </a:solidFill>
                </a:uFill>
                <a:latin typeface="+mn-lt"/>
                <a:ea typeface="+mn-ea"/>
              </a:rPr>
              <a:t>158</a:t>
            </a:fld>
            <a:endParaRPr lang="fr-BE" sz="1400" b="0" strike="noStrike" spc="-1">
              <a:solidFill>
                <a:srgbClr val="000000"/>
              </a:solidFill>
              <a:uFill>
                <a:solidFill>
                  <a:srgbClr val="FFFFFF"/>
                </a:solidFill>
              </a:uFill>
              <a:latin typeface="Times New Roman"/>
            </a:endParaRPr>
          </a:p>
        </p:txBody>
      </p:sp>
      <p:sp>
        <p:nvSpPr>
          <p:cNvPr id="239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58352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Qui a les droits de faire un backup</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Clic droit sur une db, tasks, backup</a:t>
            </a:r>
          </a:p>
        </p:txBody>
      </p:sp>
      <p:sp>
        <p:nvSpPr>
          <p:cNvPr id="239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2B8027C-372F-4C5D-8CE6-AEE5D0756B37}" type="slidenum">
              <a:rPr lang="fr-BE" sz="1300" b="0" strike="noStrike" spc="-1">
                <a:solidFill>
                  <a:srgbClr val="000000"/>
                </a:solidFill>
                <a:uFill>
                  <a:solidFill>
                    <a:srgbClr val="FFFFFF"/>
                  </a:solidFill>
                </a:uFill>
                <a:latin typeface="+mn-lt"/>
                <a:ea typeface="+mn-ea"/>
              </a:rPr>
              <a:t>159</a:t>
            </a:fld>
            <a:endParaRPr lang="fr-BE" sz="1400" b="0" strike="noStrike" spc="-1">
              <a:solidFill>
                <a:srgbClr val="000000"/>
              </a:solidFill>
              <a:uFill>
                <a:solidFill>
                  <a:srgbClr val="FFFFFF"/>
                </a:solidFill>
              </a:uFill>
              <a:latin typeface="Times New Roman"/>
            </a:endParaRPr>
          </a:p>
        </p:txBody>
      </p:sp>
      <p:sp>
        <p:nvSpPr>
          <p:cNvPr id="239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836052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 backup peut être fait via SQL Server Management Studio ou Transact-SQL</a:t>
            </a:r>
          </a:p>
        </p:txBody>
      </p:sp>
      <p:sp>
        <p:nvSpPr>
          <p:cNvPr id="239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385347F-3BD5-43CB-B081-E0D5EDD6556A}" type="slidenum">
              <a:rPr lang="fr-BE" sz="1300" b="0" strike="noStrike" spc="-1">
                <a:solidFill>
                  <a:srgbClr val="000000"/>
                </a:solidFill>
                <a:uFill>
                  <a:solidFill>
                    <a:srgbClr val="FFFFFF"/>
                  </a:solidFill>
                </a:uFill>
                <a:latin typeface="+mn-lt"/>
                <a:ea typeface="+mn-ea"/>
              </a:rPr>
              <a:t>160</a:t>
            </a:fld>
            <a:endParaRPr lang="fr-BE" sz="1400" b="0" strike="noStrike" spc="-1">
              <a:solidFill>
                <a:srgbClr val="000000"/>
              </a:solidFill>
              <a:uFill>
                <a:solidFill>
                  <a:srgbClr val="FFFFFF"/>
                </a:solidFill>
              </a:uFill>
              <a:latin typeface="Times New Roman"/>
            </a:endParaRPr>
          </a:p>
        </p:txBody>
      </p:sp>
      <p:sp>
        <p:nvSpPr>
          <p:cNvPr id="239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309815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You can perform a full database backup by right-clicking a database in Object Explorer, pointing to Tasks, and then clicking Back Up. In the resulting Backup Database dialog box, select Full as the Backup type and specify that the database should be backed up.</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500" b="1" strike="noStrike" spc="-1">
                <a:solidFill>
                  <a:srgbClr val="000000"/>
                </a:solidFill>
                <a:uFill>
                  <a:solidFill>
                    <a:srgbClr val="FFFFFF"/>
                  </a:solidFill>
                </a:uFill>
                <a:latin typeface="Arial"/>
              </a:rPr>
              <a:t>Syntaxe partielle.</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500" b="0" strike="noStrike" spc="-1">
                <a:solidFill>
                  <a:srgbClr val="000000"/>
                </a:solidFill>
                <a:uFill>
                  <a:solidFill>
                    <a:srgbClr val="FFFFFF"/>
                  </a:solidFill>
                </a:uFill>
                <a:latin typeface="Arial"/>
              </a:rPr>
              <a:t>NOINIT : ajoute le backup au backup qui existe déjà</a:t>
            </a:r>
            <a:endParaRPr lang="fr-BE" sz="2000" b="0" strike="noStrike" spc="-1">
              <a:solidFill>
                <a:srgbClr val="000000"/>
              </a:solidFill>
              <a:uFill>
                <a:solidFill>
                  <a:srgbClr val="FFFFFF"/>
                </a:solidFill>
              </a:uFill>
              <a:latin typeface="Arial"/>
            </a:endParaRPr>
          </a:p>
          <a:p>
            <a:r>
              <a:rPr lang="fr-BE" sz="1500" b="0" strike="noStrike" spc="-1">
                <a:solidFill>
                  <a:srgbClr val="000000"/>
                </a:solidFill>
                <a:uFill>
                  <a:solidFill>
                    <a:srgbClr val="FFFFFF"/>
                  </a:solidFill>
                </a:uFill>
                <a:latin typeface="Arial"/>
              </a:rPr>
              <a:t>INIT : overwrite les données mais garde les informations d’en-tête</a:t>
            </a:r>
            <a:endParaRPr lang="fr-BE" sz="2000" b="0" strike="noStrike" spc="-1">
              <a:solidFill>
                <a:srgbClr val="000000"/>
              </a:solidFill>
              <a:uFill>
                <a:solidFill>
                  <a:srgbClr val="FFFFFF"/>
                </a:solidFill>
              </a:uFill>
              <a:latin typeface="Arial"/>
            </a:endParaRPr>
          </a:p>
          <a:p>
            <a:r>
              <a:rPr lang="fr-BE" sz="1500" b="0" strike="noStrike" spc="-1">
                <a:solidFill>
                  <a:srgbClr val="000000"/>
                </a:solidFill>
                <a:uFill>
                  <a:solidFill>
                    <a:srgbClr val="FFFFFF"/>
                  </a:solidFill>
                </a:uFill>
                <a:latin typeface="Arial"/>
              </a:rPr>
              <a:t>FORMAT : Indique qu'un nouveau support de sauvegarde est créé. Si FORMAT est utilisé, l'opération de sauvegarde écrit une nouvelle en-tête de support sur tous les volumes utilisés pour cette opération de sauvegarde. Le contenu précédent du volume devient non valide étant donné que l'en-tête et les jeux de sauvegardes existants sont écrasés.</a:t>
            </a:r>
            <a:endParaRPr lang="fr-BE" sz="2000" b="0" strike="noStrike" spc="-1">
              <a:solidFill>
                <a:srgbClr val="000000"/>
              </a:solidFill>
              <a:uFill>
                <a:solidFill>
                  <a:srgbClr val="FFFFFF"/>
                </a:solidFill>
              </a:uFill>
              <a:latin typeface="Arial"/>
            </a:endParaRPr>
          </a:p>
          <a:p>
            <a:r>
              <a:rPr lang="fr-BE" sz="1500" b="0" strike="noStrike" spc="-1">
                <a:solidFill>
                  <a:srgbClr val="000000"/>
                </a:solidFill>
                <a:uFill>
                  <a:solidFill>
                    <a:srgbClr val="FFFFFF"/>
                  </a:solidFill>
                </a:uFill>
                <a:latin typeface="Arial"/>
              </a:rPr>
              <a:t>=&gt; À utiliser avec prudence. Car formater uniquement un fichier de backup d’un ensemble de fichiers de backup peut rendre l’ensemble inutilisable.</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p:txBody>
      </p:sp>
      <p:sp>
        <p:nvSpPr>
          <p:cNvPr id="240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2F0DC47-2252-48C9-8A01-2AD78CE8751B}" type="slidenum">
              <a:rPr lang="fr-BE" sz="1300" b="0" strike="noStrike" spc="-1">
                <a:solidFill>
                  <a:srgbClr val="000000"/>
                </a:solidFill>
                <a:uFill>
                  <a:solidFill>
                    <a:srgbClr val="FFFFFF"/>
                  </a:solidFill>
                </a:uFill>
                <a:latin typeface="+mn-lt"/>
                <a:ea typeface="+mn-ea"/>
              </a:rPr>
              <a:t>161</a:t>
            </a:fld>
            <a:endParaRPr lang="fr-BE" sz="1400" b="0" strike="noStrike" spc="-1">
              <a:solidFill>
                <a:srgbClr val="000000"/>
              </a:solidFill>
              <a:uFill>
                <a:solidFill>
                  <a:srgbClr val="FFFFFF"/>
                </a:solidFill>
              </a:uFill>
              <a:latin typeface="Times New Roman"/>
            </a:endParaRPr>
          </a:p>
        </p:txBody>
      </p:sp>
      <p:sp>
        <p:nvSpPr>
          <p:cNvPr id="240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8792630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You can perform a transaction log database backup by right-clicking a database in Object Explorer, pointing to Tasks, and then clicking Back Up. In the resulting Backup Database dialog box, select Transaction Log as the Backup type and then specify that the database should be backed up.</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Le deuxième exemple est un tail-log</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NORECOVERY Sauvegarde la fin du journal et laisse la base de données en état de restauration (RESTORING). NORECOVERY s'avère utile lors du basculement vers une base de données secondaire ou de l'enregistrement de la fin du journal avant une opération RESTORE.</a:t>
            </a:r>
          </a:p>
          <a:p>
            <a:r>
              <a:rPr lang="fr-BE" sz="2000" b="0" strike="noStrike" spc="-1">
                <a:solidFill>
                  <a:srgbClr val="000000"/>
                </a:solidFill>
                <a:uFill>
                  <a:solidFill>
                    <a:srgbClr val="FFFFFF"/>
                  </a:solidFill>
                </a:uFill>
                <a:latin typeface="Arial"/>
              </a:rPr>
              <a:t>Pour effectuer au mieux une sauvegarde du journal qui évite la troncation du journal et place la base de données en état RESTORING, utilisez conjointement les options NO_TRUNCATE et NORECOVERY. </a:t>
            </a: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p:txBody>
      </p:sp>
      <p:sp>
        <p:nvSpPr>
          <p:cNvPr id="240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D02794D-C857-4B56-A9B2-3E7B973FF3E1}" type="slidenum">
              <a:rPr lang="fr-BE" sz="1300" b="0" strike="noStrike" spc="-1">
                <a:solidFill>
                  <a:srgbClr val="000000"/>
                </a:solidFill>
                <a:uFill>
                  <a:solidFill>
                    <a:srgbClr val="FFFFFF"/>
                  </a:solidFill>
                </a:uFill>
                <a:latin typeface="+mn-lt"/>
                <a:ea typeface="+mn-ea"/>
              </a:rPr>
              <a:t>162</a:t>
            </a:fld>
            <a:endParaRPr lang="fr-BE" sz="1400" b="0" strike="noStrike" spc="-1">
              <a:solidFill>
                <a:srgbClr val="000000"/>
              </a:solidFill>
              <a:uFill>
                <a:solidFill>
                  <a:srgbClr val="FFFFFF"/>
                </a:solidFill>
              </a:uFill>
              <a:latin typeface="Times New Roman"/>
            </a:endParaRPr>
          </a:p>
        </p:txBody>
      </p:sp>
      <p:sp>
        <p:nvSpPr>
          <p:cNvPr id="240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36523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You </a:t>
            </a:r>
            <a:r>
              <a:rPr lang="fr-BE" sz="2000" b="0" strike="noStrike" spc="-1" dirty="0" err="1">
                <a:solidFill>
                  <a:srgbClr val="000000"/>
                </a:solidFill>
                <a:uFill>
                  <a:solidFill>
                    <a:srgbClr val="FFFFFF"/>
                  </a:solidFill>
                </a:uFill>
                <a:latin typeface="Arial"/>
              </a:rPr>
              <a:t>should</a:t>
            </a:r>
            <a:r>
              <a:rPr lang="fr-BE" sz="2000" b="0" strike="noStrike" spc="-1" dirty="0">
                <a:solidFill>
                  <a:srgbClr val="000000"/>
                </a:solidFill>
                <a:uFill>
                  <a:solidFill>
                    <a:srgbClr val="FFFFFF"/>
                  </a:solidFill>
                </a:uFill>
                <a:latin typeface="Arial"/>
              </a:rPr>
              <a:t> use Local non-system or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If </a:t>
            </a:r>
            <a:r>
              <a:rPr lang="fr-BE" sz="2000" b="0" strike="noStrike" spc="-1" dirty="0" err="1">
                <a:solidFill>
                  <a:srgbClr val="000000"/>
                </a:solidFill>
                <a:uFill>
                  <a:solidFill>
                    <a:srgbClr val="FFFFFF"/>
                  </a:solidFill>
                </a:uFill>
                <a:latin typeface="Arial"/>
              </a:rPr>
              <a:t>this</a:t>
            </a:r>
            <a:r>
              <a:rPr lang="fr-BE" sz="2000" b="0" strike="noStrike" spc="-1" dirty="0">
                <a:solidFill>
                  <a:srgbClr val="000000"/>
                </a:solidFill>
                <a:uFill>
                  <a:solidFill>
                    <a:srgbClr val="FFFFFF"/>
                  </a:solidFill>
                </a:uFill>
                <a:latin typeface="Arial"/>
              </a:rPr>
              <a:t> SQL Server service </a:t>
            </a:r>
            <a:r>
              <a:rPr lang="fr-BE" sz="2000" b="0" strike="noStrike" spc="-1" dirty="0" err="1">
                <a:solidFill>
                  <a:srgbClr val="000000"/>
                </a:solidFill>
                <a:uFill>
                  <a:solidFill>
                    <a:srgbClr val="FFFFFF"/>
                  </a:solidFill>
                </a:uFill>
                <a:latin typeface="Arial"/>
              </a:rPr>
              <a:t>require</a:t>
            </a:r>
            <a:r>
              <a:rPr lang="fr-BE" sz="2000" b="0" strike="noStrike" spc="-1" dirty="0">
                <a:solidFill>
                  <a:srgbClr val="000000"/>
                </a:solidFill>
                <a:uFill>
                  <a:solidFill>
                    <a:srgbClr val="FFFFFF"/>
                  </a:solidFill>
                </a:uFill>
                <a:latin typeface="Arial"/>
              </a:rPr>
              <a:t> to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the network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can use a </a:t>
            </a:r>
            <a:r>
              <a:rPr lang="fr-BE" sz="2000" b="0" strike="noStrike" spc="-1" dirty="0" err="1">
                <a:solidFill>
                  <a:srgbClr val="000000"/>
                </a:solidFill>
                <a:uFill>
                  <a:solidFill>
                    <a:srgbClr val="FFFFFF"/>
                  </a:solidFill>
                </a:uFill>
                <a:latin typeface="Arial"/>
              </a:rPr>
              <a:t>ordinary</a:t>
            </a:r>
            <a:r>
              <a:rPr lang="fr-BE" sz="2000" b="0" strike="noStrike" spc="-1" dirty="0">
                <a:solidFill>
                  <a:srgbClr val="000000"/>
                </a:solidFill>
                <a:uFill>
                  <a:solidFill>
                    <a:srgbClr val="FFFFFF"/>
                  </a:solidFill>
                </a:uFill>
                <a:latin typeface="Arial"/>
              </a:rPr>
              <a:t> Domain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a:t>
            </a:r>
          </a:p>
          <a:p>
            <a:pPr marL="171360" indent="-171000">
              <a:lnSpc>
                <a:spcPct val="100000"/>
              </a:lnSpc>
              <a:buClr>
                <a:srgbClr val="000000"/>
              </a:buClr>
              <a:buFont typeface="Arial"/>
              <a:buChar char="•"/>
            </a:pPr>
            <a:r>
              <a:rPr lang="fr-BE" sz="2000" b="1" strike="noStrike" spc="-1" dirty="0">
                <a:solidFill>
                  <a:srgbClr val="000000"/>
                </a:solidFill>
                <a:uFill>
                  <a:solidFill>
                    <a:srgbClr val="FFFFFF"/>
                  </a:solidFill>
                </a:uFill>
                <a:latin typeface="Arial"/>
              </a:rPr>
              <a:t>Domain User </a:t>
            </a:r>
            <a:r>
              <a:rPr lang="fr-BE" sz="2000" b="1"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If the service must </a:t>
            </a:r>
            <a:r>
              <a:rPr lang="fr-BE" sz="2000" b="0" strike="noStrike" spc="-1" dirty="0" err="1">
                <a:solidFill>
                  <a:srgbClr val="000000"/>
                </a:solidFill>
                <a:uFill>
                  <a:solidFill>
                    <a:srgbClr val="FFFFFF"/>
                  </a:solidFill>
                </a:uFill>
                <a:latin typeface="Arial"/>
              </a:rPr>
              <a:t>interact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with</a:t>
            </a:r>
            <a:r>
              <a:rPr lang="fr-BE" sz="2000" b="0" strike="noStrike" spc="-1" dirty="0">
                <a:solidFill>
                  <a:srgbClr val="000000"/>
                </a:solidFill>
                <a:uFill>
                  <a:solidFill>
                    <a:srgbClr val="FFFFFF"/>
                  </a:solidFill>
                </a:uFill>
                <a:latin typeface="Arial"/>
              </a:rPr>
              <a:t> network services,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like file </a:t>
            </a:r>
            <a:r>
              <a:rPr lang="fr-BE" sz="2000" b="0" strike="noStrike" spc="-1" dirty="0" err="1">
                <a:solidFill>
                  <a:srgbClr val="000000"/>
                </a:solidFill>
                <a:uFill>
                  <a:solidFill>
                    <a:srgbClr val="FFFFFF"/>
                  </a:solidFill>
                </a:uFill>
                <a:latin typeface="Arial"/>
              </a:rPr>
              <a:t>shares</a:t>
            </a:r>
            <a:r>
              <a:rPr lang="fr-BE" sz="2000" b="0" strike="noStrike" spc="-1" dirty="0">
                <a:solidFill>
                  <a:srgbClr val="000000"/>
                </a:solidFill>
                <a:uFill>
                  <a:solidFill>
                    <a:srgbClr val="FFFFFF"/>
                  </a:solidFill>
                </a:uFill>
                <a:latin typeface="Arial"/>
              </a:rPr>
              <a:t> or if </a:t>
            </a:r>
            <a:r>
              <a:rPr lang="fr-BE" sz="2000" b="0" strike="noStrike" spc="-1" dirty="0" err="1">
                <a:solidFill>
                  <a:srgbClr val="000000"/>
                </a:solidFill>
                <a:uFill>
                  <a:solidFill>
                    <a:srgbClr val="FFFFFF"/>
                  </a:solidFill>
                </a:uFill>
                <a:latin typeface="Arial"/>
              </a:rPr>
              <a:t>it</a:t>
            </a:r>
            <a:r>
              <a:rPr lang="fr-BE" sz="2000" b="0" strike="noStrike" spc="-1" dirty="0">
                <a:solidFill>
                  <a:srgbClr val="000000"/>
                </a:solidFill>
                <a:uFill>
                  <a:solidFill>
                    <a:srgbClr val="FFFFFF"/>
                  </a:solidFill>
                </a:uFill>
                <a:latin typeface="Arial"/>
              </a:rPr>
              <a:t> uses </a:t>
            </a:r>
            <a:r>
              <a:rPr lang="fr-BE" sz="2000" b="0" strike="noStrike" spc="-1" dirty="0" err="1">
                <a:solidFill>
                  <a:srgbClr val="000000"/>
                </a:solidFill>
                <a:uFill>
                  <a:solidFill>
                    <a:srgbClr val="FFFFFF"/>
                  </a:solidFill>
                </a:uFill>
                <a:latin typeface="Arial"/>
              </a:rPr>
              <a:t>linked</a:t>
            </a:r>
            <a:r>
              <a:rPr lang="fr-BE" sz="2000" b="0" strike="noStrike" spc="-1" dirty="0">
                <a:solidFill>
                  <a:srgbClr val="000000"/>
                </a:solidFill>
                <a:uFill>
                  <a:solidFill>
                    <a:srgbClr val="FFFFFF"/>
                  </a:solidFill>
                </a:uFill>
                <a:latin typeface="Arial"/>
              </a:rPr>
              <a:t> server connections to </a:t>
            </a:r>
            <a:r>
              <a:rPr lang="fr-BE" sz="2000" b="0" strike="noStrike" spc="-1" dirty="0" err="1">
                <a:solidFill>
                  <a:srgbClr val="000000"/>
                </a:solidFill>
                <a:uFill>
                  <a:solidFill>
                    <a:srgbClr val="FFFFFF"/>
                  </a:solidFill>
                </a:uFill>
                <a:latin typeface="Arial"/>
              </a:rPr>
              <a:t>other</a:t>
            </a:r>
            <a:r>
              <a:rPr lang="fr-BE" sz="2000" b="0" strike="noStrike" spc="-1" dirty="0">
                <a:solidFill>
                  <a:srgbClr val="000000"/>
                </a:solidFill>
                <a:uFill>
                  <a:solidFill>
                    <a:srgbClr val="FFFFFF"/>
                  </a:solidFill>
                </a:uFill>
                <a:latin typeface="Arial"/>
              </a:rPr>
              <a:t> computers running SQL Server,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might</a:t>
            </a:r>
            <a:r>
              <a:rPr lang="fr-BE" sz="2000" b="0" strike="noStrike" spc="-1" dirty="0">
                <a:solidFill>
                  <a:srgbClr val="000000"/>
                </a:solidFill>
                <a:uFill>
                  <a:solidFill>
                    <a:srgbClr val="FFFFFF"/>
                  </a:solidFill>
                </a:uFill>
                <a:latin typeface="Arial"/>
              </a:rPr>
              <a:t> use a </a:t>
            </a:r>
            <a:r>
              <a:rPr lang="fr-BE" sz="2000" b="0" strike="noStrike" spc="-1" dirty="0" err="1">
                <a:solidFill>
                  <a:srgbClr val="000000"/>
                </a:solidFill>
                <a:uFill>
                  <a:solidFill>
                    <a:srgbClr val="FFFFFF"/>
                  </a:solidFill>
                </a:uFill>
                <a:latin typeface="Arial"/>
              </a:rPr>
              <a:t>minimally-privileged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Many</a:t>
            </a:r>
            <a:r>
              <a:rPr lang="fr-BE" sz="2000" b="0" strike="noStrike" spc="-1" dirty="0">
                <a:solidFill>
                  <a:srgbClr val="000000"/>
                </a:solidFill>
                <a:uFill>
                  <a:solidFill>
                    <a:srgbClr val="FFFFFF"/>
                  </a:solidFill>
                </a:uFill>
                <a:latin typeface="Arial"/>
              </a:rPr>
              <a:t> server-to-server </a:t>
            </a:r>
            <a:r>
              <a:rPr lang="fr-BE" sz="2000" b="0" strike="noStrike" spc="-1" dirty="0" err="1">
                <a:solidFill>
                  <a:srgbClr val="000000"/>
                </a:solidFill>
                <a:uFill>
                  <a:solidFill>
                    <a:srgbClr val="FFFFFF"/>
                  </a:solidFill>
                </a:uFill>
                <a:latin typeface="Arial"/>
              </a:rPr>
              <a:t>activities</a:t>
            </a:r>
            <a:r>
              <a:rPr lang="fr-BE" sz="2000" b="0" strike="noStrike" spc="-1" dirty="0">
                <a:solidFill>
                  <a:srgbClr val="000000"/>
                </a:solidFill>
                <a:uFill>
                  <a:solidFill>
                    <a:srgbClr val="FFFFFF"/>
                  </a:solidFill>
                </a:uFill>
                <a:latin typeface="Arial"/>
              </a:rPr>
              <a:t> can </a:t>
            </a:r>
            <a:r>
              <a:rPr lang="fr-BE" sz="2000" b="0" strike="noStrike" spc="-1" dirty="0" err="1">
                <a:solidFill>
                  <a:srgbClr val="000000"/>
                </a:solidFill>
                <a:uFill>
                  <a:solidFill>
                    <a:srgbClr val="FFFFFF"/>
                  </a:solidFill>
                </a:uFill>
                <a:latin typeface="Arial"/>
              </a:rPr>
              <a:t>be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performed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only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with</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user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This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should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be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pre-created</a:t>
            </a:r>
            <a:r>
              <a:rPr lang="fr-BE" sz="2000" b="0" strike="noStrike" spc="-1" dirty="0">
                <a:solidFill>
                  <a:srgbClr val="000000"/>
                </a:solidFill>
                <a:uFill>
                  <a:solidFill>
                    <a:srgbClr val="FFFFFF"/>
                  </a:solidFill>
                </a:uFill>
                <a:latin typeface="Arial"/>
              </a:rPr>
              <a:t> by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administration in </a:t>
            </a:r>
            <a:r>
              <a:rPr lang="fr-BE" sz="2000" b="0" strike="noStrike" spc="-1" dirty="0" err="1">
                <a:solidFill>
                  <a:srgbClr val="000000"/>
                </a:solidFill>
                <a:uFill>
                  <a:solidFill>
                    <a:srgbClr val="FFFFFF"/>
                  </a:solidFill>
                </a:uFill>
                <a:latin typeface="Arial"/>
              </a:rPr>
              <a:t>your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environment</a:t>
            </a:r>
            <a:r>
              <a:rPr lang="fr-BE" sz="2000" b="0" strike="noStrike" spc="-1" dirty="0">
                <a:solidFill>
                  <a:srgbClr val="000000"/>
                </a:solidFill>
                <a:uFill>
                  <a:solidFill>
                    <a:srgbClr val="FFFFFF"/>
                  </a:solidFill>
                </a:uFill>
                <a:latin typeface="Arial"/>
              </a:rPr>
              <a:t>. </a:t>
            </a:r>
          </a:p>
          <a:p>
            <a:pPr marL="171360" indent="-171000">
              <a:lnSpc>
                <a:spcPct val="100000"/>
              </a:lnSpc>
              <a:buClr>
                <a:srgbClr val="000000"/>
              </a:buClr>
              <a:buFont typeface="Arial"/>
              <a:buChar char="•"/>
            </a:pPr>
            <a:r>
              <a:rPr lang="fr-BE" sz="2000" b="1" strike="noStrike" spc="-1" dirty="0">
                <a:solidFill>
                  <a:srgbClr val="000000"/>
                </a:solidFill>
                <a:uFill>
                  <a:solidFill>
                    <a:srgbClr val="FFFFFF"/>
                  </a:solidFill>
                </a:uFill>
                <a:latin typeface="Arial"/>
              </a:rPr>
              <a:t>Local User </a:t>
            </a:r>
            <a:r>
              <a:rPr lang="fr-BE" sz="2000" b="1"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If the computer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not part of a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a local user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without</a:t>
            </a:r>
            <a:r>
              <a:rPr lang="fr-BE" sz="2000" b="0" strike="noStrike" spc="-1" dirty="0">
                <a:solidFill>
                  <a:srgbClr val="000000"/>
                </a:solidFill>
                <a:uFill>
                  <a:solidFill>
                    <a:srgbClr val="FFFFFF"/>
                  </a:solidFill>
                </a:uFill>
                <a:latin typeface="Arial"/>
              </a:rPr>
              <a:t> Windows </a:t>
            </a:r>
            <a:r>
              <a:rPr lang="fr-BE" sz="2000" b="0" strike="noStrike" spc="-1" dirty="0" err="1">
                <a:solidFill>
                  <a:srgbClr val="000000"/>
                </a:solidFill>
                <a:uFill>
                  <a:solidFill>
                    <a:srgbClr val="FFFFFF"/>
                  </a:solidFill>
                </a:uFill>
                <a:latin typeface="Arial"/>
              </a:rPr>
              <a:t>administrator</a:t>
            </a:r>
            <a:r>
              <a:rPr lang="fr-BE" sz="2000" b="0" strike="noStrike" spc="-1" dirty="0">
                <a:solidFill>
                  <a:srgbClr val="000000"/>
                </a:solidFill>
                <a:uFill>
                  <a:solidFill>
                    <a:srgbClr val="FFFFFF"/>
                  </a:solidFill>
                </a:uFill>
                <a:latin typeface="Arial"/>
              </a:rPr>
              <a:t> permissions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recommended</a:t>
            </a:r>
            <a:r>
              <a:rPr lang="fr-BE" sz="2000" b="0" strike="noStrike" spc="-1" dirty="0">
                <a:solidFill>
                  <a:srgbClr val="000000"/>
                </a:solidFill>
                <a:uFill>
                  <a:solidFill>
                    <a:srgbClr val="FFFFFF"/>
                  </a:solidFill>
                </a:uFill>
                <a:latin typeface="Arial"/>
              </a:rPr>
              <a:t>. </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The SQL Server Agent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must have </a:t>
            </a:r>
            <a:r>
              <a:rPr lang="fr-BE" sz="2000" b="0" strike="noStrike" spc="-1" dirty="0" err="1">
                <a:solidFill>
                  <a:srgbClr val="000000"/>
                </a:solidFill>
                <a:uFill>
                  <a:solidFill>
                    <a:srgbClr val="FFFFFF"/>
                  </a:solidFill>
                </a:uFill>
                <a:latin typeface="Arial"/>
              </a:rPr>
              <a:t>administrator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privileges</a:t>
            </a:r>
            <a:r>
              <a:rPr lang="fr-BE" sz="2000" b="0" strike="noStrike" spc="-1" dirty="0">
                <a:solidFill>
                  <a:srgbClr val="000000"/>
                </a:solidFill>
                <a:uFill>
                  <a:solidFill>
                    <a:srgbClr val="FFFFFF"/>
                  </a:solidFill>
                </a:uFill>
                <a:latin typeface="Arial"/>
              </a:rPr>
              <a:t> if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create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CmdExec</a:t>
            </a:r>
            <a:r>
              <a:rPr lang="fr-BE" sz="2000" b="0" strike="noStrike" spc="-1" dirty="0">
                <a:solidFill>
                  <a:srgbClr val="000000"/>
                </a:solidFill>
                <a:uFill>
                  <a:solidFill>
                    <a:srgbClr val="FFFFFF"/>
                  </a:solidFill>
                </a:uFill>
                <a:latin typeface="Arial"/>
              </a:rPr>
              <a:t> and </a:t>
            </a:r>
            <a:r>
              <a:rPr lang="fr-BE" sz="2000" b="0" strike="noStrike" spc="-1" dirty="0" err="1">
                <a:solidFill>
                  <a:srgbClr val="000000"/>
                </a:solidFill>
                <a:uFill>
                  <a:solidFill>
                    <a:srgbClr val="FFFFFF"/>
                  </a:solidFill>
                </a:uFill>
                <a:latin typeface="Arial"/>
              </a:rPr>
              <a:t>ActiveScript</a:t>
            </a:r>
            <a:r>
              <a:rPr lang="fr-BE" sz="2000" b="0" strike="noStrike" spc="-1" dirty="0">
                <a:solidFill>
                  <a:srgbClr val="000000"/>
                </a:solidFill>
                <a:uFill>
                  <a:solidFill>
                    <a:srgbClr val="FFFFFF"/>
                  </a:solidFill>
                </a:uFill>
                <a:latin typeface="Arial"/>
              </a:rPr>
              <a:t> jobs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belong</a:t>
            </a:r>
            <a:r>
              <a:rPr lang="fr-BE" sz="2000" b="0" strike="noStrike" spc="-1" dirty="0">
                <a:solidFill>
                  <a:srgbClr val="000000"/>
                </a:solidFill>
                <a:uFill>
                  <a:solidFill>
                    <a:srgbClr val="FFFFFF"/>
                  </a:solidFill>
                </a:uFill>
                <a:latin typeface="Arial"/>
              </a:rPr>
              <a:t> to </a:t>
            </a:r>
            <a:r>
              <a:rPr lang="fr-BE" sz="2000" b="0" strike="noStrike" spc="-1" dirty="0" err="1">
                <a:solidFill>
                  <a:srgbClr val="000000"/>
                </a:solidFill>
                <a:uFill>
                  <a:solidFill>
                    <a:srgbClr val="FFFFFF"/>
                  </a:solidFill>
                </a:uFill>
                <a:latin typeface="Arial"/>
              </a:rPr>
              <a:t>someone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other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than</a:t>
            </a:r>
            <a:r>
              <a:rPr lang="fr-BE" sz="2000" b="0" strike="noStrike" spc="-1" dirty="0">
                <a:solidFill>
                  <a:srgbClr val="000000"/>
                </a:solidFill>
                <a:uFill>
                  <a:solidFill>
                    <a:srgbClr val="FFFFFF"/>
                  </a:solidFill>
                </a:uFill>
                <a:latin typeface="Arial"/>
              </a:rPr>
              <a:t> a SQL Server </a:t>
            </a:r>
            <a:r>
              <a:rPr lang="fr-BE" sz="2000" b="0" strike="noStrike" spc="-1" dirty="0" err="1">
                <a:solidFill>
                  <a:srgbClr val="000000"/>
                </a:solidFill>
                <a:uFill>
                  <a:solidFill>
                    <a:srgbClr val="FFFFFF"/>
                  </a:solidFill>
                </a:uFill>
                <a:latin typeface="Arial"/>
              </a:rPr>
              <a:t>administrator</a:t>
            </a:r>
            <a:r>
              <a:rPr lang="fr-BE" sz="2000" b="0" strike="noStrike" spc="-1" dirty="0">
                <a:solidFill>
                  <a:srgbClr val="000000"/>
                </a:solidFill>
                <a:uFill>
                  <a:solidFill>
                    <a:srgbClr val="FFFFFF"/>
                  </a:solidFill>
                </a:uFill>
                <a:latin typeface="Arial"/>
              </a:rPr>
              <a:t>, or if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use the </a:t>
            </a:r>
            <a:r>
              <a:rPr lang="fr-BE" sz="2000" b="0" strike="noStrike" spc="-1" dirty="0" err="1">
                <a:solidFill>
                  <a:srgbClr val="000000"/>
                </a:solidFill>
                <a:uFill>
                  <a:solidFill>
                    <a:srgbClr val="FFFFFF"/>
                  </a:solidFill>
                </a:uFill>
                <a:latin typeface="Arial"/>
              </a:rPr>
              <a:t>AutoRestart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feature</a:t>
            </a:r>
            <a:r>
              <a:rPr lang="fr-BE" sz="2000" b="0" strike="noStrike" spc="-1" dirty="0">
                <a:solidFill>
                  <a:srgbClr val="000000"/>
                </a:solidFill>
                <a:uFill>
                  <a:solidFill>
                    <a:srgbClr val="FFFFFF"/>
                  </a:solidFill>
                </a:uFill>
                <a:latin typeface="Arial"/>
              </a:rPr>
              <a:t>. If </a:t>
            </a:r>
            <a:r>
              <a:rPr lang="fr-BE" sz="2000" b="0" strike="noStrike" spc="-1" dirty="0" err="1">
                <a:solidFill>
                  <a:srgbClr val="000000"/>
                </a:solidFill>
                <a:uFill>
                  <a:solidFill>
                    <a:srgbClr val="FFFFFF"/>
                  </a:solidFill>
                </a:uFill>
                <a:latin typeface="Arial"/>
              </a:rPr>
              <a:t>these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features</a:t>
            </a:r>
            <a:r>
              <a:rPr lang="fr-BE" sz="2000" b="0" strike="noStrike" spc="-1" dirty="0">
                <a:solidFill>
                  <a:srgbClr val="000000"/>
                </a:solidFill>
                <a:uFill>
                  <a:solidFill>
                    <a:srgbClr val="FFFFFF"/>
                  </a:solidFill>
                </a:uFill>
                <a:latin typeface="Arial"/>
              </a:rPr>
              <a:t> are </a:t>
            </a:r>
            <a:r>
              <a:rPr lang="fr-BE" sz="2000" b="0" strike="noStrike" spc="-1" dirty="0" err="1">
                <a:solidFill>
                  <a:srgbClr val="000000"/>
                </a:solidFill>
                <a:uFill>
                  <a:solidFill>
                    <a:srgbClr val="FFFFFF"/>
                  </a:solidFill>
                </a:uFill>
                <a:latin typeface="Arial"/>
              </a:rPr>
              <a:t>requirements</a:t>
            </a:r>
            <a:r>
              <a:rPr lang="fr-BE" sz="2000" b="0" strike="noStrike" spc="-1" dirty="0">
                <a:solidFill>
                  <a:srgbClr val="000000"/>
                </a:solidFill>
                <a:uFill>
                  <a:solidFill>
                    <a:srgbClr val="FFFFFF"/>
                  </a:solidFill>
                </a:uFill>
                <a:latin typeface="Arial"/>
              </a:rPr>
              <a:t> in </a:t>
            </a:r>
            <a:r>
              <a:rPr lang="fr-BE" sz="2000" b="0" strike="noStrike" spc="-1" dirty="0" err="1">
                <a:solidFill>
                  <a:srgbClr val="000000"/>
                </a:solidFill>
                <a:uFill>
                  <a:solidFill>
                    <a:srgbClr val="FFFFFF"/>
                  </a:solidFill>
                </a:uFill>
                <a:latin typeface="Arial"/>
              </a:rPr>
              <a:t>your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environment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consider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using</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separate</a:t>
            </a:r>
            <a:r>
              <a:rPr lang="fr-BE" sz="2000" b="0" strike="noStrike" spc="-1" dirty="0">
                <a:solidFill>
                  <a:srgbClr val="000000"/>
                </a:solidFill>
                <a:uFill>
                  <a:solidFill>
                    <a:srgbClr val="FFFFFF"/>
                  </a:solidFill>
                </a:uFill>
                <a:latin typeface="Arial"/>
              </a:rPr>
              <a:t> service </a:t>
            </a:r>
            <a:r>
              <a:rPr lang="fr-BE" sz="2000" b="0" strike="noStrike" spc="-1" dirty="0" err="1">
                <a:solidFill>
                  <a:srgbClr val="000000"/>
                </a:solidFill>
                <a:uFill>
                  <a:solidFill>
                    <a:srgbClr val="FFFFFF"/>
                  </a:solidFill>
                </a:uFill>
                <a:latin typeface="Arial"/>
              </a:rPr>
              <a:t>accounts</a:t>
            </a:r>
            <a:r>
              <a:rPr lang="fr-BE" sz="2000" b="0" strike="noStrike" spc="-1" dirty="0">
                <a:solidFill>
                  <a:srgbClr val="000000"/>
                </a:solidFill>
                <a:uFill>
                  <a:solidFill>
                    <a:srgbClr val="FFFFFF"/>
                  </a:solidFill>
                </a:uFill>
                <a:latin typeface="Arial"/>
              </a:rPr>
              <a:t> for the SQL Server and SQL Server Agent services.</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Note</a:t>
            </a:r>
          </a:p>
          <a:p>
            <a:pPr>
              <a:lnSpc>
                <a:spcPct val="100000"/>
              </a:lnSpc>
            </a:pPr>
            <a:r>
              <a:rPr lang="fr-BE" sz="2000" b="0" strike="noStrike" spc="-1" dirty="0">
                <a:solidFill>
                  <a:srgbClr val="000000"/>
                </a:solidFill>
                <a:uFill>
                  <a:solidFill>
                    <a:srgbClr val="FFFFFF"/>
                  </a:solidFill>
                </a:uFill>
                <a:latin typeface="Arial"/>
              </a:rPr>
              <a:t>Microsoft </a:t>
            </a:r>
            <a:r>
              <a:rPr lang="fr-BE" sz="2000" b="0" strike="noStrike" spc="-1" dirty="0" err="1">
                <a:solidFill>
                  <a:srgbClr val="000000"/>
                </a:solidFill>
                <a:uFill>
                  <a:solidFill>
                    <a:srgbClr val="FFFFFF"/>
                  </a:solidFill>
                </a:uFill>
                <a:latin typeface="Arial"/>
              </a:rPr>
              <a:t>recommends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using</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user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with</a:t>
            </a:r>
            <a:r>
              <a:rPr lang="fr-BE" sz="2000" b="0" strike="noStrike" spc="-1" dirty="0">
                <a:solidFill>
                  <a:srgbClr val="000000"/>
                </a:solidFill>
                <a:uFill>
                  <a:solidFill>
                    <a:srgbClr val="FFFFFF"/>
                  </a:solidFill>
                </a:uFill>
                <a:latin typeface="Arial"/>
              </a:rPr>
              <a:t> minimal </a:t>
            </a:r>
            <a:r>
              <a:rPr lang="fr-BE" sz="2000" b="0" strike="noStrike" spc="-1" dirty="0" err="1">
                <a:solidFill>
                  <a:srgbClr val="000000"/>
                </a:solidFill>
                <a:uFill>
                  <a:solidFill>
                    <a:srgbClr val="FFFFFF"/>
                  </a:solidFill>
                </a:uFill>
                <a:latin typeface="Arial"/>
              </a:rPr>
              <a:t>rights</a:t>
            </a:r>
            <a:r>
              <a:rPr lang="fr-BE" sz="2000" b="0" strike="noStrike" spc="-1" dirty="0">
                <a:solidFill>
                  <a:srgbClr val="000000"/>
                </a:solidFill>
                <a:uFill>
                  <a:solidFill>
                    <a:srgbClr val="FFFFFF"/>
                  </a:solidFill>
                </a:uFill>
                <a:latin typeface="Arial"/>
              </a:rPr>
              <a:t> for the SQL Server service, as the SQL Server service </a:t>
            </a:r>
            <a:r>
              <a:rPr lang="fr-BE" sz="2000" b="0" strike="noStrike" spc="-1" dirty="0" err="1">
                <a:solidFill>
                  <a:srgbClr val="000000"/>
                </a:solidFill>
                <a:uFill>
                  <a:solidFill>
                    <a:srgbClr val="FFFFFF"/>
                  </a:solidFill>
                </a:uFill>
                <a:latin typeface="Arial"/>
              </a:rPr>
              <a:t>does</a:t>
            </a:r>
            <a:r>
              <a:rPr lang="fr-BE" sz="2000" b="0" strike="noStrike" spc="-1" dirty="0">
                <a:solidFill>
                  <a:srgbClr val="000000"/>
                </a:solidFill>
                <a:uFill>
                  <a:solidFill>
                    <a:srgbClr val="FFFFFF"/>
                  </a:solidFill>
                </a:uFill>
                <a:latin typeface="Arial"/>
              </a:rPr>
              <a:t> not </a:t>
            </a:r>
            <a:r>
              <a:rPr lang="fr-BE" sz="2000" b="0" strike="noStrike" spc="-1" dirty="0" err="1">
                <a:solidFill>
                  <a:srgbClr val="000000"/>
                </a:solidFill>
                <a:uFill>
                  <a:solidFill>
                    <a:srgbClr val="FFFFFF"/>
                  </a:solidFill>
                </a:uFill>
                <a:latin typeface="Arial"/>
              </a:rPr>
              <a:t>require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administrator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privileges</a:t>
            </a:r>
            <a:r>
              <a:rPr lang="fr-BE" sz="2000" b="0" strike="noStrike" spc="-1" dirty="0">
                <a:solidFill>
                  <a:srgbClr val="000000"/>
                </a:solidFill>
                <a:uFill>
                  <a:solidFill>
                    <a:srgbClr val="FFFFFF"/>
                  </a:solidFill>
                </a:uFill>
                <a:latin typeface="Arial"/>
              </a:rPr>
              <a:t>. </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Local et Network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 Il a le même niveau d’accès aux ressources et aux objets que les membres du User group.</a:t>
            </a:r>
          </a:p>
          <a:p>
            <a:pPr>
              <a:lnSpc>
                <a:spcPct val="100000"/>
              </a:lnSpc>
            </a:pPr>
            <a:endParaRPr lang="fr-BE" sz="2000" b="0" strike="noStrike" spc="-1" dirty="0">
              <a:solidFill>
                <a:srgbClr val="000000"/>
              </a:solidFill>
              <a:uFill>
                <a:solidFill>
                  <a:srgbClr val="FFFFFF"/>
                </a:solidFill>
              </a:uFill>
              <a:latin typeface="Arial"/>
            </a:endParaRPr>
          </a:p>
        </p:txBody>
      </p:sp>
      <p:sp>
        <p:nvSpPr>
          <p:cNvPr id="198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F38F975-BBD2-454F-B9B1-C0B1105CB16E}" type="slidenum">
              <a:rPr lang="fr-BE" sz="1300" b="0" strike="noStrike" spc="-1">
                <a:solidFill>
                  <a:srgbClr val="000000"/>
                </a:solidFill>
                <a:uFill>
                  <a:solidFill>
                    <a:srgbClr val="FFFFFF"/>
                  </a:solidFill>
                </a:uFill>
                <a:latin typeface="+mn-lt"/>
              </a:rPr>
              <a:t>16</a:t>
            </a:fld>
            <a:endParaRPr lang="fr-BE" sz="1400" b="0" strike="noStrike" spc="-1">
              <a:solidFill>
                <a:srgbClr val="000000"/>
              </a:solidFill>
              <a:uFill>
                <a:solidFill>
                  <a:srgbClr val="FFFFFF"/>
                </a:solidFill>
              </a:uFill>
              <a:latin typeface="Times New Roman"/>
            </a:endParaRPr>
          </a:p>
        </p:txBody>
      </p:sp>
      <p:sp>
        <p:nvSpPr>
          <p:cNvPr id="198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842921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You can perform a differential database backup by right-clicking a database in Object Explorer, pointing to Tasks, and then clicking Back Up. In the resulting Backup Database dialog box, select Differential as the Backup type and then specify that the database should be backed up.</a:t>
            </a:r>
            <a:endParaRPr lang="fr-BE" sz="2000" b="0" strike="noStrike" spc="-1">
              <a:solidFill>
                <a:srgbClr val="000000"/>
              </a:solidFill>
              <a:uFill>
                <a:solidFill>
                  <a:srgbClr val="FFFFFF"/>
                </a:solidFill>
              </a:uFill>
              <a:latin typeface="Arial"/>
            </a:endParaRPr>
          </a:p>
        </p:txBody>
      </p:sp>
      <p:sp>
        <p:nvSpPr>
          <p:cNvPr id="240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A0B6254-1BEA-4DB7-A09D-238E8A37EB58}" type="slidenum">
              <a:rPr lang="fr-BE" sz="1300" b="0" strike="noStrike" spc="-1">
                <a:solidFill>
                  <a:srgbClr val="000000"/>
                </a:solidFill>
                <a:uFill>
                  <a:solidFill>
                    <a:srgbClr val="FFFFFF"/>
                  </a:solidFill>
                </a:uFill>
                <a:latin typeface="+mn-lt"/>
                <a:ea typeface="+mn-ea"/>
              </a:rPr>
              <a:t>163</a:t>
            </a:fld>
            <a:endParaRPr lang="fr-BE" sz="1400" b="0" strike="noStrike" spc="-1">
              <a:solidFill>
                <a:srgbClr val="000000"/>
              </a:solidFill>
              <a:uFill>
                <a:solidFill>
                  <a:srgbClr val="FFFFFF"/>
                </a:solidFill>
              </a:uFill>
              <a:latin typeface="Times New Roman"/>
            </a:endParaRPr>
          </a:p>
        </p:txBody>
      </p:sp>
      <p:sp>
        <p:nvSpPr>
          <p:cNvPr id="240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809722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Permet de restaurer uniquement les fichiers endommagés sans restaurer le reste de la base de données.</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Si un des fichiers du groupe est offline, tout le groupe devient offline</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You can perform a file or filegroup backup by right-clicking a database in Object Explorer, pointing to Tasks, and then clicking Back Up. In the resulting Backup Database dialog box, select Full or Differential as the Backup type, specify that files and filegroups should be backed up, and then select he files or filegroups you want to include in the backup.</a:t>
            </a:r>
            <a:endParaRPr lang="fr-BE" sz="2000" b="0" strike="noStrike" spc="-1">
              <a:solidFill>
                <a:srgbClr val="000000"/>
              </a:solidFill>
              <a:uFill>
                <a:solidFill>
                  <a:srgbClr val="FFFFFF"/>
                </a:solidFill>
              </a:uFill>
              <a:latin typeface="Arial"/>
            </a:endParaRPr>
          </a:p>
        </p:txBody>
      </p:sp>
      <p:sp>
        <p:nvSpPr>
          <p:cNvPr id="241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3EA370C-B6E8-4BE0-84C0-B31C45D2D995}" type="slidenum">
              <a:rPr lang="fr-BE" sz="1300" b="0" strike="noStrike" spc="-1">
                <a:solidFill>
                  <a:srgbClr val="000000"/>
                </a:solidFill>
                <a:uFill>
                  <a:solidFill>
                    <a:srgbClr val="FFFFFF"/>
                  </a:solidFill>
                </a:uFill>
                <a:latin typeface="+mn-lt"/>
                <a:ea typeface="+mn-ea"/>
              </a:rPr>
              <a:t>164</a:t>
            </a:fld>
            <a:endParaRPr lang="fr-BE" sz="1400" b="0" strike="noStrike" spc="-1">
              <a:solidFill>
                <a:srgbClr val="000000"/>
              </a:solidFill>
              <a:uFill>
                <a:solidFill>
                  <a:srgbClr val="FFFFFF"/>
                </a:solidFill>
              </a:uFill>
              <a:latin typeface="Times New Roman"/>
            </a:endParaRPr>
          </a:p>
        </p:txBody>
      </p:sp>
      <p:sp>
        <p:nvSpPr>
          <p:cNvPr id="241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614298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Permet de restaurer uniquement les fichiers endommagés sans restaurer le reste de la base de données.</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Si un des fichiers du groupe est offline, tout le group deviens offline</a:t>
            </a:r>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You can perform a file or filegroup backup by right-clicking a database in Object Explorer, pointing to Tasks, and then clicking Back Up. In the resulting Backup Database dialog box, select Full or Differential as the Backup type, specify that files and filegroups should be backed up, and then select he files or filegroups you want to include in the backup.</a:t>
            </a:r>
            <a:endParaRPr lang="fr-BE" sz="2000" b="0" strike="noStrike" spc="-1">
              <a:solidFill>
                <a:srgbClr val="000000"/>
              </a:solidFill>
              <a:uFill>
                <a:solidFill>
                  <a:srgbClr val="FFFFFF"/>
                </a:solidFill>
              </a:uFill>
              <a:latin typeface="Arial"/>
            </a:endParaRPr>
          </a:p>
        </p:txBody>
      </p:sp>
      <p:sp>
        <p:nvSpPr>
          <p:cNvPr id="241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7536595-CB55-4A74-934C-1A3880B642F4}" type="slidenum">
              <a:rPr lang="fr-BE" sz="1300" b="0" strike="noStrike" spc="-1">
                <a:solidFill>
                  <a:srgbClr val="000000"/>
                </a:solidFill>
                <a:uFill>
                  <a:solidFill>
                    <a:srgbClr val="FFFFFF"/>
                  </a:solidFill>
                </a:uFill>
                <a:latin typeface="+mn-lt"/>
                <a:ea typeface="+mn-ea"/>
              </a:rPr>
              <a:t>165</a:t>
            </a:fld>
            <a:endParaRPr lang="fr-BE" sz="1400" b="0" strike="noStrike" spc="-1">
              <a:solidFill>
                <a:srgbClr val="000000"/>
              </a:solidFill>
              <a:uFill>
                <a:solidFill>
                  <a:srgbClr val="FFFFFF"/>
                </a:solidFill>
              </a:uFill>
              <a:latin typeface="Times New Roman"/>
            </a:endParaRPr>
          </a:p>
        </p:txBody>
      </p:sp>
      <p:sp>
        <p:nvSpPr>
          <p:cNvPr id="241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770020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 mirroring permet d’augmenter la fiabilité des backups via la redondance, et réduit les impacts des dysfonctionnements des dispositifs de backup. </a:t>
            </a:r>
          </a:p>
        </p:txBody>
      </p:sp>
      <p:sp>
        <p:nvSpPr>
          <p:cNvPr id="241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5FC3623-649A-4EE1-8290-202E7A59F0E4}" type="slidenum">
              <a:rPr lang="fr-BE" sz="1300" b="0" strike="noStrike" spc="-1">
                <a:solidFill>
                  <a:srgbClr val="000000"/>
                </a:solidFill>
                <a:uFill>
                  <a:solidFill>
                    <a:srgbClr val="FFFFFF"/>
                  </a:solidFill>
                </a:uFill>
                <a:latin typeface="+mn-lt"/>
                <a:ea typeface="+mn-ea"/>
              </a:rPr>
              <a:t>166</a:t>
            </a:fld>
            <a:endParaRPr lang="fr-BE" sz="1400" b="0" strike="noStrike" spc="-1">
              <a:solidFill>
                <a:srgbClr val="000000"/>
              </a:solidFill>
              <a:uFill>
                <a:solidFill>
                  <a:srgbClr val="FFFFFF"/>
                </a:solidFill>
              </a:uFill>
              <a:latin typeface="Times New Roman"/>
            </a:endParaRPr>
          </a:p>
        </p:txBody>
      </p:sp>
      <p:sp>
        <p:nvSpPr>
          <p:cNvPr id="241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256546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 mirroring permet d’augmenter la fiabilité des backup via la redondance, et réduit les impacts des dysfonctionnements des dispositifs de backup. </a:t>
            </a:r>
          </a:p>
          <a:p>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In SQL Server Management Studio, you can specify that a backup checksum is created by using the Perform checksum before writing to media option in the Backup Database dialog box.</a:t>
            </a:r>
            <a:endParaRPr lang="fr-BE" sz="2000" b="0" strike="noStrike" spc="-1">
              <a:solidFill>
                <a:srgbClr val="000000"/>
              </a:solidFill>
              <a:uFill>
                <a:solidFill>
                  <a:srgbClr val="FFFFFF"/>
                </a:solidFill>
              </a:uFill>
              <a:latin typeface="Arial"/>
            </a:endParaRPr>
          </a:p>
        </p:txBody>
      </p:sp>
      <p:sp>
        <p:nvSpPr>
          <p:cNvPr id="241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7B6C489-7E4B-4444-863D-EF933C082C56}" type="slidenum">
              <a:rPr lang="fr-BE" sz="1300" b="0" strike="noStrike" spc="-1">
                <a:solidFill>
                  <a:srgbClr val="000000"/>
                </a:solidFill>
                <a:uFill>
                  <a:solidFill>
                    <a:srgbClr val="FFFFFF"/>
                  </a:solidFill>
                </a:uFill>
                <a:latin typeface="+mn-lt"/>
                <a:ea typeface="+mn-ea"/>
              </a:rPr>
              <a:t>167</a:t>
            </a:fld>
            <a:endParaRPr lang="fr-BE" sz="1400" b="0" strike="noStrike" spc="-1">
              <a:solidFill>
                <a:srgbClr val="000000"/>
              </a:solidFill>
              <a:uFill>
                <a:solidFill>
                  <a:srgbClr val="FFFFFF"/>
                </a:solidFill>
              </a:uFill>
              <a:latin typeface="Times New Roman"/>
            </a:endParaRPr>
          </a:p>
        </p:txBody>
      </p:sp>
      <p:sp>
        <p:nvSpPr>
          <p:cNvPr id="242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314135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2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29A36DF-63F0-46AE-AE33-E03B01D69B95}" type="slidenum">
              <a:rPr lang="fr-BE" sz="1300" b="0" strike="noStrike" spc="-1">
                <a:solidFill>
                  <a:srgbClr val="000000"/>
                </a:solidFill>
                <a:uFill>
                  <a:solidFill>
                    <a:srgbClr val="FFFFFF"/>
                  </a:solidFill>
                </a:uFill>
                <a:latin typeface="+mn-lt"/>
                <a:ea typeface="+mn-ea"/>
              </a:rPr>
              <a:t>168</a:t>
            </a:fld>
            <a:endParaRPr lang="fr-BE" sz="1400" b="0" strike="noStrike" spc="-1">
              <a:solidFill>
                <a:srgbClr val="000000"/>
              </a:solidFill>
              <a:uFill>
                <a:solidFill>
                  <a:srgbClr val="FFFFFF"/>
                </a:solidFill>
              </a:uFill>
              <a:latin typeface="Times New Roman"/>
            </a:endParaRPr>
          </a:p>
        </p:txBody>
      </p:sp>
      <p:sp>
        <p:nvSpPr>
          <p:cNvPr id="242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040565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2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059F942-9DFF-4658-AFE2-14F1688E4A95}" type="slidenum">
              <a:rPr lang="fr-BE" sz="1300" b="0" strike="noStrike" spc="-1">
                <a:solidFill>
                  <a:srgbClr val="000000"/>
                </a:solidFill>
                <a:uFill>
                  <a:solidFill>
                    <a:srgbClr val="FFFFFF"/>
                  </a:solidFill>
                </a:uFill>
                <a:latin typeface="+mn-lt"/>
                <a:ea typeface="+mn-ea"/>
              </a:rPr>
              <a:t>169</a:t>
            </a:fld>
            <a:endParaRPr lang="fr-BE" sz="1400" b="0" strike="noStrike" spc="-1">
              <a:solidFill>
                <a:srgbClr val="000000"/>
              </a:solidFill>
              <a:uFill>
                <a:solidFill>
                  <a:srgbClr val="FFFFFF"/>
                </a:solidFill>
              </a:uFill>
              <a:latin typeface="Times New Roman"/>
            </a:endParaRPr>
          </a:p>
        </p:txBody>
      </p:sp>
      <p:sp>
        <p:nvSpPr>
          <p:cNvPr id="242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370171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2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570F73C-2A5B-4FDD-821F-09AB56CE4AB0}" type="slidenum">
              <a:rPr lang="fr-BE" sz="1300" b="0" strike="noStrike" spc="-1">
                <a:solidFill>
                  <a:srgbClr val="000000"/>
                </a:solidFill>
                <a:uFill>
                  <a:solidFill>
                    <a:srgbClr val="FFFFFF"/>
                  </a:solidFill>
                </a:uFill>
                <a:latin typeface="+mn-lt"/>
                <a:ea typeface="+mn-ea"/>
              </a:rPr>
              <a:t>170</a:t>
            </a:fld>
            <a:endParaRPr lang="fr-BE" sz="1400" b="0" strike="noStrike" spc="-1">
              <a:solidFill>
                <a:srgbClr val="000000"/>
              </a:solidFill>
              <a:uFill>
                <a:solidFill>
                  <a:srgbClr val="FFFFFF"/>
                </a:solidFill>
              </a:uFill>
              <a:latin typeface="Times New Roman"/>
            </a:endParaRPr>
          </a:p>
        </p:txBody>
      </p:sp>
      <p:sp>
        <p:nvSpPr>
          <p:cNvPr id="242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0589114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 comportement de restauration dépend de ces options</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RECOVERY : à ne pas utiliser avec les backup différentiels ou de transactions</a:t>
            </a:r>
          </a:p>
        </p:txBody>
      </p:sp>
      <p:sp>
        <p:nvSpPr>
          <p:cNvPr id="243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DC8F266-E469-4E58-BE1C-03129A866EDF}" type="slidenum">
              <a:rPr lang="fr-BE" sz="1300" b="0" strike="noStrike" spc="-1">
                <a:solidFill>
                  <a:srgbClr val="000000"/>
                </a:solidFill>
                <a:uFill>
                  <a:solidFill>
                    <a:srgbClr val="FFFFFF"/>
                  </a:solidFill>
                </a:uFill>
                <a:latin typeface="+mn-lt"/>
                <a:ea typeface="+mn-ea"/>
              </a:rPr>
              <a:t>171</a:t>
            </a:fld>
            <a:endParaRPr lang="fr-BE" sz="1400" b="0" strike="noStrike" spc="-1">
              <a:solidFill>
                <a:srgbClr val="000000"/>
              </a:solidFill>
              <a:uFill>
                <a:solidFill>
                  <a:srgbClr val="FFFFFF"/>
                </a:solidFill>
              </a:uFill>
              <a:latin typeface="Times New Roman"/>
            </a:endParaRPr>
          </a:p>
        </p:txBody>
      </p:sp>
      <p:sp>
        <p:nvSpPr>
          <p:cNvPr id="243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914098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3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E4D03CE-4B9C-47E0-A019-60A34AFF690A}" type="slidenum">
              <a:rPr lang="fr-BE" sz="1300" b="0" strike="noStrike" spc="-1">
                <a:solidFill>
                  <a:srgbClr val="000000"/>
                </a:solidFill>
                <a:uFill>
                  <a:solidFill>
                    <a:srgbClr val="FFFFFF"/>
                  </a:solidFill>
                </a:uFill>
                <a:latin typeface="+mn-lt"/>
                <a:ea typeface="+mn-ea"/>
              </a:rPr>
              <a:t>172</a:t>
            </a:fld>
            <a:endParaRPr lang="fr-BE" sz="1400" b="0" strike="noStrike" spc="-1">
              <a:solidFill>
                <a:srgbClr val="000000"/>
              </a:solidFill>
              <a:uFill>
                <a:solidFill>
                  <a:srgbClr val="FFFFFF"/>
                </a:solidFill>
              </a:uFill>
              <a:latin typeface="Times New Roman"/>
            </a:endParaRPr>
          </a:p>
        </p:txBody>
      </p:sp>
      <p:sp>
        <p:nvSpPr>
          <p:cNvPr id="243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56472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Following are </a:t>
            </a:r>
            <a:r>
              <a:rPr lang="fr-BE" sz="2000" b="0" u="sng" strike="noStrike" spc="-1" dirty="0">
                <a:solidFill>
                  <a:srgbClr val="000000"/>
                </a:solidFill>
                <a:uFill>
                  <a:solidFill>
                    <a:srgbClr val="FFFFFF"/>
                  </a:solidFill>
                </a:uFill>
                <a:latin typeface="Arial"/>
              </a:rPr>
              <a:t>NOT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advised</a:t>
            </a:r>
            <a:r>
              <a:rPr lang="fr-BE" sz="2000" b="0" strike="noStrike" spc="-1" dirty="0">
                <a:solidFill>
                  <a:srgbClr val="000000"/>
                </a:solidFill>
                <a:uFill>
                  <a:solidFill>
                    <a:srgbClr val="FFFFFF"/>
                  </a:solidFill>
                </a:uFill>
                <a:latin typeface="Arial"/>
              </a:rPr>
              <a:t> as </a:t>
            </a:r>
            <a:r>
              <a:rPr lang="fr-BE" sz="2000" b="0" strike="noStrike" spc="-1" dirty="0" err="1">
                <a:solidFill>
                  <a:srgbClr val="000000"/>
                </a:solidFill>
                <a:uFill>
                  <a:solidFill>
                    <a:srgbClr val="FFFFFF"/>
                  </a:solidFill>
                </a:uFill>
                <a:latin typeface="Arial"/>
              </a:rPr>
              <a:t>it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grant</a:t>
            </a:r>
            <a:r>
              <a:rPr lang="fr-BE" sz="2000" b="0" strike="noStrike" spc="-1" dirty="0">
                <a:solidFill>
                  <a:srgbClr val="000000"/>
                </a:solidFill>
                <a:uFill>
                  <a:solidFill>
                    <a:srgbClr val="FFFFFF"/>
                  </a:solidFill>
                </a:uFill>
                <a:latin typeface="Arial"/>
              </a:rPr>
              <a:t> more </a:t>
            </a:r>
            <a:r>
              <a:rPr lang="fr-BE" sz="2000" b="0" strike="noStrike" spc="-1" dirty="0" err="1">
                <a:solidFill>
                  <a:srgbClr val="000000"/>
                </a:solidFill>
                <a:uFill>
                  <a:solidFill>
                    <a:srgbClr val="FFFFFF"/>
                  </a:solidFill>
                </a:uFill>
                <a:latin typeface="Arial"/>
              </a:rPr>
              <a:t>privileges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required</a:t>
            </a:r>
            <a:r>
              <a:rPr lang="fr-BE" sz="2000" b="0" strike="noStrike" spc="-1" dirty="0">
                <a:solidFill>
                  <a:srgbClr val="000000"/>
                </a:solidFill>
                <a:uFill>
                  <a:solidFill>
                    <a:srgbClr val="FFFFFF"/>
                  </a:solidFill>
                </a:uFill>
                <a:latin typeface="Arial"/>
              </a:rPr>
              <a:t> for running SQL Server Services</a:t>
            </a:r>
          </a:p>
          <a:p>
            <a:pPr marL="171360" indent="-171000">
              <a:lnSpc>
                <a:spcPct val="100000"/>
              </a:lnSpc>
              <a:buClr>
                <a:srgbClr val="000000"/>
              </a:buClr>
              <a:buFont typeface="Arial"/>
              <a:buChar char="•"/>
            </a:pPr>
            <a:r>
              <a:rPr lang="fr-BE" sz="2000" b="1" strike="noStrike" spc="-1" dirty="0">
                <a:solidFill>
                  <a:srgbClr val="000000"/>
                </a:solidFill>
                <a:uFill>
                  <a:solidFill>
                    <a:srgbClr val="FFFFFF"/>
                  </a:solidFill>
                </a:uFill>
                <a:latin typeface="Arial"/>
              </a:rPr>
              <a:t>Local System</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very</a:t>
            </a:r>
            <a:r>
              <a:rPr lang="fr-BE" sz="2000" b="0" strike="noStrike" spc="-1" dirty="0">
                <a:solidFill>
                  <a:srgbClr val="000000"/>
                </a:solidFill>
                <a:uFill>
                  <a:solidFill>
                    <a:srgbClr val="FFFFFF"/>
                  </a:solidFill>
                </a:uFill>
                <a:latin typeface="Arial"/>
              </a:rPr>
              <a:t> high-</a:t>
            </a:r>
            <a:r>
              <a:rPr lang="fr-BE" sz="2000" b="0" strike="noStrike" spc="-1" dirty="0" err="1">
                <a:solidFill>
                  <a:srgbClr val="000000"/>
                </a:solidFill>
                <a:uFill>
                  <a:solidFill>
                    <a:srgbClr val="FFFFFF"/>
                  </a:solidFill>
                </a:uFill>
                <a:latin typeface="Arial"/>
              </a:rPr>
              <a:t>privileged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built-in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It has extensive </a:t>
            </a:r>
            <a:r>
              <a:rPr lang="fr-BE" sz="2000" b="0" strike="noStrike" spc="-1" dirty="0" err="1">
                <a:solidFill>
                  <a:srgbClr val="000000"/>
                </a:solidFill>
                <a:uFill>
                  <a:solidFill>
                    <a:srgbClr val="FFFFFF"/>
                  </a:solidFill>
                </a:uFill>
                <a:latin typeface="Arial"/>
              </a:rPr>
              <a:t>privileges</a:t>
            </a:r>
            <a:r>
              <a:rPr lang="fr-BE" sz="2000" b="0" strike="noStrike" spc="-1" dirty="0">
                <a:solidFill>
                  <a:srgbClr val="000000"/>
                </a:solidFill>
                <a:uFill>
                  <a:solidFill>
                    <a:srgbClr val="FFFFFF"/>
                  </a:solidFill>
                </a:uFill>
                <a:latin typeface="Arial"/>
              </a:rPr>
              <a:t> on the local system and </a:t>
            </a:r>
            <a:r>
              <a:rPr lang="fr-BE" sz="2000" b="0" strike="noStrike" spc="-1" dirty="0" err="1">
                <a:solidFill>
                  <a:srgbClr val="000000"/>
                </a:solidFill>
                <a:uFill>
                  <a:solidFill>
                    <a:srgbClr val="FFFFFF"/>
                  </a:solidFill>
                </a:uFill>
                <a:latin typeface="Arial"/>
              </a:rPr>
              <a:t>acts</a:t>
            </a:r>
            <a:r>
              <a:rPr lang="fr-BE" sz="2000" b="0" strike="noStrike" spc="-1" dirty="0">
                <a:solidFill>
                  <a:srgbClr val="000000"/>
                </a:solidFill>
                <a:uFill>
                  <a:solidFill>
                    <a:srgbClr val="FFFFFF"/>
                  </a:solidFill>
                </a:uFill>
                <a:latin typeface="Arial"/>
              </a:rPr>
              <a:t> as the computer on the network. The </a:t>
            </a:r>
            <a:r>
              <a:rPr lang="fr-BE" sz="2000" b="0" strike="noStrike" spc="-1" dirty="0" err="1">
                <a:solidFill>
                  <a:srgbClr val="000000"/>
                </a:solidFill>
                <a:uFill>
                  <a:solidFill>
                    <a:srgbClr val="FFFFFF"/>
                  </a:solidFill>
                </a:uFill>
                <a:latin typeface="Arial"/>
              </a:rPr>
              <a:t>actual</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name</a:t>
            </a:r>
            <a:r>
              <a:rPr lang="fr-BE" sz="2000" b="0" strike="noStrike" spc="-1" dirty="0">
                <a:solidFill>
                  <a:srgbClr val="000000"/>
                </a:solidFill>
                <a:uFill>
                  <a:solidFill>
                    <a:srgbClr val="FFFFFF"/>
                  </a:solidFill>
                </a:uFill>
                <a:latin typeface="Arial"/>
              </a:rPr>
              <a:t> of the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t>
            </a:r>
            <a:r>
              <a:rPr lang="fr-BE" sz="2000" b="0" u="sng" strike="noStrike" spc="-1" dirty="0">
                <a:solidFill>
                  <a:srgbClr val="000000"/>
                </a:solidFill>
                <a:uFill>
                  <a:solidFill>
                    <a:srgbClr val="FFFFFF"/>
                  </a:solidFill>
                </a:uFill>
                <a:latin typeface="Arial"/>
              </a:rPr>
              <a:t>NT AUTHORITY\SYSTEM</a:t>
            </a:r>
            <a:r>
              <a:rPr lang="fr-BE" sz="2000" b="0" strike="noStrike" spc="-1" dirty="0">
                <a:solidFill>
                  <a:srgbClr val="000000"/>
                </a:solidFill>
                <a:uFill>
                  <a:solidFill>
                    <a:srgbClr val="FFFFFF"/>
                  </a:solidFill>
                </a:uFill>
                <a:latin typeface="Arial"/>
              </a:rPr>
              <a:t>". </a:t>
            </a:r>
          </a:p>
          <a:p>
            <a:pPr marL="171360" indent="-171000">
              <a:lnSpc>
                <a:spcPct val="100000"/>
              </a:lnSpc>
              <a:buClr>
                <a:srgbClr val="000000"/>
              </a:buClr>
              <a:buFont typeface="Arial"/>
              <a:buChar char="•"/>
            </a:pPr>
            <a:r>
              <a:rPr lang="fr-BE" sz="2000" b="0" strike="noStrike" spc="-1" dirty="0">
                <a:solidFill>
                  <a:srgbClr val="000000"/>
                </a:solidFill>
                <a:uFill>
                  <a:solidFill>
                    <a:srgbClr val="FFFFFF"/>
                  </a:solidFill>
                </a:uFill>
                <a:latin typeface="Arial"/>
              </a:rPr>
              <a:t>The </a:t>
            </a:r>
            <a:r>
              <a:rPr lang="fr-BE" sz="2000" b="1" strike="noStrike" spc="-1" dirty="0">
                <a:solidFill>
                  <a:srgbClr val="000000"/>
                </a:solidFill>
                <a:uFill>
                  <a:solidFill>
                    <a:srgbClr val="FFFFFF"/>
                  </a:solidFill>
                </a:uFill>
                <a:latin typeface="Arial"/>
              </a:rPr>
              <a:t>Local Service </a:t>
            </a:r>
            <a:r>
              <a:rPr lang="fr-BE" sz="2000" b="1"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built-in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has the </a:t>
            </a:r>
            <a:r>
              <a:rPr lang="fr-BE" sz="2000" b="0" strike="noStrike" spc="-1" dirty="0" err="1">
                <a:solidFill>
                  <a:srgbClr val="000000"/>
                </a:solidFill>
                <a:uFill>
                  <a:solidFill>
                    <a:srgbClr val="FFFFFF"/>
                  </a:solidFill>
                </a:uFill>
                <a:latin typeface="Arial"/>
              </a:rPr>
              <a:t>same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level</a:t>
            </a:r>
            <a:r>
              <a:rPr lang="fr-BE" sz="2000" b="0" strike="noStrike" spc="-1" dirty="0">
                <a:solidFill>
                  <a:srgbClr val="000000"/>
                </a:solidFill>
                <a:uFill>
                  <a:solidFill>
                    <a:srgbClr val="FFFFFF"/>
                  </a:solidFill>
                </a:uFill>
                <a:latin typeface="Arial"/>
              </a:rPr>
              <a:t> of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to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and </a:t>
            </a:r>
            <a:r>
              <a:rPr lang="fr-BE" sz="2000" b="0" strike="noStrike" spc="-1" dirty="0" err="1">
                <a:solidFill>
                  <a:srgbClr val="000000"/>
                </a:solidFill>
                <a:uFill>
                  <a:solidFill>
                    <a:srgbClr val="FFFFFF"/>
                  </a:solidFill>
                </a:uFill>
                <a:latin typeface="Arial"/>
              </a:rPr>
              <a:t>objects</a:t>
            </a:r>
            <a:r>
              <a:rPr lang="fr-BE" sz="2000" b="0" strike="noStrike" spc="-1" dirty="0">
                <a:solidFill>
                  <a:srgbClr val="000000"/>
                </a:solidFill>
                <a:uFill>
                  <a:solidFill>
                    <a:srgbClr val="FFFFFF"/>
                  </a:solidFill>
                </a:uFill>
                <a:latin typeface="Arial"/>
              </a:rPr>
              <a:t> as </a:t>
            </a:r>
            <a:r>
              <a:rPr lang="fr-BE" sz="2000" b="0" strike="noStrike" spc="-1" dirty="0" err="1">
                <a:solidFill>
                  <a:srgbClr val="000000"/>
                </a:solidFill>
                <a:uFill>
                  <a:solidFill>
                    <a:srgbClr val="FFFFFF"/>
                  </a:solidFill>
                </a:uFill>
                <a:latin typeface="Arial"/>
              </a:rPr>
              <a:t>members</a:t>
            </a:r>
            <a:r>
              <a:rPr lang="fr-BE" sz="2000" b="0" strike="noStrike" spc="-1" dirty="0">
                <a:solidFill>
                  <a:srgbClr val="000000"/>
                </a:solidFill>
                <a:uFill>
                  <a:solidFill>
                    <a:srgbClr val="FFFFFF"/>
                  </a:solidFill>
                </a:uFill>
                <a:latin typeface="Arial"/>
              </a:rPr>
              <a:t> of the </a:t>
            </a:r>
            <a:r>
              <a:rPr lang="fr-BE" sz="2000" b="0" strike="noStrike" spc="-1" dirty="0" err="1">
                <a:solidFill>
                  <a:srgbClr val="000000"/>
                </a:solidFill>
                <a:uFill>
                  <a:solidFill>
                    <a:srgbClr val="FFFFFF"/>
                  </a:solidFill>
                </a:uFill>
                <a:latin typeface="Arial"/>
              </a:rPr>
              <a:t>Users</a:t>
            </a:r>
            <a:r>
              <a:rPr lang="fr-BE" sz="2000" b="0" strike="noStrike" spc="-1" dirty="0">
                <a:solidFill>
                  <a:srgbClr val="000000"/>
                </a:solidFill>
                <a:uFill>
                  <a:solidFill>
                    <a:srgbClr val="FFFFFF"/>
                  </a:solidFill>
                </a:uFill>
                <a:latin typeface="Arial"/>
              </a:rPr>
              <a:t> group. This </a:t>
            </a:r>
            <a:r>
              <a:rPr lang="fr-BE" sz="2000" b="0" strike="noStrike" spc="-1" dirty="0" err="1">
                <a:solidFill>
                  <a:srgbClr val="000000"/>
                </a:solidFill>
                <a:uFill>
                  <a:solidFill>
                    <a:srgbClr val="FFFFFF"/>
                  </a:solidFill>
                </a:uFill>
                <a:latin typeface="Arial"/>
              </a:rPr>
              <a:t>limited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helps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safeguard</a:t>
            </a:r>
            <a:r>
              <a:rPr lang="fr-BE" sz="2000" b="0" strike="noStrike" spc="-1" dirty="0">
                <a:solidFill>
                  <a:srgbClr val="000000"/>
                </a:solidFill>
                <a:uFill>
                  <a:solidFill>
                    <a:srgbClr val="FFFFFF"/>
                  </a:solidFill>
                </a:uFill>
                <a:latin typeface="Arial"/>
              </a:rPr>
              <a:t> the system if </a:t>
            </a:r>
            <a:r>
              <a:rPr lang="fr-BE" sz="2000" b="0" strike="noStrike" spc="-1" dirty="0" err="1">
                <a:solidFill>
                  <a:srgbClr val="000000"/>
                </a:solidFill>
                <a:uFill>
                  <a:solidFill>
                    <a:srgbClr val="FFFFFF"/>
                  </a:solidFill>
                </a:uFill>
                <a:latin typeface="Arial"/>
              </a:rPr>
              <a:t>individual</a:t>
            </a:r>
            <a:r>
              <a:rPr lang="fr-BE" sz="2000" b="0" strike="noStrike" spc="-1" dirty="0">
                <a:solidFill>
                  <a:srgbClr val="000000"/>
                </a:solidFill>
                <a:uFill>
                  <a:solidFill>
                    <a:srgbClr val="FFFFFF"/>
                  </a:solidFill>
                </a:uFill>
                <a:latin typeface="Arial"/>
              </a:rPr>
              <a:t> services or </a:t>
            </a:r>
            <a:r>
              <a:rPr lang="fr-BE" sz="2000" b="0" strike="noStrike" spc="-1" dirty="0" err="1">
                <a:solidFill>
                  <a:srgbClr val="000000"/>
                </a:solidFill>
                <a:uFill>
                  <a:solidFill>
                    <a:srgbClr val="FFFFFF"/>
                  </a:solidFill>
                </a:uFill>
                <a:latin typeface="Arial"/>
              </a:rPr>
              <a:t>processes</a:t>
            </a:r>
            <a:r>
              <a:rPr lang="fr-BE" sz="2000" b="0" strike="noStrike" spc="-1" dirty="0">
                <a:solidFill>
                  <a:srgbClr val="000000"/>
                </a:solidFill>
                <a:uFill>
                  <a:solidFill>
                    <a:srgbClr val="FFFFFF"/>
                  </a:solidFill>
                </a:uFill>
                <a:latin typeface="Arial"/>
              </a:rPr>
              <a:t> are </a:t>
            </a:r>
            <a:r>
              <a:rPr lang="fr-BE" sz="2000" b="0" strike="noStrike" spc="-1" dirty="0" err="1">
                <a:solidFill>
                  <a:srgbClr val="000000"/>
                </a:solidFill>
                <a:uFill>
                  <a:solidFill>
                    <a:srgbClr val="FFFFFF"/>
                  </a:solidFill>
                </a:uFill>
                <a:latin typeface="Arial"/>
              </a:rPr>
              <a:t>compromised</a:t>
            </a:r>
            <a:r>
              <a:rPr lang="fr-BE" sz="2000" b="0" strike="noStrike" spc="-1" dirty="0">
                <a:solidFill>
                  <a:srgbClr val="000000"/>
                </a:solidFill>
                <a:uFill>
                  <a:solidFill>
                    <a:srgbClr val="FFFFFF"/>
                  </a:solidFill>
                </a:uFill>
                <a:latin typeface="Arial"/>
              </a:rPr>
              <a:t>. Services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run as the Local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network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as a </a:t>
            </a:r>
            <a:r>
              <a:rPr lang="fr-BE" sz="2000" b="0" strike="noStrike" spc="-1" dirty="0" err="1">
                <a:solidFill>
                  <a:srgbClr val="000000"/>
                </a:solidFill>
                <a:uFill>
                  <a:solidFill>
                    <a:srgbClr val="FFFFFF"/>
                  </a:solidFill>
                </a:uFill>
                <a:latin typeface="Arial"/>
              </a:rPr>
              <a:t>null</a:t>
            </a:r>
            <a:r>
              <a:rPr lang="fr-BE" sz="2000" b="0" strike="noStrike" spc="-1" dirty="0">
                <a:solidFill>
                  <a:srgbClr val="000000"/>
                </a:solidFill>
                <a:uFill>
                  <a:solidFill>
                    <a:srgbClr val="FFFFFF"/>
                  </a:solidFill>
                </a:uFill>
                <a:latin typeface="Arial"/>
              </a:rPr>
              <a:t> session </a:t>
            </a:r>
            <a:r>
              <a:rPr lang="fr-BE" sz="2000" b="0" strike="noStrike" spc="-1" dirty="0" err="1">
                <a:solidFill>
                  <a:srgbClr val="000000"/>
                </a:solidFill>
                <a:uFill>
                  <a:solidFill>
                    <a:srgbClr val="FFFFFF"/>
                  </a:solidFill>
                </a:uFill>
                <a:latin typeface="Arial"/>
              </a:rPr>
              <a:t>without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credentials</a:t>
            </a:r>
            <a:r>
              <a:rPr lang="fr-BE" sz="2000" b="0" strike="noStrike" spc="-1" dirty="0">
                <a:solidFill>
                  <a:srgbClr val="000000"/>
                </a:solidFill>
                <a:uFill>
                  <a:solidFill>
                    <a:srgbClr val="FFFFFF"/>
                  </a:solidFill>
                </a:uFill>
                <a:latin typeface="Arial"/>
              </a:rPr>
              <a:t>. Be </a:t>
            </a:r>
            <a:r>
              <a:rPr lang="fr-BE" sz="2000" b="0" strike="noStrike" spc="-1" dirty="0" err="1">
                <a:solidFill>
                  <a:srgbClr val="000000"/>
                </a:solidFill>
                <a:uFill>
                  <a:solidFill>
                    <a:srgbClr val="FFFFFF"/>
                  </a:solidFill>
                </a:uFill>
                <a:latin typeface="Arial"/>
              </a:rPr>
              <a:t>aware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the Local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not </a:t>
            </a:r>
            <a:r>
              <a:rPr lang="fr-BE" sz="2000" b="0" strike="noStrike" spc="-1" dirty="0" err="1">
                <a:solidFill>
                  <a:srgbClr val="000000"/>
                </a:solidFill>
                <a:uFill>
                  <a:solidFill>
                    <a:srgbClr val="FFFFFF"/>
                  </a:solidFill>
                </a:uFill>
                <a:latin typeface="Arial"/>
              </a:rPr>
              <a:t>supported</a:t>
            </a:r>
            <a:r>
              <a:rPr lang="fr-BE" sz="2000" b="0" strike="noStrike" spc="-1" dirty="0">
                <a:solidFill>
                  <a:srgbClr val="000000"/>
                </a:solidFill>
                <a:uFill>
                  <a:solidFill>
                    <a:srgbClr val="FFFFFF"/>
                  </a:solidFill>
                </a:uFill>
                <a:latin typeface="Arial"/>
              </a:rPr>
              <a:t> for the SQL Server or SQL Server Agent services. The </a:t>
            </a:r>
            <a:r>
              <a:rPr lang="fr-BE" sz="2000" b="0" strike="noStrike" spc="-1" dirty="0" err="1">
                <a:solidFill>
                  <a:srgbClr val="000000"/>
                </a:solidFill>
                <a:uFill>
                  <a:solidFill>
                    <a:srgbClr val="FFFFFF"/>
                  </a:solidFill>
                </a:uFill>
                <a:latin typeface="Arial"/>
              </a:rPr>
              <a:t>actual</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name</a:t>
            </a:r>
            <a:r>
              <a:rPr lang="fr-BE" sz="2000" b="0" strike="noStrike" spc="-1" dirty="0">
                <a:solidFill>
                  <a:srgbClr val="000000"/>
                </a:solidFill>
                <a:uFill>
                  <a:solidFill>
                    <a:srgbClr val="FFFFFF"/>
                  </a:solidFill>
                </a:uFill>
                <a:latin typeface="Arial"/>
              </a:rPr>
              <a:t> of the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t>
            </a:r>
            <a:r>
              <a:rPr lang="fr-BE" sz="2000" b="0" u="sng" strike="noStrike" spc="-1" dirty="0">
                <a:solidFill>
                  <a:srgbClr val="000000"/>
                </a:solidFill>
                <a:uFill>
                  <a:solidFill>
                    <a:srgbClr val="FFFFFF"/>
                  </a:solidFill>
                </a:uFill>
                <a:latin typeface="Arial"/>
              </a:rPr>
              <a:t>NT AUTHORITY\LOCAL SERVICE</a:t>
            </a:r>
            <a:r>
              <a:rPr lang="fr-BE" sz="2000" b="0" strike="noStrike" spc="-1" dirty="0">
                <a:solidFill>
                  <a:srgbClr val="000000"/>
                </a:solidFill>
                <a:uFill>
                  <a:solidFill>
                    <a:srgbClr val="FFFFFF"/>
                  </a:solidFill>
                </a:uFill>
                <a:latin typeface="Arial"/>
              </a:rPr>
              <a:t>". </a:t>
            </a:r>
          </a:p>
          <a:p>
            <a:pPr>
              <a:lnSpc>
                <a:spcPct val="100000"/>
              </a:lnSpc>
            </a:pPr>
            <a:r>
              <a:rPr lang="fr-BE" sz="2000" b="0" strike="noStrike" spc="-1" dirty="0">
                <a:solidFill>
                  <a:srgbClr val="000000"/>
                </a:solidFill>
                <a:uFill>
                  <a:solidFill>
                    <a:srgbClr val="FFFFFF"/>
                  </a:solidFill>
                </a:uFill>
                <a:latin typeface="Arial"/>
              </a:rPr>
              <a:t>The </a:t>
            </a:r>
            <a:r>
              <a:rPr lang="fr-BE" sz="2000" b="1" strike="noStrike" spc="-1" dirty="0">
                <a:solidFill>
                  <a:srgbClr val="000000"/>
                </a:solidFill>
                <a:uFill>
                  <a:solidFill>
                    <a:srgbClr val="FFFFFF"/>
                  </a:solidFill>
                </a:uFill>
                <a:latin typeface="Arial"/>
              </a:rPr>
              <a:t>Network Service </a:t>
            </a:r>
            <a:r>
              <a:rPr lang="fr-BE" sz="2000" b="1"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built-in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has more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to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and </a:t>
            </a:r>
            <a:r>
              <a:rPr lang="fr-BE" sz="2000" b="0" strike="noStrike" spc="-1" dirty="0" err="1">
                <a:solidFill>
                  <a:srgbClr val="000000"/>
                </a:solidFill>
                <a:uFill>
                  <a:solidFill>
                    <a:srgbClr val="FFFFFF"/>
                  </a:solidFill>
                </a:uFill>
                <a:latin typeface="Arial"/>
              </a:rPr>
              <a:t>objects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members</a:t>
            </a:r>
            <a:r>
              <a:rPr lang="fr-BE" sz="2000" b="0" strike="noStrike" spc="-1" dirty="0">
                <a:solidFill>
                  <a:srgbClr val="000000"/>
                </a:solidFill>
                <a:uFill>
                  <a:solidFill>
                    <a:srgbClr val="FFFFFF"/>
                  </a:solidFill>
                </a:uFill>
                <a:latin typeface="Arial"/>
              </a:rPr>
              <a:t> of the </a:t>
            </a:r>
            <a:r>
              <a:rPr lang="fr-BE" sz="2000" b="0" strike="noStrike" spc="-1" dirty="0" err="1">
                <a:solidFill>
                  <a:srgbClr val="000000"/>
                </a:solidFill>
                <a:uFill>
                  <a:solidFill>
                    <a:srgbClr val="FFFFFF"/>
                  </a:solidFill>
                </a:uFill>
                <a:latin typeface="Arial"/>
              </a:rPr>
              <a:t>Users</a:t>
            </a:r>
            <a:r>
              <a:rPr lang="fr-BE" sz="2000" b="0" strike="noStrike" spc="-1" dirty="0">
                <a:solidFill>
                  <a:srgbClr val="000000"/>
                </a:solidFill>
                <a:uFill>
                  <a:solidFill>
                    <a:srgbClr val="FFFFFF"/>
                  </a:solidFill>
                </a:uFill>
                <a:latin typeface="Arial"/>
              </a:rPr>
              <a:t> group. Services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run as the Network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network </a:t>
            </a:r>
            <a:r>
              <a:rPr lang="fr-BE" sz="2000" b="0" strike="noStrike" spc="-1" dirty="0" err="1">
                <a:solidFill>
                  <a:srgbClr val="000000"/>
                </a:solidFill>
                <a:uFill>
                  <a:solidFill>
                    <a:srgbClr val="FFFFFF"/>
                  </a:solidFill>
                </a:uFill>
                <a:latin typeface="Arial"/>
              </a:rPr>
              <a:t>resources</a:t>
            </a:r>
            <a:r>
              <a:rPr lang="fr-BE" sz="2000" b="0" strike="noStrike" spc="-1" dirty="0">
                <a:solidFill>
                  <a:srgbClr val="000000"/>
                </a:solidFill>
                <a:uFill>
                  <a:solidFill>
                    <a:srgbClr val="FFFFFF"/>
                  </a:solidFill>
                </a:uFill>
                <a:latin typeface="Arial"/>
              </a:rPr>
              <a:t> by </a:t>
            </a:r>
            <a:r>
              <a:rPr lang="fr-BE" sz="2000" b="0" strike="noStrike" spc="-1" dirty="0" err="1">
                <a:solidFill>
                  <a:srgbClr val="000000"/>
                </a:solidFill>
                <a:uFill>
                  <a:solidFill>
                    <a:srgbClr val="FFFFFF"/>
                  </a:solidFill>
                </a:uFill>
                <a:latin typeface="Arial"/>
              </a:rPr>
              <a:t>using</a:t>
            </a:r>
            <a:r>
              <a:rPr lang="fr-BE" sz="2000" b="0" strike="noStrike" spc="-1" dirty="0">
                <a:solidFill>
                  <a:srgbClr val="000000"/>
                </a:solidFill>
                <a:uFill>
                  <a:solidFill>
                    <a:srgbClr val="FFFFFF"/>
                  </a:solidFill>
                </a:uFill>
                <a:latin typeface="Arial"/>
              </a:rPr>
              <a:t> the </a:t>
            </a:r>
            <a:r>
              <a:rPr lang="fr-BE" sz="2000" b="0" strike="noStrike" spc="-1" dirty="0" err="1">
                <a:solidFill>
                  <a:srgbClr val="000000"/>
                </a:solidFill>
                <a:uFill>
                  <a:solidFill>
                    <a:srgbClr val="FFFFFF"/>
                  </a:solidFill>
                </a:uFill>
                <a:latin typeface="Arial"/>
              </a:rPr>
              <a:t>credentials</a:t>
            </a:r>
            <a:r>
              <a:rPr lang="fr-BE" sz="2000" b="0" strike="noStrike" spc="-1" dirty="0">
                <a:solidFill>
                  <a:srgbClr val="000000"/>
                </a:solidFill>
                <a:uFill>
                  <a:solidFill>
                    <a:srgbClr val="FFFFFF"/>
                  </a:solidFill>
                </a:uFill>
                <a:latin typeface="Arial"/>
              </a:rPr>
              <a:t> of the computer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The </a:t>
            </a:r>
            <a:r>
              <a:rPr lang="fr-BE" sz="2000" b="0" strike="noStrike" spc="-1" dirty="0" err="1">
                <a:solidFill>
                  <a:srgbClr val="000000"/>
                </a:solidFill>
                <a:uFill>
                  <a:solidFill>
                    <a:srgbClr val="FFFFFF"/>
                  </a:solidFill>
                </a:uFill>
                <a:latin typeface="Arial"/>
              </a:rPr>
              <a:t>actual</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name</a:t>
            </a:r>
            <a:r>
              <a:rPr lang="fr-BE" sz="2000" b="0" strike="noStrike" spc="-1" dirty="0">
                <a:solidFill>
                  <a:srgbClr val="000000"/>
                </a:solidFill>
                <a:uFill>
                  <a:solidFill>
                    <a:srgbClr val="FFFFFF"/>
                  </a:solidFill>
                </a:uFill>
                <a:latin typeface="Arial"/>
              </a:rPr>
              <a:t> of the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is</a:t>
            </a:r>
            <a:r>
              <a:rPr lang="fr-BE" sz="2000" b="0" strike="noStrike" spc="-1" dirty="0">
                <a:solidFill>
                  <a:srgbClr val="000000"/>
                </a:solidFill>
                <a:uFill>
                  <a:solidFill>
                    <a:srgbClr val="FFFFFF"/>
                  </a:solidFill>
                </a:uFill>
                <a:latin typeface="Arial"/>
              </a:rPr>
              <a:t> "</a:t>
            </a:r>
            <a:r>
              <a:rPr lang="fr-BE" sz="2000" b="0" u="sng" strike="noStrike" spc="-1" dirty="0">
                <a:solidFill>
                  <a:srgbClr val="000000"/>
                </a:solidFill>
                <a:uFill>
                  <a:solidFill>
                    <a:srgbClr val="FFFFFF"/>
                  </a:solidFill>
                </a:uFill>
                <a:latin typeface="Arial"/>
              </a:rPr>
              <a:t>NT AUTHORITY\NETWORK SERVICE</a:t>
            </a:r>
            <a:r>
              <a:rPr lang="fr-BE" sz="2000" b="0" strike="noStrike" spc="-1" dirty="0">
                <a:solidFill>
                  <a:srgbClr val="000000"/>
                </a:solidFill>
                <a:uFill>
                  <a:solidFill>
                    <a:srgbClr val="FFFFFF"/>
                  </a:solidFill>
                </a:uFill>
                <a:latin typeface="Arial"/>
              </a:rPr>
              <a:t>" </a:t>
            </a:r>
          </a:p>
          <a:p>
            <a:pPr>
              <a:lnSpc>
                <a:spcPct val="100000"/>
              </a:lnSpc>
            </a:pPr>
            <a:r>
              <a:rPr lang="fr-BE" sz="2000" b="0" strike="noStrike" spc="-1" dirty="0" err="1">
                <a:solidFill>
                  <a:srgbClr val="000000"/>
                </a:solidFill>
                <a:uFill>
                  <a:solidFill>
                    <a:srgbClr val="FFFFFF"/>
                  </a:solidFill>
                </a:uFill>
                <a:latin typeface="Arial"/>
              </a:rPr>
              <a:t>Please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consider</a:t>
            </a:r>
            <a:r>
              <a:rPr lang="fr-BE" sz="2000" b="0" strike="noStrike" spc="-1" dirty="0">
                <a:solidFill>
                  <a:srgbClr val="000000"/>
                </a:solidFill>
                <a:uFill>
                  <a:solidFill>
                    <a:srgbClr val="FFFFFF"/>
                  </a:solidFill>
                </a:uFill>
                <a:latin typeface="Arial"/>
              </a:rPr>
              <a:t> the </a:t>
            </a:r>
            <a:r>
              <a:rPr lang="fr-BE" sz="2000" b="0" strike="noStrike" spc="-1" dirty="0" err="1">
                <a:solidFill>
                  <a:srgbClr val="000000"/>
                </a:solidFill>
                <a:uFill>
                  <a:solidFill>
                    <a:srgbClr val="FFFFFF"/>
                  </a:solidFill>
                </a:uFill>
                <a:latin typeface="Arial"/>
              </a:rPr>
              <a:t>below</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recomendataions</a:t>
            </a:r>
            <a:r>
              <a:rPr lang="fr-BE" sz="2000" b="0" strike="noStrike" spc="-1" dirty="0">
                <a:solidFill>
                  <a:srgbClr val="000000"/>
                </a:solidFill>
                <a:uFill>
                  <a:solidFill>
                    <a:srgbClr val="FFFFFF"/>
                  </a:solidFill>
                </a:uFill>
                <a:latin typeface="Arial"/>
              </a:rPr>
              <a:t>:</a:t>
            </a:r>
          </a:p>
          <a:p>
            <a:pPr>
              <a:lnSpc>
                <a:spcPct val="100000"/>
              </a:lnSpc>
            </a:pPr>
            <a:r>
              <a:rPr lang="fr-BE" sz="2000" b="0" strike="noStrike" spc="-1" dirty="0">
                <a:solidFill>
                  <a:srgbClr val="000000"/>
                </a:solidFill>
                <a:uFill>
                  <a:solidFill>
                    <a:srgbClr val="FFFFFF"/>
                  </a:solidFill>
                </a:uFill>
                <a:latin typeface="Arial"/>
              </a:rPr>
              <a:t>Always run SQL Server services by </a:t>
            </a:r>
            <a:r>
              <a:rPr lang="fr-BE" sz="2000" b="0" strike="noStrike" spc="-1" dirty="0" err="1">
                <a:solidFill>
                  <a:srgbClr val="000000"/>
                </a:solidFill>
                <a:uFill>
                  <a:solidFill>
                    <a:srgbClr val="FFFFFF"/>
                  </a:solidFill>
                </a:uFill>
                <a:latin typeface="Arial"/>
              </a:rPr>
              <a:t>using</a:t>
            </a:r>
            <a:r>
              <a:rPr lang="fr-BE" sz="2000" b="0" strike="noStrike" spc="-1" dirty="0">
                <a:solidFill>
                  <a:srgbClr val="000000"/>
                </a:solidFill>
                <a:uFill>
                  <a:solidFill>
                    <a:srgbClr val="FFFFFF"/>
                  </a:solidFill>
                </a:uFill>
                <a:latin typeface="Arial"/>
              </a:rPr>
              <a:t> the </a:t>
            </a:r>
            <a:r>
              <a:rPr lang="fr-BE" sz="2000" b="0" strike="noStrike" spc="-1" dirty="0" err="1">
                <a:solidFill>
                  <a:srgbClr val="000000"/>
                </a:solidFill>
                <a:uFill>
                  <a:solidFill>
                    <a:srgbClr val="FFFFFF"/>
                  </a:solidFill>
                </a:uFill>
                <a:latin typeface="Arial"/>
              </a:rPr>
              <a:t>lowest</a:t>
            </a:r>
            <a:r>
              <a:rPr lang="fr-BE" sz="2000" b="0" strike="noStrike" spc="-1" dirty="0">
                <a:solidFill>
                  <a:srgbClr val="000000"/>
                </a:solidFill>
                <a:uFill>
                  <a:solidFill>
                    <a:srgbClr val="FFFFFF"/>
                  </a:solidFill>
                </a:uFill>
                <a:latin typeface="Arial"/>
              </a:rPr>
              <a:t> possible user </a:t>
            </a:r>
            <a:r>
              <a:rPr lang="fr-BE" sz="2000" b="0" strike="noStrike" spc="-1" dirty="0" err="1">
                <a:solidFill>
                  <a:srgbClr val="000000"/>
                </a:solidFill>
                <a:uFill>
                  <a:solidFill>
                    <a:srgbClr val="FFFFFF"/>
                  </a:solidFill>
                </a:uFill>
                <a:latin typeface="Arial"/>
              </a:rPr>
              <a:t>rights</a:t>
            </a:r>
            <a:r>
              <a:rPr lang="fr-BE" sz="2000" b="0" strike="noStrike" spc="-1" dirty="0">
                <a:solidFill>
                  <a:srgbClr val="000000"/>
                </a:solidFill>
                <a:uFill>
                  <a:solidFill>
                    <a:srgbClr val="FFFFFF"/>
                  </a:solidFill>
                </a:uFill>
                <a:latin typeface="Arial"/>
              </a:rPr>
              <a:t>. </a:t>
            </a:r>
          </a:p>
          <a:p>
            <a:pPr>
              <a:lnSpc>
                <a:spcPct val="100000"/>
              </a:lnSpc>
            </a:pPr>
            <a:r>
              <a:rPr lang="fr-BE" sz="2000" b="0" strike="noStrike" spc="-1" dirty="0">
                <a:solidFill>
                  <a:srgbClr val="000000"/>
                </a:solidFill>
                <a:uFill>
                  <a:solidFill>
                    <a:srgbClr val="FFFFFF"/>
                  </a:solidFill>
                </a:uFill>
                <a:latin typeface="Arial"/>
              </a:rPr>
              <a:t>Use a </a:t>
            </a:r>
            <a:r>
              <a:rPr lang="fr-BE" sz="2000" b="0" strike="noStrike" spc="-1" dirty="0" err="1">
                <a:solidFill>
                  <a:srgbClr val="000000"/>
                </a:solidFill>
                <a:uFill>
                  <a:solidFill>
                    <a:srgbClr val="FFFFFF"/>
                  </a:solidFill>
                </a:uFill>
                <a:latin typeface="Arial"/>
              </a:rPr>
              <a:t>specific</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low-privilege</a:t>
            </a:r>
            <a:r>
              <a:rPr lang="fr-BE" sz="2000" b="0" strike="noStrike" spc="-1" dirty="0">
                <a:solidFill>
                  <a:srgbClr val="000000"/>
                </a:solidFill>
                <a:uFill>
                  <a:solidFill>
                    <a:srgbClr val="FFFFFF"/>
                  </a:solidFill>
                </a:uFill>
                <a:latin typeface="Arial"/>
              </a:rPr>
              <a:t> user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or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instead</a:t>
            </a:r>
            <a:r>
              <a:rPr lang="fr-BE" sz="2000" b="0" strike="noStrike" spc="-1" dirty="0">
                <a:solidFill>
                  <a:srgbClr val="000000"/>
                </a:solidFill>
                <a:uFill>
                  <a:solidFill>
                    <a:srgbClr val="FFFFFF"/>
                  </a:solidFill>
                </a:uFill>
                <a:latin typeface="Arial"/>
              </a:rPr>
              <a:t> of a </a:t>
            </a:r>
            <a:r>
              <a:rPr lang="fr-BE" sz="2000" b="0" strike="noStrike" spc="-1" dirty="0" err="1">
                <a:solidFill>
                  <a:srgbClr val="000000"/>
                </a:solidFill>
                <a:uFill>
                  <a:solidFill>
                    <a:srgbClr val="FFFFFF"/>
                  </a:solidFill>
                </a:uFill>
                <a:latin typeface="Arial"/>
              </a:rPr>
              <a:t>shared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for SQL Server services. </a:t>
            </a:r>
          </a:p>
          <a:p>
            <a:pPr>
              <a:lnSpc>
                <a:spcPct val="100000"/>
              </a:lnSpc>
            </a:pPr>
            <a:r>
              <a:rPr lang="fr-BE" sz="2000" b="0" strike="noStrike" spc="-1" dirty="0">
                <a:solidFill>
                  <a:srgbClr val="000000"/>
                </a:solidFill>
                <a:uFill>
                  <a:solidFill>
                    <a:srgbClr val="FFFFFF"/>
                  </a:solidFill>
                </a:uFill>
                <a:latin typeface="Arial"/>
              </a:rPr>
              <a:t>Use </a:t>
            </a:r>
            <a:r>
              <a:rPr lang="fr-BE" sz="2000" b="0" strike="noStrike" spc="-1" dirty="0" err="1">
                <a:solidFill>
                  <a:srgbClr val="000000"/>
                </a:solidFill>
                <a:uFill>
                  <a:solidFill>
                    <a:srgbClr val="FFFFFF"/>
                  </a:solidFill>
                </a:uFill>
                <a:latin typeface="Arial"/>
              </a:rPr>
              <a:t>separate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accounts</a:t>
            </a:r>
            <a:r>
              <a:rPr lang="fr-BE" sz="2000" b="0" strike="noStrike" spc="-1" dirty="0">
                <a:solidFill>
                  <a:srgbClr val="000000"/>
                </a:solidFill>
                <a:uFill>
                  <a:solidFill>
                    <a:srgbClr val="FFFFFF"/>
                  </a:solidFill>
                </a:uFill>
                <a:latin typeface="Arial"/>
              </a:rPr>
              <a:t> for </a:t>
            </a:r>
            <a:r>
              <a:rPr lang="fr-BE" sz="2000" b="0" strike="noStrike" spc="-1" dirty="0" err="1">
                <a:solidFill>
                  <a:srgbClr val="000000"/>
                </a:solidFill>
                <a:uFill>
                  <a:solidFill>
                    <a:srgbClr val="FFFFFF"/>
                  </a:solidFill>
                </a:uFill>
                <a:latin typeface="Arial"/>
              </a:rPr>
              <a:t>different</a:t>
            </a:r>
            <a:r>
              <a:rPr lang="fr-BE" sz="2000" b="0" strike="noStrike" spc="-1" dirty="0">
                <a:solidFill>
                  <a:srgbClr val="000000"/>
                </a:solidFill>
                <a:uFill>
                  <a:solidFill>
                    <a:srgbClr val="FFFFFF"/>
                  </a:solidFill>
                </a:uFill>
                <a:latin typeface="Arial"/>
              </a:rPr>
              <a:t> SQL Server services. </a:t>
            </a:r>
          </a:p>
          <a:p>
            <a:pPr>
              <a:lnSpc>
                <a:spcPct val="100000"/>
              </a:lnSpc>
            </a:pPr>
            <a:r>
              <a:rPr lang="fr-BE" sz="2000" b="0" strike="noStrike" spc="-1" dirty="0">
                <a:solidFill>
                  <a:srgbClr val="000000"/>
                </a:solidFill>
                <a:uFill>
                  <a:solidFill>
                    <a:srgbClr val="FFFFFF"/>
                  </a:solidFill>
                </a:uFill>
                <a:latin typeface="Arial"/>
              </a:rPr>
              <a:t>Do not </a:t>
            </a:r>
            <a:r>
              <a:rPr lang="fr-BE" sz="2000" b="0" strike="noStrike" spc="-1" dirty="0" err="1">
                <a:solidFill>
                  <a:srgbClr val="000000"/>
                </a:solidFill>
                <a:uFill>
                  <a:solidFill>
                    <a:srgbClr val="FFFFFF"/>
                  </a:solidFill>
                </a:uFill>
                <a:latin typeface="Arial"/>
              </a:rPr>
              <a:t>grant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additional</a:t>
            </a:r>
            <a:r>
              <a:rPr lang="fr-BE" sz="2000" b="0" strike="noStrike" spc="-1" dirty="0">
                <a:solidFill>
                  <a:srgbClr val="000000"/>
                </a:solidFill>
                <a:uFill>
                  <a:solidFill>
                    <a:srgbClr val="FFFFFF"/>
                  </a:solidFill>
                </a:uFill>
                <a:latin typeface="Arial"/>
              </a:rPr>
              <a:t> permissions to the SQL Server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or the service groups </a:t>
            </a:r>
          </a:p>
          <a:p>
            <a:pPr>
              <a:lnSpc>
                <a:spcPct val="100000"/>
              </a:lnSpc>
            </a:pPr>
            <a:r>
              <a:rPr lang="fr-BE" sz="2000" b="0" strike="noStrike" spc="-1" dirty="0">
                <a:solidFill>
                  <a:srgbClr val="000000"/>
                </a:solidFill>
                <a:uFill>
                  <a:solidFill>
                    <a:srgbClr val="FFFFFF"/>
                  </a:solidFill>
                </a:uFill>
                <a:latin typeface="Arial"/>
              </a:rPr>
              <a:t>Local et Network Service </a:t>
            </a:r>
            <a:r>
              <a:rPr lang="fr-BE" sz="2000" b="0" strike="noStrike" spc="-1" dirty="0" err="1">
                <a:solidFill>
                  <a:srgbClr val="000000"/>
                </a:solidFill>
                <a:uFill>
                  <a:solidFill>
                    <a:srgbClr val="FFFFFF"/>
                  </a:solidFill>
                </a:uFill>
                <a:latin typeface="Arial"/>
              </a:rPr>
              <a:t>Account</a:t>
            </a:r>
            <a:r>
              <a:rPr lang="fr-BE" sz="2000" b="0" strike="noStrike" spc="-1" dirty="0">
                <a:solidFill>
                  <a:srgbClr val="000000"/>
                </a:solidFill>
                <a:uFill>
                  <a:solidFill>
                    <a:srgbClr val="FFFFFF"/>
                  </a:solidFill>
                </a:uFill>
                <a:latin typeface="Arial"/>
              </a:rPr>
              <a:t> : Il a le même niveau d’accès aux ressources et aux objets que les membres du User group.</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Microsoft </a:t>
            </a:r>
            <a:r>
              <a:rPr lang="fr-BE" sz="2000" b="0" strike="noStrike" spc="-1" dirty="0" err="1">
                <a:solidFill>
                  <a:srgbClr val="000000"/>
                </a:solidFill>
                <a:uFill>
                  <a:solidFill>
                    <a:srgbClr val="FFFFFF"/>
                  </a:solidFill>
                </a:uFill>
                <a:latin typeface="Arial"/>
              </a:rPr>
              <a:t>recommends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do not use the </a:t>
            </a:r>
            <a:r>
              <a:rPr lang="fr-BE" sz="2000" b="1" strike="noStrike" spc="-1" dirty="0">
                <a:solidFill>
                  <a:srgbClr val="000000"/>
                </a:solidFill>
                <a:uFill>
                  <a:solidFill>
                    <a:srgbClr val="FFFFFF"/>
                  </a:solidFill>
                </a:uFill>
                <a:latin typeface="Arial"/>
              </a:rPr>
              <a:t>Network Service </a:t>
            </a:r>
            <a:r>
              <a:rPr lang="fr-BE" sz="2000" b="1" strike="noStrike" spc="-1" dirty="0" err="1">
                <a:solidFill>
                  <a:srgbClr val="000000"/>
                </a:solidFill>
                <a:uFill>
                  <a:solidFill>
                    <a:srgbClr val="FFFFFF"/>
                  </a:solidFill>
                </a:uFill>
                <a:latin typeface="Arial"/>
              </a:rPr>
              <a:t>account</a:t>
            </a:r>
            <a:r>
              <a:rPr lang="fr-BE" sz="2000" b="1" strike="noStrike" spc="-1" dirty="0">
                <a:solidFill>
                  <a:srgbClr val="000000"/>
                </a:solidFill>
                <a:uFill>
                  <a:solidFill>
                    <a:srgbClr val="FFFFFF"/>
                  </a:solidFill>
                </a:uFill>
                <a:latin typeface="Arial"/>
              </a:rPr>
              <a:t> for the SQL Server or SQL </a:t>
            </a:r>
            <a:r>
              <a:rPr lang="fr-BE" sz="2000" b="0" strike="noStrike" spc="-1" dirty="0">
                <a:solidFill>
                  <a:srgbClr val="000000"/>
                </a:solidFill>
                <a:uFill>
                  <a:solidFill>
                    <a:srgbClr val="FFFFFF"/>
                  </a:solidFill>
                </a:uFill>
                <a:latin typeface="Arial"/>
              </a:rPr>
              <a:t>Server Agent services. Local user or </a:t>
            </a:r>
            <a:r>
              <a:rPr lang="fr-BE" sz="2000" b="0" strike="noStrike" spc="-1" dirty="0" err="1">
                <a:solidFill>
                  <a:srgbClr val="000000"/>
                </a:solidFill>
                <a:uFill>
                  <a:solidFill>
                    <a:srgbClr val="FFFFFF"/>
                  </a:solidFill>
                </a:uFill>
                <a:latin typeface="Arial"/>
              </a:rPr>
              <a:t>domain</a:t>
            </a:r>
            <a:r>
              <a:rPr lang="fr-BE" sz="2000" b="0" strike="noStrike" spc="-1" dirty="0">
                <a:solidFill>
                  <a:srgbClr val="000000"/>
                </a:solidFill>
                <a:uFill>
                  <a:solidFill>
                    <a:srgbClr val="FFFFFF"/>
                  </a:solidFill>
                </a:uFill>
                <a:latin typeface="Arial"/>
              </a:rPr>
              <a:t> user </a:t>
            </a:r>
            <a:r>
              <a:rPr lang="fr-BE" sz="2000" b="0" strike="noStrike" spc="-1" dirty="0" err="1">
                <a:solidFill>
                  <a:srgbClr val="000000"/>
                </a:solidFill>
                <a:uFill>
                  <a:solidFill>
                    <a:srgbClr val="FFFFFF"/>
                  </a:solidFill>
                </a:uFill>
                <a:latin typeface="Arial"/>
              </a:rPr>
              <a:t>accounts</a:t>
            </a:r>
            <a:r>
              <a:rPr lang="fr-BE" sz="2000" b="0" strike="noStrike" spc="-1" dirty="0">
                <a:solidFill>
                  <a:srgbClr val="000000"/>
                </a:solidFill>
                <a:uFill>
                  <a:solidFill>
                    <a:srgbClr val="FFFFFF"/>
                  </a:solidFill>
                </a:uFill>
                <a:latin typeface="Arial"/>
              </a:rPr>
              <a:t> are more </a:t>
            </a:r>
            <a:r>
              <a:rPr lang="fr-BE" sz="2000" b="0" strike="noStrike" spc="-1" dirty="0" err="1">
                <a:solidFill>
                  <a:srgbClr val="000000"/>
                </a:solidFill>
                <a:uFill>
                  <a:solidFill>
                    <a:srgbClr val="FFFFFF"/>
                  </a:solidFill>
                </a:uFill>
                <a:latin typeface="Arial"/>
              </a:rPr>
              <a:t>appropriate</a:t>
            </a:r>
            <a:r>
              <a:rPr lang="fr-BE" sz="2000" b="0" strike="noStrike" spc="-1" dirty="0">
                <a:solidFill>
                  <a:srgbClr val="000000"/>
                </a:solidFill>
                <a:uFill>
                  <a:solidFill>
                    <a:srgbClr val="FFFFFF"/>
                  </a:solidFill>
                </a:uFill>
                <a:latin typeface="Arial"/>
              </a:rPr>
              <a:t> for </a:t>
            </a:r>
            <a:r>
              <a:rPr lang="fr-BE" sz="2000" b="0" strike="noStrike" spc="-1" dirty="0" err="1">
                <a:solidFill>
                  <a:srgbClr val="000000"/>
                </a:solidFill>
                <a:uFill>
                  <a:solidFill>
                    <a:srgbClr val="FFFFFF"/>
                  </a:solidFill>
                </a:uFill>
                <a:latin typeface="Arial"/>
              </a:rPr>
              <a:t>these</a:t>
            </a:r>
            <a:r>
              <a:rPr lang="fr-BE" sz="2000" b="0" strike="noStrike" spc="-1" dirty="0">
                <a:solidFill>
                  <a:srgbClr val="000000"/>
                </a:solidFill>
                <a:uFill>
                  <a:solidFill>
                    <a:srgbClr val="FFFFFF"/>
                  </a:solidFill>
                </a:uFill>
                <a:latin typeface="Arial"/>
              </a:rPr>
              <a:t> SQL Server services.</a:t>
            </a:r>
          </a:p>
        </p:txBody>
      </p:sp>
      <p:sp>
        <p:nvSpPr>
          <p:cNvPr id="199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28EE5CC-BD0E-4295-ABE3-3461004B7D35}" type="slidenum">
              <a:rPr lang="fr-BE" sz="1300" b="0" strike="noStrike" spc="-1">
                <a:solidFill>
                  <a:srgbClr val="000000"/>
                </a:solidFill>
                <a:uFill>
                  <a:solidFill>
                    <a:srgbClr val="FFFFFF"/>
                  </a:solidFill>
                </a:uFill>
                <a:latin typeface="+mn-lt"/>
              </a:rPr>
              <a:t>17</a:t>
            </a:fld>
            <a:endParaRPr lang="fr-BE" sz="1400" b="0" strike="noStrike" spc="-1">
              <a:solidFill>
                <a:srgbClr val="000000"/>
              </a:solidFill>
              <a:uFill>
                <a:solidFill>
                  <a:srgbClr val="FFFFFF"/>
                </a:solidFill>
              </a:uFill>
              <a:latin typeface="Times New Roman"/>
            </a:endParaRPr>
          </a:p>
        </p:txBody>
      </p:sp>
      <p:sp>
        <p:nvSpPr>
          <p:cNvPr id="199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8026321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3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CA22AFB-EA02-4CED-93A8-23E22D4A89C4}" type="slidenum">
              <a:rPr lang="fr-BE" sz="1300" b="0" strike="noStrike" spc="-1">
                <a:solidFill>
                  <a:srgbClr val="000000"/>
                </a:solidFill>
                <a:uFill>
                  <a:solidFill>
                    <a:srgbClr val="FFFFFF"/>
                  </a:solidFill>
                </a:uFill>
                <a:latin typeface="+mn-lt"/>
                <a:ea typeface="+mn-ea"/>
              </a:rPr>
              <a:t>173</a:t>
            </a:fld>
            <a:endParaRPr lang="fr-BE" sz="1400" b="0" strike="noStrike" spc="-1">
              <a:solidFill>
                <a:srgbClr val="000000"/>
              </a:solidFill>
              <a:uFill>
                <a:solidFill>
                  <a:srgbClr val="FFFFFF"/>
                </a:solidFill>
              </a:uFill>
              <a:latin typeface="Times New Roman"/>
            </a:endParaRPr>
          </a:p>
        </p:txBody>
      </p:sp>
      <p:sp>
        <p:nvSpPr>
          <p:cNvPr id="243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8597372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4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2E83692-094D-4EA4-8FEB-6F559128420B}" type="slidenum">
              <a:rPr lang="fr-BE" sz="1300" b="0" strike="noStrike" spc="-1">
                <a:solidFill>
                  <a:srgbClr val="000000"/>
                </a:solidFill>
                <a:uFill>
                  <a:solidFill>
                    <a:srgbClr val="FFFFFF"/>
                  </a:solidFill>
                </a:uFill>
                <a:latin typeface="+mn-lt"/>
                <a:ea typeface="+mn-ea"/>
              </a:rPr>
              <a:t>174</a:t>
            </a:fld>
            <a:endParaRPr lang="fr-BE" sz="1400" b="0" strike="noStrike" spc="-1">
              <a:solidFill>
                <a:srgbClr val="000000"/>
              </a:solidFill>
              <a:uFill>
                <a:solidFill>
                  <a:srgbClr val="FFFFFF"/>
                </a:solidFill>
              </a:uFill>
              <a:latin typeface="Times New Roman"/>
            </a:endParaRPr>
          </a:p>
        </p:txBody>
      </p:sp>
      <p:sp>
        <p:nvSpPr>
          <p:cNvPr id="244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495602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You can restore a database from a full backup—and from any subsequent differential backups—by right-clicking the </a:t>
            </a:r>
            <a:r>
              <a:rPr lang="fr-BE" sz="1300" b="1" strike="noStrike" spc="-1">
                <a:solidFill>
                  <a:srgbClr val="000000"/>
                </a:solidFill>
                <a:uFill>
                  <a:solidFill>
                    <a:srgbClr val="FFFFFF"/>
                  </a:solidFill>
                </a:uFill>
                <a:latin typeface="Arial"/>
              </a:rPr>
              <a:t>Databases folder in Object Explorer and then clicking Restore Database.</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Alternatively, you can restore an existing database by right-clicking the database in Object Explorer, pointing to </a:t>
            </a:r>
            <a:r>
              <a:rPr lang="fr-BE" sz="1300" b="1" strike="noStrike" spc="-1">
                <a:solidFill>
                  <a:srgbClr val="000000"/>
                </a:solidFill>
                <a:uFill>
                  <a:solidFill>
                    <a:srgbClr val="FFFFFF"/>
                  </a:solidFill>
                </a:uFill>
                <a:latin typeface="Arial"/>
              </a:rPr>
              <a:t>Tasks, pointing to Restore, and then clicking Database. SQL Server maintains a backup </a:t>
            </a:r>
            <a:r>
              <a:rPr lang="fr-BE" sz="1300" b="0" strike="noStrike" spc="-1">
                <a:solidFill>
                  <a:srgbClr val="000000"/>
                </a:solidFill>
                <a:uFill>
                  <a:solidFill>
                    <a:srgbClr val="FFFFFF"/>
                  </a:solidFill>
                </a:uFill>
                <a:latin typeface="Arial"/>
              </a:rPr>
              <a:t>history for all databases, and automatically identifies the most recent backups and the appropriate order in which to restore them.</a:t>
            </a:r>
            <a:endParaRPr lang="fr-BE" sz="2000" b="0" strike="noStrike" spc="-1">
              <a:solidFill>
                <a:srgbClr val="000000"/>
              </a:solidFill>
              <a:uFill>
                <a:solidFill>
                  <a:srgbClr val="FFFFFF"/>
                </a:solidFill>
              </a:uFill>
              <a:latin typeface="Arial"/>
            </a:endParaRPr>
          </a:p>
        </p:txBody>
      </p:sp>
      <p:sp>
        <p:nvSpPr>
          <p:cNvPr id="244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0FB54C6-39FC-4DC2-A00B-674DB78435B7}" type="slidenum">
              <a:rPr lang="fr-BE" sz="1300" b="0" strike="noStrike" spc="-1">
                <a:solidFill>
                  <a:srgbClr val="000000"/>
                </a:solidFill>
                <a:uFill>
                  <a:solidFill>
                    <a:srgbClr val="FFFFFF"/>
                  </a:solidFill>
                </a:uFill>
                <a:latin typeface="+mn-lt"/>
                <a:ea typeface="+mn-ea"/>
              </a:rPr>
              <a:t>175</a:t>
            </a:fld>
            <a:endParaRPr lang="fr-BE" sz="1400" b="0" strike="noStrike" spc="-1">
              <a:solidFill>
                <a:srgbClr val="000000"/>
              </a:solidFill>
              <a:uFill>
                <a:solidFill>
                  <a:srgbClr val="FFFFFF"/>
                </a:solidFill>
              </a:uFill>
              <a:latin typeface="Times New Roman"/>
            </a:endParaRPr>
          </a:p>
        </p:txBody>
      </p:sp>
      <p:sp>
        <p:nvSpPr>
          <p:cNvPr id="244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9657501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4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E05F55C-674F-41E7-8250-609F3A288DEF}" type="slidenum">
              <a:rPr lang="fr-BE" sz="1300" b="0" strike="noStrike" spc="-1">
                <a:solidFill>
                  <a:srgbClr val="000000"/>
                </a:solidFill>
                <a:uFill>
                  <a:solidFill>
                    <a:srgbClr val="FFFFFF"/>
                  </a:solidFill>
                </a:uFill>
                <a:latin typeface="+mn-lt"/>
                <a:ea typeface="+mn-ea"/>
              </a:rPr>
              <a:t>176</a:t>
            </a:fld>
            <a:endParaRPr lang="fr-BE" sz="1400" b="0" strike="noStrike" spc="-1">
              <a:solidFill>
                <a:srgbClr val="000000"/>
              </a:solidFill>
              <a:uFill>
                <a:solidFill>
                  <a:srgbClr val="FFFFFF"/>
                </a:solidFill>
              </a:uFill>
              <a:latin typeface="Times New Roman"/>
            </a:endParaRPr>
          </a:p>
        </p:txBody>
      </p:sp>
      <p:sp>
        <p:nvSpPr>
          <p:cNvPr id="244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619254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Pour assurer la consistance des données, on doit restaurer des logs de transaction additionnels qui ont été créé après un backup différentiel</a:t>
            </a:r>
          </a:p>
        </p:txBody>
      </p:sp>
      <p:sp>
        <p:nvSpPr>
          <p:cNvPr id="244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889872A-9B19-42CC-9471-A63E43229ECE}" type="slidenum">
              <a:rPr lang="fr-BE" sz="1300" b="0" strike="noStrike" spc="-1">
                <a:solidFill>
                  <a:srgbClr val="000000"/>
                </a:solidFill>
                <a:uFill>
                  <a:solidFill>
                    <a:srgbClr val="FFFFFF"/>
                  </a:solidFill>
                </a:uFill>
                <a:latin typeface="+mn-lt"/>
                <a:ea typeface="+mn-ea"/>
              </a:rPr>
              <a:t>177</a:t>
            </a:fld>
            <a:endParaRPr lang="fr-BE" sz="1400" b="0" strike="noStrike" spc="-1">
              <a:solidFill>
                <a:srgbClr val="000000"/>
              </a:solidFill>
              <a:uFill>
                <a:solidFill>
                  <a:srgbClr val="FFFFFF"/>
                </a:solidFill>
              </a:uFill>
              <a:latin typeface="Times New Roman"/>
            </a:endParaRPr>
          </a:p>
        </p:txBody>
      </p:sp>
      <p:sp>
        <p:nvSpPr>
          <p:cNvPr id="245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734129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5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3FFC04B-151D-45B2-9099-A55409E668C3}" type="slidenum">
              <a:rPr lang="fr-BE" sz="1300" b="0" strike="noStrike" spc="-1">
                <a:solidFill>
                  <a:srgbClr val="000000"/>
                </a:solidFill>
                <a:uFill>
                  <a:solidFill>
                    <a:srgbClr val="FFFFFF"/>
                  </a:solidFill>
                </a:uFill>
                <a:latin typeface="+mn-lt"/>
                <a:ea typeface="+mn-ea"/>
              </a:rPr>
              <a:t>178</a:t>
            </a:fld>
            <a:endParaRPr lang="fr-BE" sz="1400" b="0" strike="noStrike" spc="-1">
              <a:solidFill>
                <a:srgbClr val="000000"/>
              </a:solidFill>
              <a:uFill>
                <a:solidFill>
                  <a:srgbClr val="FFFFFF"/>
                </a:solidFill>
              </a:uFill>
              <a:latin typeface="Times New Roman"/>
            </a:endParaRPr>
          </a:p>
        </p:txBody>
      </p:sp>
      <p:sp>
        <p:nvSpPr>
          <p:cNvPr id="245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3789854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5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E46A7AA-0C6A-454E-9507-C99563C910C7}" type="slidenum">
              <a:rPr lang="fr-BE" sz="1300" b="0" strike="noStrike" spc="-1">
                <a:solidFill>
                  <a:srgbClr val="000000"/>
                </a:solidFill>
                <a:uFill>
                  <a:solidFill>
                    <a:srgbClr val="FFFFFF"/>
                  </a:solidFill>
                </a:uFill>
                <a:latin typeface="+mn-lt"/>
                <a:ea typeface="+mn-ea"/>
              </a:rPr>
              <a:t>179</a:t>
            </a:fld>
            <a:endParaRPr lang="fr-BE" sz="1400" b="0" strike="noStrike" spc="-1">
              <a:solidFill>
                <a:srgbClr val="000000"/>
              </a:solidFill>
              <a:uFill>
                <a:solidFill>
                  <a:srgbClr val="FFFFFF"/>
                </a:solidFill>
              </a:uFill>
              <a:latin typeface="Times New Roman"/>
            </a:endParaRPr>
          </a:p>
        </p:txBody>
      </p:sp>
      <p:sp>
        <p:nvSpPr>
          <p:cNvPr id="245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0230427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5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889E9F0-28E7-4C02-98D7-300EB81080E2}" type="slidenum">
              <a:rPr lang="fr-BE" sz="1300" b="0" strike="noStrike" spc="-1">
                <a:solidFill>
                  <a:srgbClr val="000000"/>
                </a:solidFill>
                <a:uFill>
                  <a:solidFill>
                    <a:srgbClr val="FFFFFF"/>
                  </a:solidFill>
                </a:uFill>
                <a:latin typeface="+mn-lt"/>
                <a:ea typeface="+mn-ea"/>
              </a:rPr>
              <a:t>180</a:t>
            </a:fld>
            <a:endParaRPr lang="fr-BE" sz="1400" b="0" strike="noStrike" spc="-1">
              <a:solidFill>
                <a:srgbClr val="000000"/>
              </a:solidFill>
              <a:uFill>
                <a:solidFill>
                  <a:srgbClr val="FFFFFF"/>
                </a:solidFill>
              </a:uFill>
              <a:latin typeface="Times New Roman"/>
            </a:endParaRPr>
          </a:p>
        </p:txBody>
      </p:sp>
      <p:sp>
        <p:nvSpPr>
          <p:cNvPr id="245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4107931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6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E0B6D33-3747-4CB5-A297-559DE5AA88F9}" type="slidenum">
              <a:rPr lang="fr-BE" sz="1300" b="0" strike="noStrike" spc="-1">
                <a:solidFill>
                  <a:srgbClr val="000000"/>
                </a:solidFill>
                <a:uFill>
                  <a:solidFill>
                    <a:srgbClr val="FFFFFF"/>
                  </a:solidFill>
                </a:uFill>
                <a:latin typeface="+mn-lt"/>
                <a:ea typeface="+mn-ea"/>
              </a:rPr>
              <a:t>181</a:t>
            </a:fld>
            <a:endParaRPr lang="fr-BE" sz="1400" b="0" strike="noStrike" spc="-1">
              <a:solidFill>
                <a:srgbClr val="000000"/>
              </a:solidFill>
              <a:uFill>
                <a:solidFill>
                  <a:srgbClr val="FFFFFF"/>
                </a:solidFill>
              </a:uFill>
              <a:latin typeface="Times New Roman"/>
            </a:endParaRPr>
          </a:p>
        </p:txBody>
      </p:sp>
      <p:sp>
        <p:nvSpPr>
          <p:cNvPr id="246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958523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snapshots permettent aux administrateur de créer et utiliser des vue stables et read-only des DB.</a:t>
            </a:r>
          </a:p>
        </p:txBody>
      </p:sp>
      <p:sp>
        <p:nvSpPr>
          <p:cNvPr id="246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D9D9F20-6499-4C72-B2E0-78A0CA55B443}" type="slidenum">
              <a:rPr lang="fr-BE" sz="1300" b="0" strike="noStrike" spc="-1">
                <a:solidFill>
                  <a:srgbClr val="000000"/>
                </a:solidFill>
                <a:uFill>
                  <a:solidFill>
                    <a:srgbClr val="FFFFFF"/>
                  </a:solidFill>
                </a:uFill>
                <a:latin typeface="+mn-lt"/>
                <a:ea typeface="+mn-ea"/>
              </a:rPr>
              <a:t>182</a:t>
            </a:fld>
            <a:endParaRPr lang="fr-BE" sz="1400" b="0" strike="noStrike" spc="-1">
              <a:solidFill>
                <a:srgbClr val="000000"/>
              </a:solidFill>
              <a:uFill>
                <a:solidFill>
                  <a:srgbClr val="FFFFFF"/>
                </a:solidFill>
              </a:uFill>
              <a:latin typeface="Times New Roman"/>
            </a:endParaRPr>
          </a:p>
        </p:txBody>
      </p:sp>
      <p:sp>
        <p:nvSpPr>
          <p:cNvPr id="246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10401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199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A1723A0-A898-491B-BE6D-DCC7B746B5F1}" type="slidenum">
              <a:rPr lang="fr-BE" sz="1300" b="0" strike="noStrike" spc="-1">
                <a:solidFill>
                  <a:srgbClr val="000000"/>
                </a:solidFill>
                <a:uFill>
                  <a:solidFill>
                    <a:srgbClr val="FFFFFF"/>
                  </a:solidFill>
                </a:uFill>
                <a:latin typeface="+mn-lt"/>
              </a:rPr>
              <a:t>18</a:t>
            </a:fld>
            <a:endParaRPr lang="fr-BE" sz="1400" b="0" strike="noStrike" spc="-1">
              <a:solidFill>
                <a:srgbClr val="000000"/>
              </a:solidFill>
              <a:uFill>
                <a:solidFill>
                  <a:srgbClr val="FFFFFF"/>
                </a:solidFill>
              </a:uFill>
              <a:latin typeface="Times New Roman"/>
            </a:endParaRPr>
          </a:p>
        </p:txBody>
      </p:sp>
      <p:sp>
        <p:nvSpPr>
          <p:cNvPr id="199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3142084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6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8213EBB-A117-43F1-BFCA-394F35113DAD}" type="slidenum">
              <a:rPr lang="fr-BE" sz="1300" b="0" strike="noStrike" spc="-1">
                <a:solidFill>
                  <a:srgbClr val="000000"/>
                </a:solidFill>
                <a:uFill>
                  <a:solidFill>
                    <a:srgbClr val="FFFFFF"/>
                  </a:solidFill>
                </a:uFill>
                <a:latin typeface="+mn-lt"/>
                <a:ea typeface="+mn-ea"/>
              </a:rPr>
              <a:t>183</a:t>
            </a:fld>
            <a:endParaRPr lang="fr-BE" sz="1400" b="0" strike="noStrike" spc="-1">
              <a:solidFill>
                <a:srgbClr val="000000"/>
              </a:solidFill>
              <a:uFill>
                <a:solidFill>
                  <a:srgbClr val="FFFFFF"/>
                </a:solidFill>
              </a:uFill>
              <a:latin typeface="Times New Roman"/>
            </a:endParaRPr>
          </a:p>
        </p:txBody>
      </p:sp>
      <p:sp>
        <p:nvSpPr>
          <p:cNvPr id="246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4687585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7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C634203-EE05-4F3C-879B-6988FE25637A}" type="slidenum">
              <a:rPr lang="fr-BE" sz="1300" b="0" strike="noStrike" spc="-1">
                <a:solidFill>
                  <a:srgbClr val="000000"/>
                </a:solidFill>
                <a:uFill>
                  <a:solidFill>
                    <a:srgbClr val="FFFFFF"/>
                  </a:solidFill>
                </a:uFill>
                <a:latin typeface="+mn-lt"/>
                <a:ea typeface="+mn-ea"/>
              </a:rPr>
              <a:t>184</a:t>
            </a:fld>
            <a:endParaRPr lang="fr-BE" sz="1400" b="0" strike="noStrike" spc="-1">
              <a:solidFill>
                <a:srgbClr val="000000"/>
              </a:solidFill>
              <a:uFill>
                <a:solidFill>
                  <a:srgbClr val="FFFFFF"/>
                </a:solidFill>
              </a:uFill>
              <a:latin typeface="Times New Roman"/>
            </a:endParaRPr>
          </a:p>
        </p:txBody>
      </p:sp>
      <p:sp>
        <p:nvSpPr>
          <p:cNvPr id="247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0857203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snapshots permettent aux administrateurs de créer et utiliser des vue stables et read-only des DB.</a:t>
            </a:r>
          </a:p>
        </p:txBody>
      </p:sp>
      <p:sp>
        <p:nvSpPr>
          <p:cNvPr id="247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B9EC74C-F9CE-485A-824C-6ECAA7B7DDCB}" type="slidenum">
              <a:rPr lang="fr-BE" sz="1300" b="0" strike="noStrike" spc="-1">
                <a:solidFill>
                  <a:srgbClr val="000000"/>
                </a:solidFill>
                <a:uFill>
                  <a:solidFill>
                    <a:srgbClr val="FFFFFF"/>
                  </a:solidFill>
                </a:uFill>
                <a:latin typeface="+mn-lt"/>
                <a:ea typeface="+mn-ea"/>
              </a:rPr>
              <a:t>185</a:t>
            </a:fld>
            <a:endParaRPr lang="fr-BE" sz="1400" b="0" strike="noStrike" spc="-1">
              <a:solidFill>
                <a:srgbClr val="000000"/>
              </a:solidFill>
              <a:uFill>
                <a:solidFill>
                  <a:srgbClr val="FFFFFF"/>
                </a:solidFill>
              </a:uFill>
              <a:latin typeface="Times New Roman"/>
            </a:endParaRPr>
          </a:p>
        </p:txBody>
      </p:sp>
      <p:sp>
        <p:nvSpPr>
          <p:cNvPr id="247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910301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Pas besoin de créer une réelle copie de la DB.</a:t>
            </a:r>
          </a:p>
          <a:p>
            <a:r>
              <a:rPr lang="fr-BE" sz="2000" b="0" strike="noStrike" spc="-1">
                <a:solidFill>
                  <a:srgbClr val="000000"/>
                </a:solidFill>
                <a:uFill>
                  <a:solidFill>
                    <a:srgbClr val="FFFFFF"/>
                  </a:solidFill>
                </a:uFill>
                <a:latin typeface="Arial"/>
              </a:rPr>
              <a:t>Si la page n’est jamais modifiée, elle n’est jamais copiée dans le snapshot.</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Si la page de données dans DB source n’a pas été modifiée depuis que le snaphot a été créé, les requêtes sur le snapshot vont chercher les données dans la DB source.</a:t>
            </a:r>
          </a:p>
          <a:p>
            <a:endParaRPr lang="fr-BE" sz="2000" b="0" strike="noStrike" spc="-1">
              <a:solidFill>
                <a:srgbClr val="000000"/>
              </a:solidFill>
              <a:uFill>
                <a:solidFill>
                  <a:srgbClr val="FFFFFF"/>
                </a:solidFill>
              </a:uFill>
              <a:latin typeface="Arial"/>
            </a:endParaRPr>
          </a:p>
        </p:txBody>
      </p:sp>
      <p:sp>
        <p:nvSpPr>
          <p:cNvPr id="247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E3428AF-71B7-4E09-9035-7013F61D29FD}" type="slidenum">
              <a:rPr lang="fr-BE" sz="1300" b="0" strike="noStrike" spc="-1">
                <a:solidFill>
                  <a:srgbClr val="000000"/>
                </a:solidFill>
                <a:uFill>
                  <a:solidFill>
                    <a:srgbClr val="FFFFFF"/>
                  </a:solidFill>
                </a:uFill>
                <a:latin typeface="+mn-lt"/>
                <a:ea typeface="+mn-ea"/>
              </a:rPr>
              <a:t>186</a:t>
            </a:fld>
            <a:endParaRPr lang="fr-BE" sz="1400" b="0" strike="noStrike" spc="-1">
              <a:solidFill>
                <a:srgbClr val="000000"/>
              </a:solidFill>
              <a:uFill>
                <a:solidFill>
                  <a:srgbClr val="FFFFFF"/>
                </a:solidFill>
              </a:uFill>
              <a:latin typeface="Times New Roman"/>
            </a:endParaRPr>
          </a:p>
        </p:txBody>
      </p:sp>
      <p:sp>
        <p:nvSpPr>
          <p:cNvPr id="247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083605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dirty="0">
              <a:solidFill>
                <a:srgbClr val="000000"/>
              </a:solidFill>
              <a:uFill>
                <a:solidFill>
                  <a:srgbClr val="FFFFFF"/>
                </a:solidFill>
              </a:uFill>
              <a:latin typeface="Arial"/>
            </a:endParaRPr>
          </a:p>
        </p:txBody>
      </p:sp>
      <p:sp>
        <p:nvSpPr>
          <p:cNvPr id="247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ADDC917-47F4-43A1-9B6A-CC61EE269F8A}" type="slidenum">
              <a:rPr lang="fr-BE" sz="1300" b="0" strike="noStrike" spc="-1">
                <a:solidFill>
                  <a:srgbClr val="000000"/>
                </a:solidFill>
                <a:uFill>
                  <a:solidFill>
                    <a:srgbClr val="FFFFFF"/>
                  </a:solidFill>
                </a:uFill>
                <a:latin typeface="+mn-lt"/>
                <a:ea typeface="+mn-ea"/>
              </a:rPr>
              <a:t>187</a:t>
            </a:fld>
            <a:endParaRPr lang="fr-BE" sz="1400" b="0" strike="noStrike" spc="-1">
              <a:solidFill>
                <a:srgbClr val="000000"/>
              </a:solidFill>
              <a:uFill>
                <a:solidFill>
                  <a:srgbClr val="FFFFFF"/>
                </a:solidFill>
              </a:uFill>
              <a:latin typeface="Times New Roman"/>
            </a:endParaRPr>
          </a:p>
        </p:txBody>
      </p:sp>
      <p:sp>
        <p:nvSpPr>
          <p:cNvPr id="248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738680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48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FB5CD5B-6ACC-49CD-B284-1ED9F42F9122}" type="slidenum">
              <a:rPr lang="fr-BE" sz="1300" b="0" strike="noStrike" spc="-1">
                <a:solidFill>
                  <a:srgbClr val="000000"/>
                </a:solidFill>
                <a:uFill>
                  <a:solidFill>
                    <a:srgbClr val="FFFFFF"/>
                  </a:solidFill>
                </a:uFill>
                <a:latin typeface="+mn-lt"/>
                <a:ea typeface="+mn-ea"/>
              </a:rPr>
              <a:t>188</a:t>
            </a:fld>
            <a:endParaRPr lang="fr-BE" sz="1400" b="0" strike="noStrike" spc="-1">
              <a:solidFill>
                <a:srgbClr val="000000"/>
              </a:solidFill>
              <a:uFill>
                <a:solidFill>
                  <a:srgbClr val="FFFFFF"/>
                </a:solidFill>
              </a:uFill>
              <a:latin typeface="Times New Roman"/>
            </a:endParaRPr>
          </a:p>
        </p:txBody>
      </p:sp>
      <p:sp>
        <p:nvSpPr>
          <p:cNvPr id="248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381444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Un utilisateur a « remonté » que toute les lignes de la table WorkOnRoutine ont disparues. On les copie à partir du snaphot</a:t>
            </a:r>
          </a:p>
          <a:p>
            <a:endParaRPr lang="fr-BE" sz="2000" b="0" strike="noStrike" spc="-1">
              <a:solidFill>
                <a:srgbClr val="000000"/>
              </a:solidFill>
              <a:uFill>
                <a:solidFill>
                  <a:srgbClr val="FFFFFF"/>
                </a:solidFill>
              </a:uFill>
              <a:latin typeface="Arial"/>
            </a:endParaRPr>
          </a:p>
          <a:p>
            <a:pPr marL="216000" indent="-216000">
              <a:lnSpc>
                <a:spcPct val="100000"/>
              </a:lnSpc>
            </a:pPr>
            <a:r>
              <a:rPr lang="fr-BE" sz="2000" b="0" strike="noStrike" spc="-1">
                <a:solidFill>
                  <a:srgbClr val="000000"/>
                </a:solidFill>
                <a:uFill>
                  <a:solidFill>
                    <a:srgbClr val="FFFFFF"/>
                  </a:solidFill>
                </a:uFill>
                <a:latin typeface="Arial"/>
              </a:rPr>
              <a:t>Contraintes : vaut mieux les désactiver pour des raisons de performance</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48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20C5A5F-7E7A-4A45-BE04-B62C87A0BC26}" type="slidenum">
              <a:rPr lang="fr-BE" sz="1300" b="0" strike="noStrike" spc="-1">
                <a:solidFill>
                  <a:srgbClr val="000000"/>
                </a:solidFill>
                <a:uFill>
                  <a:solidFill>
                    <a:srgbClr val="FFFFFF"/>
                  </a:solidFill>
                </a:uFill>
                <a:latin typeface="+mn-lt"/>
                <a:ea typeface="+mn-ea"/>
              </a:rPr>
              <a:t>189</a:t>
            </a:fld>
            <a:endParaRPr lang="fr-BE" sz="1400" b="0" strike="noStrike" spc="-1">
              <a:solidFill>
                <a:srgbClr val="000000"/>
              </a:solidFill>
              <a:uFill>
                <a:solidFill>
                  <a:srgbClr val="FFFFFF"/>
                </a:solidFill>
              </a:uFill>
              <a:latin typeface="Times New Roman"/>
            </a:endParaRPr>
          </a:p>
        </p:txBody>
      </p:sp>
      <p:sp>
        <p:nvSpPr>
          <p:cNvPr id="248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736748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Un user a remonté que certaines données de la table departement ont été modifiées.</a:t>
            </a:r>
          </a:p>
        </p:txBody>
      </p:sp>
      <p:sp>
        <p:nvSpPr>
          <p:cNvPr id="248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ABFD4A0-CB62-4C47-AB8B-F55DB2689E50}" type="slidenum">
              <a:rPr lang="fr-BE" sz="1300" b="0" strike="noStrike" spc="-1">
                <a:solidFill>
                  <a:srgbClr val="000000"/>
                </a:solidFill>
                <a:uFill>
                  <a:solidFill>
                    <a:srgbClr val="FFFFFF"/>
                  </a:solidFill>
                </a:uFill>
                <a:latin typeface="+mn-lt"/>
                <a:ea typeface="+mn-ea"/>
              </a:rPr>
              <a:t>190</a:t>
            </a:fld>
            <a:endParaRPr lang="fr-BE" sz="1400" b="0" strike="noStrike" spc="-1">
              <a:solidFill>
                <a:srgbClr val="000000"/>
              </a:solidFill>
              <a:uFill>
                <a:solidFill>
                  <a:srgbClr val="FFFFFF"/>
                </a:solidFill>
              </a:uFill>
              <a:latin typeface="Times New Roman"/>
            </a:endParaRPr>
          </a:p>
        </p:txBody>
      </p:sp>
      <p:sp>
        <p:nvSpPr>
          <p:cNvPr id="248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089162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Un user a remonté que certaines données de la table departement ont été modifiées.</a:t>
            </a:r>
          </a:p>
        </p:txBody>
      </p:sp>
      <p:sp>
        <p:nvSpPr>
          <p:cNvPr id="249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8EFF596-23CA-4E64-B467-486864F42D71}" type="slidenum">
              <a:rPr lang="fr-BE" sz="1300" b="0" strike="noStrike" spc="-1">
                <a:solidFill>
                  <a:srgbClr val="000000"/>
                </a:solidFill>
                <a:uFill>
                  <a:solidFill>
                    <a:srgbClr val="FFFFFF"/>
                  </a:solidFill>
                </a:uFill>
                <a:latin typeface="+mn-lt"/>
                <a:ea typeface="+mn-ea"/>
              </a:rPr>
              <a:t>191</a:t>
            </a:fld>
            <a:endParaRPr lang="fr-BE" sz="1400" b="0" strike="noStrike" spc="-1">
              <a:solidFill>
                <a:srgbClr val="000000"/>
              </a:solidFill>
              <a:uFill>
                <a:solidFill>
                  <a:srgbClr val="FFFFFF"/>
                </a:solidFill>
              </a:uFill>
              <a:latin typeface="Times New Roman"/>
            </a:endParaRPr>
          </a:p>
        </p:txBody>
      </p:sp>
      <p:sp>
        <p:nvSpPr>
          <p:cNvPr id="249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069759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Un user a remonté que certaines données de la table departement ont été modifiées.</a:t>
            </a:r>
          </a:p>
        </p:txBody>
      </p:sp>
      <p:sp>
        <p:nvSpPr>
          <p:cNvPr id="249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1C910EE-6F49-4B2C-A422-2E07B16C7D20}" type="slidenum">
              <a:rPr lang="fr-BE" sz="1300" b="0" strike="noStrike" spc="-1">
                <a:solidFill>
                  <a:srgbClr val="000000"/>
                </a:solidFill>
                <a:uFill>
                  <a:solidFill>
                    <a:srgbClr val="FFFFFF"/>
                  </a:solidFill>
                </a:uFill>
                <a:latin typeface="+mn-lt"/>
                <a:ea typeface="+mn-ea"/>
              </a:rPr>
              <a:t>192</a:t>
            </a:fld>
            <a:endParaRPr lang="fr-BE" sz="1400" b="0" strike="noStrike" spc="-1">
              <a:solidFill>
                <a:srgbClr val="000000"/>
              </a:solidFill>
              <a:uFill>
                <a:solidFill>
                  <a:srgbClr val="FFFFFF"/>
                </a:solidFill>
              </a:uFill>
              <a:latin typeface="Times New Roman"/>
            </a:endParaRPr>
          </a:p>
        </p:txBody>
      </p:sp>
      <p:sp>
        <p:nvSpPr>
          <p:cNvPr id="249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9691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You </a:t>
            </a:r>
            <a:r>
              <a:rPr lang="fr-BE" sz="2000" b="0" strike="noStrike" spc="-1" dirty="0" err="1">
                <a:solidFill>
                  <a:srgbClr val="000000"/>
                </a:solidFill>
                <a:uFill>
                  <a:solidFill>
                    <a:srgbClr val="FFFFFF"/>
                  </a:solidFill>
                </a:uFill>
                <a:latin typeface="Arial"/>
              </a:rPr>
              <a:t>cannot</a:t>
            </a:r>
            <a:r>
              <a:rPr lang="fr-BE" sz="2000" b="0" strike="noStrike" spc="-1" dirty="0">
                <a:solidFill>
                  <a:srgbClr val="000000"/>
                </a:solidFill>
                <a:uFill>
                  <a:solidFill>
                    <a:srgbClr val="FFFFFF"/>
                  </a:solidFill>
                </a:uFill>
                <a:latin typeface="Arial"/>
              </a:rPr>
              <a:t> change the collation and sort </a:t>
            </a:r>
            <a:r>
              <a:rPr lang="fr-BE" sz="2000" b="0" strike="noStrike" spc="-1" dirty="0" err="1">
                <a:solidFill>
                  <a:srgbClr val="000000"/>
                </a:solidFill>
                <a:uFill>
                  <a:solidFill>
                    <a:srgbClr val="FFFFFF"/>
                  </a:solidFill>
                </a:uFill>
                <a:latin typeface="Arial"/>
              </a:rPr>
              <a:t>order</a:t>
            </a:r>
            <a:r>
              <a:rPr lang="fr-BE" sz="2000" b="0" strike="noStrike" spc="-1" dirty="0">
                <a:solidFill>
                  <a:srgbClr val="000000"/>
                </a:solidFill>
                <a:uFill>
                  <a:solidFill>
                    <a:srgbClr val="FFFFFF"/>
                  </a:solidFill>
                </a:uFill>
                <a:latin typeface="Arial"/>
              </a:rPr>
              <a:t> of a server </a:t>
            </a:r>
            <a:r>
              <a:rPr lang="fr-BE" sz="2000" b="0" strike="noStrike" spc="-1" dirty="0" err="1">
                <a:solidFill>
                  <a:srgbClr val="000000"/>
                </a:solidFill>
                <a:uFill>
                  <a:solidFill>
                    <a:srgbClr val="FFFFFF"/>
                  </a:solidFill>
                </a:uFill>
                <a:latin typeface="Arial"/>
              </a:rPr>
              <a:t>without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completely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rebuilding</a:t>
            </a:r>
            <a:r>
              <a:rPr lang="fr-BE" sz="2000" b="0" strike="noStrike" spc="-1" dirty="0">
                <a:solidFill>
                  <a:srgbClr val="000000"/>
                </a:solidFill>
                <a:uFill>
                  <a:solidFill>
                    <a:srgbClr val="FFFFFF"/>
                  </a:solidFill>
                </a:uFill>
                <a:latin typeface="Arial"/>
              </a:rPr>
              <a:t> all of the</a:t>
            </a:r>
          </a:p>
          <a:p>
            <a:pPr marL="216000" indent="-216000">
              <a:lnSpc>
                <a:spcPct val="100000"/>
              </a:lnSpc>
            </a:pPr>
            <a:r>
              <a:rPr lang="fr-BE" sz="2000" b="0" strike="noStrike" spc="-1" dirty="0" err="1">
                <a:solidFill>
                  <a:srgbClr val="000000"/>
                </a:solidFill>
                <a:uFill>
                  <a:solidFill>
                    <a:srgbClr val="FFFFFF"/>
                  </a:solidFill>
                </a:uFill>
                <a:latin typeface="Arial"/>
              </a:rPr>
              <a:t>databases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Therefore</a:t>
            </a:r>
            <a:r>
              <a:rPr lang="fr-BE" sz="2000" b="0" strike="noStrike" spc="-1" dirty="0">
                <a:solidFill>
                  <a:srgbClr val="000000"/>
                </a:solidFill>
                <a:uFill>
                  <a:solidFill>
                    <a:srgbClr val="FFFFFF"/>
                  </a:solidFill>
                </a:uFill>
                <a:latin typeface="Arial"/>
              </a:rPr>
              <a:t>, plan for the correct collation, and </a:t>
            </a:r>
            <a:r>
              <a:rPr lang="fr-BE" sz="2000" b="0" strike="noStrike" spc="-1" dirty="0" err="1">
                <a:solidFill>
                  <a:srgbClr val="000000"/>
                </a:solidFill>
                <a:uFill>
                  <a:solidFill>
                    <a:srgbClr val="FFFFFF"/>
                  </a:solidFill>
                </a:uFill>
                <a:latin typeface="Arial"/>
              </a:rPr>
              <a:t>verify</a:t>
            </a:r>
            <a:r>
              <a:rPr lang="fr-BE" sz="2000" b="0" strike="noStrike" spc="-1" dirty="0">
                <a:solidFill>
                  <a:srgbClr val="000000"/>
                </a:solidFill>
                <a:uFill>
                  <a:solidFill>
                    <a:srgbClr val="FFFFFF"/>
                  </a:solidFill>
                </a:uFill>
                <a:latin typeface="Arial"/>
              </a:rPr>
              <a:t> the Windows locale if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plan to use</a:t>
            </a:r>
          </a:p>
          <a:p>
            <a:pPr marL="216000" indent="-216000">
              <a:lnSpc>
                <a:spcPct val="100000"/>
              </a:lnSpc>
            </a:pPr>
            <a:r>
              <a:rPr lang="fr-BE" sz="2000" b="0" strike="noStrike" spc="-1" dirty="0" err="1">
                <a:solidFill>
                  <a:srgbClr val="000000"/>
                </a:solidFill>
                <a:uFill>
                  <a:solidFill>
                    <a:srgbClr val="FFFFFF"/>
                  </a:solidFill>
                </a:uFill>
                <a:latin typeface="Arial"/>
              </a:rPr>
              <a:t>it</a:t>
            </a:r>
            <a:r>
              <a:rPr lang="fr-BE" sz="2000" b="0" strike="noStrike" spc="-1" dirty="0">
                <a:solidFill>
                  <a:srgbClr val="000000"/>
                </a:solidFill>
                <a:uFill>
                  <a:solidFill>
                    <a:srgbClr val="FFFFFF"/>
                  </a:solidFill>
                </a:uFill>
                <a:latin typeface="Arial"/>
              </a:rPr>
              <a:t>. You can select a new collation and sort </a:t>
            </a:r>
            <a:r>
              <a:rPr lang="fr-BE" sz="2000" b="0" strike="noStrike" spc="-1" dirty="0" err="1">
                <a:solidFill>
                  <a:srgbClr val="000000"/>
                </a:solidFill>
                <a:uFill>
                  <a:solidFill>
                    <a:srgbClr val="FFFFFF"/>
                  </a:solidFill>
                </a:uFill>
                <a:latin typeface="Arial"/>
              </a:rPr>
              <a:t>order</a:t>
            </a:r>
            <a:r>
              <a:rPr lang="fr-BE" sz="2000" b="0" strike="noStrike" spc="-1" dirty="0">
                <a:solidFill>
                  <a:srgbClr val="000000"/>
                </a:solidFill>
                <a:uFill>
                  <a:solidFill>
                    <a:srgbClr val="FFFFFF"/>
                  </a:solidFill>
                </a:uFill>
                <a:latin typeface="Arial"/>
              </a:rPr>
              <a:t> for a new </a:t>
            </a:r>
            <a:r>
              <a:rPr lang="fr-BE" sz="2000" b="0" strike="noStrike" spc="-1" dirty="0" err="1">
                <a:solidFill>
                  <a:srgbClr val="000000"/>
                </a:solidFill>
                <a:uFill>
                  <a:solidFill>
                    <a:srgbClr val="FFFFFF"/>
                  </a:solidFill>
                </a:uFill>
                <a:latin typeface="Arial"/>
              </a:rPr>
              <a:t>database</a:t>
            </a:r>
            <a:r>
              <a:rPr lang="fr-BE" sz="2000" b="0" strike="noStrike" spc="-1" dirty="0">
                <a:solidFill>
                  <a:srgbClr val="000000"/>
                </a:solidFill>
                <a:uFill>
                  <a:solidFill>
                    <a:srgbClr val="FFFFFF"/>
                  </a:solidFill>
                </a:uFill>
                <a:latin typeface="Arial"/>
              </a:rPr>
              <a:t>.</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dirty="0">
                <a:hlinkClick r:id="rId3"/>
              </a:rPr>
              <a:t>https://fr.wikipedia.org/wiki/Table_des_caract%C3%A8res_Unicode_(0000-0FFF)#Latin_%C3%A9tendu_%E2%80%93_A</a:t>
            </a:r>
            <a:endParaRPr lang="fr-BE" sz="2000" b="0" strike="noStrike" spc="-1" dirty="0">
              <a:solidFill>
                <a:srgbClr val="000000"/>
              </a:solidFill>
              <a:uFill>
                <a:solidFill>
                  <a:srgbClr val="FFFFFF"/>
                </a:solidFill>
              </a:uFill>
              <a:latin typeface="Arial"/>
            </a:endParaRPr>
          </a:p>
        </p:txBody>
      </p:sp>
      <p:sp>
        <p:nvSpPr>
          <p:cNvPr id="199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D0B4A05-4758-4029-AB86-3A7A3B8C4BF6}" type="slidenum">
              <a:rPr lang="fr-BE" sz="1300" b="0" strike="noStrike" spc="-1">
                <a:solidFill>
                  <a:srgbClr val="000000"/>
                </a:solidFill>
                <a:uFill>
                  <a:solidFill>
                    <a:srgbClr val="FFFFFF"/>
                  </a:solidFill>
                </a:uFill>
                <a:latin typeface="+mn-lt"/>
              </a:rPr>
              <a:t>19</a:t>
            </a:fld>
            <a:endParaRPr lang="fr-BE" sz="1400" b="0" strike="noStrike" spc="-1">
              <a:solidFill>
                <a:srgbClr val="000000"/>
              </a:solidFill>
              <a:uFill>
                <a:solidFill>
                  <a:srgbClr val="FFFFFF"/>
                </a:solidFill>
              </a:uFill>
              <a:latin typeface="Times New Roman"/>
            </a:endParaRPr>
          </a:p>
        </p:txBody>
      </p:sp>
      <p:sp>
        <p:nvSpPr>
          <p:cNvPr id="199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88686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Quand les DB système sont modifiées, il faut les backuper</a:t>
            </a:r>
          </a:p>
        </p:txBody>
      </p:sp>
      <p:sp>
        <p:nvSpPr>
          <p:cNvPr id="249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60A14CC-BDB2-4043-A3D8-11DF2DB74721}" type="slidenum">
              <a:rPr lang="fr-BE" sz="1300" b="0" strike="noStrike" spc="-1">
                <a:solidFill>
                  <a:srgbClr val="000000"/>
                </a:solidFill>
                <a:uFill>
                  <a:solidFill>
                    <a:srgbClr val="FFFFFF"/>
                  </a:solidFill>
                </a:uFill>
                <a:latin typeface="+mn-lt"/>
                <a:ea typeface="+mn-ea"/>
              </a:rPr>
              <a:t>193</a:t>
            </a:fld>
            <a:endParaRPr lang="fr-BE" sz="1400" b="0" strike="noStrike" spc="-1">
              <a:solidFill>
                <a:srgbClr val="000000"/>
              </a:solidFill>
              <a:uFill>
                <a:solidFill>
                  <a:srgbClr val="FFFFFF"/>
                </a:solidFill>
              </a:uFill>
              <a:latin typeface="Times New Roman"/>
            </a:endParaRPr>
          </a:p>
        </p:txBody>
      </p:sp>
      <p:sp>
        <p:nvSpPr>
          <p:cNvPr id="249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454242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 backup permet de restaurer les bases de données le plus facilement si la master est endommagée</a:t>
            </a:r>
          </a:p>
        </p:txBody>
      </p:sp>
      <p:sp>
        <p:nvSpPr>
          <p:cNvPr id="250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4CB1CE0-C33F-4D55-842B-88E02E904DC3}" type="slidenum">
              <a:rPr lang="fr-BE" sz="1300" b="0" strike="noStrike" spc="-1">
                <a:solidFill>
                  <a:srgbClr val="000000"/>
                </a:solidFill>
                <a:uFill>
                  <a:solidFill>
                    <a:srgbClr val="FFFFFF"/>
                  </a:solidFill>
                </a:uFill>
                <a:latin typeface="+mn-lt"/>
                <a:ea typeface="+mn-ea"/>
              </a:rPr>
              <a:t>194</a:t>
            </a:fld>
            <a:endParaRPr lang="fr-BE" sz="1400" b="0" strike="noStrike" spc="-1">
              <a:solidFill>
                <a:srgbClr val="000000"/>
              </a:solidFill>
              <a:uFill>
                <a:solidFill>
                  <a:srgbClr val="FFFFFF"/>
                </a:solidFill>
              </a:uFill>
              <a:latin typeface="Times New Roman"/>
            </a:endParaRPr>
          </a:p>
        </p:txBody>
      </p:sp>
      <p:sp>
        <p:nvSpPr>
          <p:cNvPr id="250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9856195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0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EBAAA29-4CA9-469A-A05F-ABE873BE9BD6}" type="slidenum">
              <a:rPr lang="fr-BE" sz="1300" b="0" strike="noStrike" spc="-1">
                <a:solidFill>
                  <a:srgbClr val="000000"/>
                </a:solidFill>
                <a:uFill>
                  <a:solidFill>
                    <a:srgbClr val="FFFFFF"/>
                  </a:solidFill>
                </a:uFill>
                <a:latin typeface="+mn-lt"/>
                <a:ea typeface="+mn-ea"/>
              </a:rPr>
              <a:t>195</a:t>
            </a:fld>
            <a:endParaRPr lang="fr-BE" sz="1400" b="0" strike="noStrike" spc="-1">
              <a:solidFill>
                <a:srgbClr val="000000"/>
              </a:solidFill>
              <a:uFill>
                <a:solidFill>
                  <a:srgbClr val="FFFFFF"/>
                </a:solidFill>
              </a:uFill>
              <a:latin typeface="Times New Roman"/>
            </a:endParaRPr>
          </a:p>
        </p:txBody>
      </p:sp>
      <p:sp>
        <p:nvSpPr>
          <p:cNvPr id="250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3644788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Si on ne fait pas le backup, on doit reconstruire toute la base de données et recréer tous les jobs, alertes et opérateurs.</a:t>
            </a:r>
          </a:p>
        </p:txBody>
      </p:sp>
      <p:sp>
        <p:nvSpPr>
          <p:cNvPr id="250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A2D40ED-5C9E-43D3-BB42-42E980C6F4E7}" type="slidenum">
              <a:rPr lang="fr-BE" sz="1300" b="0" strike="noStrike" spc="-1">
                <a:solidFill>
                  <a:srgbClr val="000000"/>
                </a:solidFill>
                <a:uFill>
                  <a:solidFill>
                    <a:srgbClr val="FFFFFF"/>
                  </a:solidFill>
                </a:uFill>
                <a:latin typeface="+mn-lt"/>
                <a:ea typeface="+mn-ea"/>
              </a:rPr>
              <a:t>196</a:t>
            </a:fld>
            <a:endParaRPr lang="fr-BE" sz="1400" b="0" strike="noStrike" spc="-1">
              <a:solidFill>
                <a:srgbClr val="000000"/>
              </a:solidFill>
              <a:uFill>
                <a:solidFill>
                  <a:srgbClr val="FFFFFF"/>
                </a:solidFill>
              </a:uFill>
              <a:latin typeface="Times New Roman"/>
            </a:endParaRPr>
          </a:p>
        </p:txBody>
      </p:sp>
      <p:sp>
        <p:nvSpPr>
          <p:cNvPr id="250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352038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Si on ne fait pas le backup, on doit reconstruire toute la base de données et recréer tous les jobs, alertes et opérateurs.</a:t>
            </a:r>
          </a:p>
        </p:txBody>
      </p:sp>
      <p:sp>
        <p:nvSpPr>
          <p:cNvPr id="250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37F4B1D-9147-4F1C-BABB-6B1E4D9A6529}" type="slidenum">
              <a:rPr lang="fr-BE" sz="1300" b="0" strike="noStrike" spc="-1">
                <a:solidFill>
                  <a:srgbClr val="000000"/>
                </a:solidFill>
                <a:uFill>
                  <a:solidFill>
                    <a:srgbClr val="FFFFFF"/>
                  </a:solidFill>
                </a:uFill>
                <a:latin typeface="+mn-lt"/>
                <a:ea typeface="+mn-ea"/>
              </a:rPr>
              <a:t>197</a:t>
            </a:fld>
            <a:endParaRPr lang="fr-BE" sz="1400" b="0" strike="noStrike" spc="-1">
              <a:solidFill>
                <a:srgbClr val="000000"/>
              </a:solidFill>
              <a:uFill>
                <a:solidFill>
                  <a:srgbClr val="FFFFFF"/>
                </a:solidFill>
              </a:uFill>
              <a:latin typeface="Times New Roman"/>
            </a:endParaRPr>
          </a:p>
        </p:txBody>
      </p:sp>
      <p:sp>
        <p:nvSpPr>
          <p:cNvPr id="251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9589669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1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FE6DA2A-C940-4504-A03A-9B738EA49AC6}" type="slidenum">
              <a:rPr lang="fr-BE" sz="1300" b="0" strike="noStrike" spc="-1">
                <a:solidFill>
                  <a:srgbClr val="000000"/>
                </a:solidFill>
                <a:uFill>
                  <a:solidFill>
                    <a:srgbClr val="FFFFFF"/>
                  </a:solidFill>
                </a:uFill>
                <a:latin typeface="+mn-lt"/>
                <a:ea typeface="+mn-ea"/>
              </a:rPr>
              <a:t>198</a:t>
            </a:fld>
            <a:endParaRPr lang="fr-BE" sz="1400" b="0" strike="noStrike" spc="-1">
              <a:solidFill>
                <a:srgbClr val="000000"/>
              </a:solidFill>
              <a:uFill>
                <a:solidFill>
                  <a:srgbClr val="FFFFFF"/>
                </a:solidFill>
              </a:uFill>
              <a:latin typeface="Times New Roman"/>
            </a:endParaRPr>
          </a:p>
        </p:txBody>
      </p:sp>
      <p:sp>
        <p:nvSpPr>
          <p:cNvPr id="251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6879283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Restauration : petite perte d’informations</a:t>
            </a:r>
          </a:p>
        </p:txBody>
      </p:sp>
      <p:sp>
        <p:nvSpPr>
          <p:cNvPr id="251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7B84237-EFB7-43B2-908D-3C2B68038D75}" type="slidenum">
              <a:rPr lang="fr-BE" sz="1300" b="0" strike="noStrike" spc="-1">
                <a:solidFill>
                  <a:srgbClr val="000000"/>
                </a:solidFill>
                <a:uFill>
                  <a:solidFill>
                    <a:srgbClr val="FFFFFF"/>
                  </a:solidFill>
                </a:uFill>
                <a:latin typeface="+mn-lt"/>
                <a:ea typeface="+mn-ea"/>
              </a:rPr>
              <a:t>199</a:t>
            </a:fld>
            <a:endParaRPr lang="fr-BE" sz="1400" b="0" strike="noStrike" spc="-1">
              <a:solidFill>
                <a:srgbClr val="000000"/>
              </a:solidFill>
              <a:uFill>
                <a:solidFill>
                  <a:srgbClr val="FFFFFF"/>
                </a:solidFill>
              </a:uFill>
              <a:latin typeface="Times New Roman"/>
            </a:endParaRPr>
          </a:p>
        </p:txBody>
      </p:sp>
      <p:sp>
        <p:nvSpPr>
          <p:cNvPr id="251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4373737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Restauration : petite perte d’informations</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Master : si le backup n’existe pas,  on doit recréer les données manuellement</a:t>
            </a:r>
          </a:p>
          <a:p>
            <a:r>
              <a:rPr lang="fr-BE" sz="2000" b="0" strike="noStrike" spc="-1">
                <a:solidFill>
                  <a:srgbClr val="000000"/>
                </a:solidFill>
                <a:uFill>
                  <a:solidFill>
                    <a:srgbClr val="FFFFFF"/>
                  </a:solidFill>
                </a:uFill>
                <a:latin typeface="Arial"/>
              </a:rPr>
              <a:t>Msdb : il faut la restaurer quand la master est reconstruite car dans ce cas, msdb est supprimée et recréé, et donc, certaines informations sont perdues</a:t>
            </a:r>
          </a:p>
          <a:p>
            <a:endParaRPr lang="fr-BE" sz="2000" b="0" strike="noStrike" spc="-1">
              <a:solidFill>
                <a:srgbClr val="000000"/>
              </a:solidFill>
              <a:uFill>
                <a:solidFill>
                  <a:srgbClr val="FFFFFF"/>
                </a:solidFill>
              </a:uFill>
              <a:latin typeface="Arial"/>
            </a:endParaRPr>
          </a:p>
        </p:txBody>
      </p:sp>
      <p:sp>
        <p:nvSpPr>
          <p:cNvPr id="251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19A6DA7-E678-4797-A7C3-77CEA45F79DE}" type="slidenum">
              <a:rPr lang="fr-BE" sz="1300" b="0" strike="noStrike" spc="-1">
                <a:solidFill>
                  <a:srgbClr val="000000"/>
                </a:solidFill>
                <a:uFill>
                  <a:solidFill>
                    <a:srgbClr val="FFFFFF"/>
                  </a:solidFill>
                </a:uFill>
                <a:latin typeface="+mn-lt"/>
                <a:ea typeface="+mn-ea"/>
              </a:rPr>
              <a:t>200</a:t>
            </a:fld>
            <a:endParaRPr lang="fr-BE" sz="1400" b="0" strike="noStrike" spc="-1">
              <a:solidFill>
                <a:srgbClr val="000000"/>
              </a:solidFill>
              <a:uFill>
                <a:solidFill>
                  <a:srgbClr val="FFFFFF"/>
                </a:solidFill>
              </a:uFill>
              <a:latin typeface="Times New Roman"/>
            </a:endParaRPr>
          </a:p>
        </p:txBody>
      </p:sp>
      <p:sp>
        <p:nvSpPr>
          <p:cNvPr id="251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7382546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2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6E15BC9-9430-4E55-9604-5AACD766352B}" type="slidenum">
              <a:rPr lang="fr-BE" sz="1300" b="0" strike="noStrike" spc="-1">
                <a:solidFill>
                  <a:srgbClr val="000000"/>
                </a:solidFill>
                <a:uFill>
                  <a:solidFill>
                    <a:srgbClr val="FFFFFF"/>
                  </a:solidFill>
                </a:uFill>
                <a:latin typeface="+mn-lt"/>
                <a:ea typeface="+mn-ea"/>
              </a:rPr>
              <a:t>201</a:t>
            </a:fld>
            <a:endParaRPr lang="fr-BE" sz="1400" b="0" strike="noStrike" spc="-1">
              <a:solidFill>
                <a:srgbClr val="000000"/>
              </a:solidFill>
              <a:uFill>
                <a:solidFill>
                  <a:srgbClr val="FFFFFF"/>
                </a:solidFill>
              </a:uFill>
              <a:latin typeface="Times New Roman"/>
            </a:endParaRPr>
          </a:p>
        </p:txBody>
      </p:sp>
      <p:sp>
        <p:nvSpPr>
          <p:cNvPr id="252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5727623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Si des changement à la master ont été fait depuis le backup, il faut les refaire manuellement après la restauration.</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Après la restauration, SQL Server sera autatiquement stoppé</a:t>
            </a:r>
          </a:p>
        </p:txBody>
      </p:sp>
      <p:sp>
        <p:nvSpPr>
          <p:cNvPr id="252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29E8405-6608-48DE-B862-1A98A8DA518F}" type="slidenum">
              <a:rPr lang="fr-BE" sz="1300" b="0" strike="noStrike" spc="-1">
                <a:solidFill>
                  <a:srgbClr val="000000"/>
                </a:solidFill>
                <a:uFill>
                  <a:solidFill>
                    <a:srgbClr val="FFFFFF"/>
                  </a:solidFill>
                </a:uFill>
                <a:latin typeface="+mn-lt"/>
                <a:ea typeface="+mn-ea"/>
              </a:rPr>
              <a:t>202</a:t>
            </a:fld>
            <a:endParaRPr lang="fr-BE" sz="1400" b="0" strike="noStrike" spc="-1">
              <a:solidFill>
                <a:srgbClr val="000000"/>
              </a:solidFill>
              <a:uFill>
                <a:solidFill>
                  <a:srgbClr val="FFFFFF"/>
                </a:solidFill>
              </a:uFill>
              <a:latin typeface="Times New Roman"/>
            </a:endParaRPr>
          </a:p>
        </p:txBody>
      </p:sp>
      <p:sp>
        <p:nvSpPr>
          <p:cNvPr id="252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8838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194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DD1D420-CAB1-4C15-B1E5-31FEA37A36FF}" type="slidenum">
              <a:rPr lang="fr-BE" sz="1300" b="0" strike="noStrike" spc="-1">
                <a:solidFill>
                  <a:srgbClr val="000000"/>
                </a:solidFill>
                <a:uFill>
                  <a:solidFill>
                    <a:srgbClr val="FFFFFF"/>
                  </a:solidFill>
                </a:uFill>
                <a:latin typeface="+mn-lt"/>
                <a:ea typeface="+mn-ea"/>
              </a:rPr>
              <a:t>2</a:t>
            </a:fld>
            <a:endParaRPr lang="fr-BE" sz="1400" b="0" strike="noStrike" spc="-1">
              <a:solidFill>
                <a:srgbClr val="000000"/>
              </a:solidFill>
              <a:uFill>
                <a:solidFill>
                  <a:srgbClr val="FFFFFF"/>
                </a:solidFill>
              </a:uFill>
              <a:latin typeface="Times New Roman"/>
            </a:endParaRPr>
          </a:p>
        </p:txBody>
      </p:sp>
      <p:sp>
        <p:nvSpPr>
          <p:cNvPr id="194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00564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199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8463122-3E3B-43E7-B9E1-EAF811E2CA22}" type="slidenum">
              <a:rPr lang="fr-BE" sz="1300" b="0" strike="noStrike" spc="-1">
                <a:solidFill>
                  <a:srgbClr val="000000"/>
                </a:solidFill>
                <a:uFill>
                  <a:solidFill>
                    <a:srgbClr val="FFFFFF"/>
                  </a:solidFill>
                </a:uFill>
                <a:latin typeface="+mn-lt"/>
              </a:rPr>
              <a:t>20</a:t>
            </a:fld>
            <a:endParaRPr lang="fr-BE" sz="1400" b="0" strike="noStrike" spc="-1">
              <a:solidFill>
                <a:srgbClr val="000000"/>
              </a:solidFill>
              <a:uFill>
                <a:solidFill>
                  <a:srgbClr val="FFFFFF"/>
                </a:solidFill>
              </a:uFill>
              <a:latin typeface="Times New Roman"/>
            </a:endParaRPr>
          </a:p>
        </p:txBody>
      </p:sp>
      <p:sp>
        <p:nvSpPr>
          <p:cNvPr id="200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1913827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2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2AB6028-A8CF-463C-8B55-2660CFD60B24}" type="slidenum">
              <a:rPr lang="fr-BE" sz="1300" b="0" strike="noStrike" spc="-1">
                <a:solidFill>
                  <a:srgbClr val="000000"/>
                </a:solidFill>
                <a:uFill>
                  <a:solidFill>
                    <a:srgbClr val="FFFFFF"/>
                  </a:solidFill>
                </a:uFill>
                <a:latin typeface="+mn-lt"/>
                <a:ea typeface="+mn-ea"/>
              </a:rPr>
              <a:t>203</a:t>
            </a:fld>
            <a:endParaRPr lang="fr-BE" sz="1400" b="0" strike="noStrike" spc="-1">
              <a:solidFill>
                <a:srgbClr val="000000"/>
              </a:solidFill>
              <a:uFill>
                <a:solidFill>
                  <a:srgbClr val="FFFFFF"/>
                </a:solidFill>
              </a:uFill>
              <a:latin typeface="Times New Roman"/>
            </a:endParaRPr>
          </a:p>
        </p:txBody>
      </p:sp>
      <p:sp>
        <p:nvSpPr>
          <p:cNvPr id="252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696366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2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2AB6028-A8CF-463C-8B55-2660CFD60B24}" type="slidenum">
              <a:rPr lang="fr-BE" sz="1300" b="0" strike="noStrike" spc="-1">
                <a:solidFill>
                  <a:srgbClr val="000000"/>
                </a:solidFill>
                <a:uFill>
                  <a:solidFill>
                    <a:srgbClr val="FFFFFF"/>
                  </a:solidFill>
                </a:uFill>
                <a:latin typeface="+mn-lt"/>
                <a:ea typeface="+mn-ea"/>
              </a:rPr>
              <a:t>204</a:t>
            </a:fld>
            <a:endParaRPr lang="fr-BE" sz="1400" b="0" strike="noStrike" spc="-1">
              <a:solidFill>
                <a:srgbClr val="000000"/>
              </a:solidFill>
              <a:uFill>
                <a:solidFill>
                  <a:srgbClr val="FFFFFF"/>
                </a:solidFill>
              </a:uFill>
              <a:latin typeface="Times New Roman"/>
            </a:endParaRPr>
          </a:p>
        </p:txBody>
      </p:sp>
      <p:sp>
        <p:nvSpPr>
          <p:cNvPr id="252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7406964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3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240E8F5-B7BE-48FD-94A2-6CE695B7B0F5}" type="slidenum">
              <a:rPr lang="fr-BE" sz="1300" b="0" strike="noStrike" spc="-1">
                <a:solidFill>
                  <a:srgbClr val="000000"/>
                </a:solidFill>
                <a:uFill>
                  <a:solidFill>
                    <a:srgbClr val="FFFFFF"/>
                  </a:solidFill>
                </a:uFill>
                <a:latin typeface="+mn-lt"/>
                <a:ea typeface="+mn-ea"/>
              </a:rPr>
              <a:t>205</a:t>
            </a:fld>
            <a:endParaRPr lang="fr-BE" sz="1400" b="0" strike="noStrike" spc="-1">
              <a:solidFill>
                <a:srgbClr val="000000"/>
              </a:solidFill>
              <a:uFill>
                <a:solidFill>
                  <a:srgbClr val="FFFFFF"/>
                </a:solidFill>
              </a:uFill>
              <a:latin typeface="Times New Roman"/>
            </a:endParaRPr>
          </a:p>
        </p:txBody>
      </p:sp>
      <p:sp>
        <p:nvSpPr>
          <p:cNvPr id="253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043394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3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6362363-8783-4863-BD2F-900DEF457DE9}" type="slidenum">
              <a:rPr lang="fr-BE" sz="1300" b="0" strike="noStrike" spc="-1">
                <a:solidFill>
                  <a:srgbClr val="000000"/>
                </a:solidFill>
                <a:uFill>
                  <a:solidFill>
                    <a:srgbClr val="FFFFFF"/>
                  </a:solidFill>
                </a:uFill>
                <a:latin typeface="+mn-lt"/>
                <a:ea typeface="+mn-ea"/>
              </a:rPr>
              <a:t>206</a:t>
            </a:fld>
            <a:endParaRPr lang="fr-BE" sz="1400" b="0" strike="noStrike" spc="-1">
              <a:solidFill>
                <a:srgbClr val="000000"/>
              </a:solidFill>
              <a:uFill>
                <a:solidFill>
                  <a:srgbClr val="FFFFFF"/>
                </a:solidFill>
              </a:uFill>
              <a:latin typeface="Times New Roman"/>
            </a:endParaRPr>
          </a:p>
        </p:txBody>
      </p:sp>
      <p:sp>
        <p:nvSpPr>
          <p:cNvPr id="253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067229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3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816DF2D-F585-4172-A572-688463BFDB45}" type="slidenum">
              <a:rPr lang="fr-BE" sz="1300" b="0" strike="noStrike" spc="-1">
                <a:solidFill>
                  <a:srgbClr val="000000"/>
                </a:solidFill>
                <a:uFill>
                  <a:solidFill>
                    <a:srgbClr val="FFFFFF"/>
                  </a:solidFill>
                </a:uFill>
                <a:latin typeface="+mn-lt"/>
                <a:ea typeface="+mn-ea"/>
              </a:rPr>
              <a:t>207</a:t>
            </a:fld>
            <a:endParaRPr lang="fr-BE" sz="1400" b="0" strike="noStrike" spc="-1">
              <a:solidFill>
                <a:srgbClr val="000000"/>
              </a:solidFill>
              <a:uFill>
                <a:solidFill>
                  <a:srgbClr val="FFFFFF"/>
                </a:solidFill>
              </a:uFill>
              <a:latin typeface="Times New Roman"/>
            </a:endParaRPr>
          </a:p>
        </p:txBody>
      </p:sp>
      <p:sp>
        <p:nvSpPr>
          <p:cNvPr id="253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2655635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Automatiser toutes les tâches qui doivent se réaliser jour après jour.</a:t>
            </a:r>
          </a:p>
        </p:txBody>
      </p:sp>
      <p:sp>
        <p:nvSpPr>
          <p:cNvPr id="253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4360CF5-38CA-4142-B81D-FB32D7F23D9C}" type="slidenum">
              <a:rPr lang="fr-BE" sz="1300" b="0" strike="noStrike" spc="-1">
                <a:solidFill>
                  <a:srgbClr val="000000"/>
                </a:solidFill>
                <a:uFill>
                  <a:solidFill>
                    <a:srgbClr val="FFFFFF"/>
                  </a:solidFill>
                </a:uFill>
                <a:latin typeface="+mn-lt"/>
                <a:ea typeface="+mn-ea"/>
              </a:rPr>
              <a:t>208</a:t>
            </a:fld>
            <a:endParaRPr lang="fr-BE" sz="1400" b="0" strike="noStrike" spc="-1">
              <a:solidFill>
                <a:srgbClr val="000000"/>
              </a:solidFill>
              <a:uFill>
                <a:solidFill>
                  <a:srgbClr val="FFFFFF"/>
                </a:solidFill>
              </a:uFill>
              <a:latin typeface="Times New Roman"/>
            </a:endParaRPr>
          </a:p>
        </p:txBody>
      </p:sp>
      <p:sp>
        <p:nvSpPr>
          <p:cNvPr id="254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646806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Automatiser toutes les tâches qui doivent se réaliser jour après jour.</a:t>
            </a:r>
          </a:p>
        </p:txBody>
      </p:sp>
      <p:sp>
        <p:nvSpPr>
          <p:cNvPr id="254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21A1B11-D31E-4120-8D6F-4A3E28F58A23}" type="slidenum">
              <a:rPr lang="fr-BE" sz="1300" b="0" strike="noStrike" spc="-1">
                <a:solidFill>
                  <a:srgbClr val="000000"/>
                </a:solidFill>
                <a:uFill>
                  <a:solidFill>
                    <a:srgbClr val="FFFFFF"/>
                  </a:solidFill>
                </a:uFill>
                <a:latin typeface="+mn-lt"/>
                <a:ea typeface="+mn-ea"/>
              </a:rPr>
              <a:t>209</a:t>
            </a:fld>
            <a:endParaRPr lang="fr-BE" sz="1400" b="0" strike="noStrike" spc="-1">
              <a:solidFill>
                <a:srgbClr val="000000"/>
              </a:solidFill>
              <a:uFill>
                <a:solidFill>
                  <a:srgbClr val="FFFFFF"/>
                </a:solidFill>
              </a:uFill>
              <a:latin typeface="Times New Roman"/>
            </a:endParaRPr>
          </a:p>
        </p:txBody>
      </p:sp>
      <p:sp>
        <p:nvSpPr>
          <p:cNvPr id="254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14581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4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FF92810-FBB3-4705-8AA6-E8DF2CCF5DC7}" type="slidenum">
              <a:rPr lang="fr-BE" sz="1300" b="0" strike="noStrike" spc="-1">
                <a:solidFill>
                  <a:srgbClr val="000000"/>
                </a:solidFill>
                <a:uFill>
                  <a:solidFill>
                    <a:srgbClr val="FFFFFF"/>
                  </a:solidFill>
                </a:uFill>
                <a:latin typeface="+mn-lt"/>
                <a:ea typeface="+mn-ea"/>
              </a:rPr>
              <a:t>210</a:t>
            </a:fld>
            <a:endParaRPr lang="fr-BE" sz="1400" b="0" strike="noStrike" spc="-1">
              <a:solidFill>
                <a:srgbClr val="000000"/>
              </a:solidFill>
              <a:uFill>
                <a:solidFill>
                  <a:srgbClr val="FFFFFF"/>
                </a:solidFill>
              </a:uFill>
              <a:latin typeface="Times New Roman"/>
            </a:endParaRPr>
          </a:p>
        </p:txBody>
      </p:sp>
      <p:sp>
        <p:nvSpPr>
          <p:cNvPr id="254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4610531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4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3AA98CA-EDF4-4D93-98A5-DAA4E7487D0F}" type="slidenum">
              <a:rPr lang="fr-BE" sz="1300" b="0" strike="noStrike" spc="-1">
                <a:solidFill>
                  <a:srgbClr val="000000"/>
                </a:solidFill>
                <a:uFill>
                  <a:solidFill>
                    <a:srgbClr val="FFFFFF"/>
                  </a:solidFill>
                </a:uFill>
                <a:latin typeface="+mn-lt"/>
                <a:ea typeface="+mn-ea"/>
              </a:rPr>
              <a:t>211</a:t>
            </a:fld>
            <a:endParaRPr lang="fr-BE" sz="1400" b="0" strike="noStrike" spc="-1">
              <a:solidFill>
                <a:srgbClr val="000000"/>
              </a:solidFill>
              <a:uFill>
                <a:solidFill>
                  <a:srgbClr val="FFFFFF"/>
                </a:solidFill>
              </a:uFill>
              <a:latin typeface="Times New Roman"/>
            </a:endParaRPr>
          </a:p>
        </p:txBody>
      </p:sp>
      <p:sp>
        <p:nvSpPr>
          <p:cNvPr id="254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8172343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5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2041FD6-DBA5-409A-94EB-B182E2903C35}" type="slidenum">
              <a:rPr lang="fr-BE" sz="1300" b="0" strike="noStrike" spc="-1">
                <a:solidFill>
                  <a:srgbClr val="000000"/>
                </a:solidFill>
                <a:uFill>
                  <a:solidFill>
                    <a:srgbClr val="FFFFFF"/>
                  </a:solidFill>
                </a:uFill>
                <a:latin typeface="+mn-lt"/>
                <a:ea typeface="+mn-ea"/>
              </a:rPr>
              <a:t>212</a:t>
            </a:fld>
            <a:endParaRPr lang="fr-BE" sz="1400" b="0" strike="noStrike" spc="-1">
              <a:solidFill>
                <a:srgbClr val="000000"/>
              </a:solidFill>
              <a:uFill>
                <a:solidFill>
                  <a:srgbClr val="FFFFFF"/>
                </a:solidFill>
              </a:uFill>
              <a:latin typeface="Times New Roman"/>
            </a:endParaRPr>
          </a:p>
        </p:txBody>
      </p:sp>
      <p:sp>
        <p:nvSpPr>
          <p:cNvPr id="255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1574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dirty="0">
                <a:hlinkClick r:id="rId3"/>
              </a:rPr>
              <a:t>https://www.microsoft.com/fr-fr/sql-server/sql-server-downloads</a:t>
            </a:r>
            <a:endParaRPr lang="fr-BE" sz="2000" dirty="0"/>
          </a:p>
          <a:p>
            <a:endParaRPr lang="fr-BE" sz="2000" b="0" strike="noStrike" spc="-1" dirty="0">
              <a:solidFill>
                <a:srgbClr val="000000"/>
              </a:solidFill>
              <a:uFill>
                <a:solidFill>
                  <a:srgbClr val="FFFFFF"/>
                </a:solidFill>
              </a:uFill>
              <a:latin typeface="Arial"/>
            </a:endParaRPr>
          </a:p>
          <a:p>
            <a:endParaRPr lang="fr-BE" sz="2000" b="0" strike="noStrike" spc="-1" dirty="0">
              <a:solidFill>
                <a:srgbClr val="000000"/>
              </a:solidFill>
              <a:uFill>
                <a:solidFill>
                  <a:srgbClr val="FFFFFF"/>
                </a:solidFill>
              </a:uFill>
              <a:latin typeface="Arial"/>
            </a:endParaRPr>
          </a:p>
        </p:txBody>
      </p:sp>
      <p:sp>
        <p:nvSpPr>
          <p:cNvPr id="200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706FD34-DAFA-436F-88DC-B82D290B3471}" type="slidenum">
              <a:rPr lang="fr-BE" sz="1300" b="0" strike="noStrike" spc="-1">
                <a:solidFill>
                  <a:srgbClr val="000000"/>
                </a:solidFill>
                <a:uFill>
                  <a:solidFill>
                    <a:srgbClr val="FFFFFF"/>
                  </a:solidFill>
                </a:uFill>
                <a:latin typeface="+mn-lt"/>
              </a:rPr>
              <a:t>21</a:t>
            </a:fld>
            <a:endParaRPr lang="fr-BE" sz="1400" b="0" strike="noStrike" spc="-1">
              <a:solidFill>
                <a:srgbClr val="000000"/>
              </a:solidFill>
              <a:uFill>
                <a:solidFill>
                  <a:srgbClr val="FFFFFF"/>
                </a:solidFill>
              </a:uFill>
              <a:latin typeface="Times New Roman"/>
            </a:endParaRPr>
          </a:p>
        </p:txBody>
      </p:sp>
      <p:sp>
        <p:nvSpPr>
          <p:cNvPr id="200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3332746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a:solidFill>
                  <a:srgbClr val="000000"/>
                </a:solidFill>
                <a:uFill>
                  <a:solidFill>
                    <a:srgbClr val="FFFFFF"/>
                  </a:solidFill>
                </a:uFill>
                <a:latin typeface="Arial"/>
              </a:rPr>
              <a:t>Launching the Maintenance Plan Wizard</a:t>
            </a:r>
            <a:endParaRPr lang="fr-BE" sz="2000" b="0" strike="noStrike" spc="-1">
              <a:solidFill>
                <a:srgbClr val="000000"/>
              </a:solidFill>
              <a:uFill>
                <a:solidFill>
                  <a:srgbClr val="FFFFFF"/>
                </a:solidFill>
              </a:uFill>
              <a:latin typeface="Arial"/>
            </a:endParaRPr>
          </a:p>
          <a:p>
            <a:r>
              <a:rPr lang="fr-BE" sz="1300" b="0" strike="noStrike" spc="-1">
                <a:solidFill>
                  <a:srgbClr val="000000"/>
                </a:solidFill>
                <a:uFill>
                  <a:solidFill>
                    <a:srgbClr val="FFFFFF"/>
                  </a:solidFill>
                </a:uFill>
                <a:latin typeface="Arial"/>
              </a:rPr>
              <a:t>The Maintenance Plan Wizard is launched from SQL Server Management Studio. In Object Explorer, expand the server and the Management folder, right-click Maintenance Plans, and then click Maintenance Plan Wizard. You can then use the wizard to create a plan customized to meet your maintenance requirements.</a:t>
            </a:r>
            <a:endParaRPr lang="fr-BE" sz="2000" b="0" strike="noStrike" spc="-1">
              <a:solidFill>
                <a:srgbClr val="000000"/>
              </a:solidFill>
              <a:uFill>
                <a:solidFill>
                  <a:srgbClr val="FFFFFF"/>
                </a:solidFill>
              </a:uFill>
              <a:latin typeface="Arial"/>
            </a:endParaRPr>
          </a:p>
        </p:txBody>
      </p:sp>
      <p:sp>
        <p:nvSpPr>
          <p:cNvPr id="255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A1CF727-8278-4092-9917-430FE447DF5D}" type="slidenum">
              <a:rPr lang="fr-BE" sz="1300" b="0" strike="noStrike" spc="-1">
                <a:solidFill>
                  <a:srgbClr val="000000"/>
                </a:solidFill>
                <a:uFill>
                  <a:solidFill>
                    <a:srgbClr val="FFFFFF"/>
                  </a:solidFill>
                </a:uFill>
                <a:latin typeface="+mn-lt"/>
                <a:ea typeface="+mn-ea"/>
              </a:rPr>
              <a:t>213</a:t>
            </a:fld>
            <a:endParaRPr lang="fr-BE" sz="1400" b="0" strike="noStrike" spc="-1">
              <a:solidFill>
                <a:srgbClr val="000000"/>
              </a:solidFill>
              <a:uFill>
                <a:solidFill>
                  <a:srgbClr val="FFFFFF"/>
                </a:solidFill>
              </a:uFill>
              <a:latin typeface="Times New Roman"/>
            </a:endParaRPr>
          </a:p>
        </p:txBody>
      </p:sp>
      <p:sp>
        <p:nvSpPr>
          <p:cNvPr id="255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9918378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5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1F95E88-ED9B-42ED-8E29-82C53E27E3BA}" type="slidenum">
              <a:rPr lang="fr-BE" sz="1300" b="0" strike="noStrike" spc="-1">
                <a:solidFill>
                  <a:srgbClr val="000000"/>
                </a:solidFill>
                <a:uFill>
                  <a:solidFill>
                    <a:srgbClr val="FFFFFF"/>
                  </a:solidFill>
                </a:uFill>
                <a:latin typeface="+mn-lt"/>
                <a:ea typeface="+mn-ea"/>
              </a:rPr>
              <a:t>214</a:t>
            </a:fld>
            <a:endParaRPr lang="fr-BE" sz="1400" b="0" strike="noStrike" spc="-1">
              <a:solidFill>
                <a:srgbClr val="000000"/>
              </a:solidFill>
              <a:uFill>
                <a:solidFill>
                  <a:srgbClr val="FFFFFF"/>
                </a:solidFill>
              </a:uFill>
              <a:latin typeface="Times New Roman"/>
            </a:endParaRPr>
          </a:p>
        </p:txBody>
      </p:sp>
      <p:sp>
        <p:nvSpPr>
          <p:cNvPr id="255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7619824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Redémarrage automatique via </a:t>
            </a:r>
            <a:r>
              <a:rPr lang="fr-BE" sz="1300" b="0" strike="noStrike" spc="-1">
                <a:solidFill>
                  <a:srgbClr val="000000"/>
                </a:solidFill>
                <a:uFill>
                  <a:solidFill>
                    <a:srgbClr val="FFFFFF"/>
                  </a:solidFill>
                </a:uFill>
                <a:latin typeface="Arial"/>
              </a:rPr>
              <a:t>SQL Server Configuration Manager</a:t>
            </a:r>
            <a:endParaRPr lang="fr-BE" sz="2000" b="0" strike="noStrike" spc="-1">
              <a:solidFill>
                <a:srgbClr val="000000"/>
              </a:solidFill>
              <a:uFill>
                <a:solidFill>
                  <a:srgbClr val="FFFFFF"/>
                </a:solidFill>
              </a:uFill>
              <a:latin typeface="Arial"/>
            </a:endParaRPr>
          </a:p>
        </p:txBody>
      </p:sp>
      <p:sp>
        <p:nvSpPr>
          <p:cNvPr id="256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1256E1C-CFBE-4D08-814D-CFCCC5A09696}" type="slidenum">
              <a:rPr lang="fr-BE" sz="1300" b="0" strike="noStrike" spc="-1">
                <a:solidFill>
                  <a:srgbClr val="000000"/>
                </a:solidFill>
                <a:uFill>
                  <a:solidFill>
                    <a:srgbClr val="FFFFFF"/>
                  </a:solidFill>
                </a:uFill>
                <a:latin typeface="+mn-lt"/>
                <a:ea typeface="+mn-ea"/>
              </a:rPr>
              <a:t>215</a:t>
            </a:fld>
            <a:endParaRPr lang="fr-BE" sz="1400" b="0" strike="noStrike" spc="-1">
              <a:solidFill>
                <a:srgbClr val="000000"/>
              </a:solidFill>
              <a:uFill>
                <a:solidFill>
                  <a:srgbClr val="FFFFFF"/>
                </a:solidFill>
              </a:uFill>
              <a:latin typeface="Times New Roman"/>
            </a:endParaRPr>
          </a:p>
        </p:txBody>
      </p:sp>
      <p:sp>
        <p:nvSpPr>
          <p:cNvPr id="256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2684045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6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4625AB5-F46B-4BA3-AF4E-1804AFD6EC42}" type="slidenum">
              <a:rPr lang="fr-BE" sz="1300" b="0" strike="noStrike" spc="-1">
                <a:solidFill>
                  <a:srgbClr val="000000"/>
                </a:solidFill>
                <a:uFill>
                  <a:solidFill>
                    <a:srgbClr val="FFFFFF"/>
                  </a:solidFill>
                </a:uFill>
                <a:latin typeface="+mn-lt"/>
                <a:ea typeface="+mn-ea"/>
              </a:rPr>
              <a:t>216</a:t>
            </a:fld>
            <a:endParaRPr lang="fr-BE" sz="1400" b="0" strike="noStrike" spc="-1">
              <a:solidFill>
                <a:srgbClr val="000000"/>
              </a:solidFill>
              <a:uFill>
                <a:solidFill>
                  <a:srgbClr val="FFFFFF"/>
                </a:solidFill>
              </a:uFill>
              <a:latin typeface="Times New Roman"/>
            </a:endParaRPr>
          </a:p>
        </p:txBody>
      </p:sp>
      <p:sp>
        <p:nvSpPr>
          <p:cNvPr id="256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4826959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6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C44702B-06B4-482E-9892-05BA2ED07A73}" type="slidenum">
              <a:rPr lang="fr-BE" sz="1300" b="0" strike="noStrike" spc="-1">
                <a:solidFill>
                  <a:srgbClr val="000000"/>
                </a:solidFill>
                <a:uFill>
                  <a:solidFill>
                    <a:srgbClr val="FFFFFF"/>
                  </a:solidFill>
                </a:uFill>
                <a:latin typeface="+mn-lt"/>
                <a:ea typeface="+mn-ea"/>
              </a:rPr>
              <a:t>217</a:t>
            </a:fld>
            <a:endParaRPr lang="fr-BE" sz="1400" b="0" strike="noStrike" spc="-1">
              <a:solidFill>
                <a:srgbClr val="000000"/>
              </a:solidFill>
              <a:uFill>
                <a:solidFill>
                  <a:srgbClr val="FFFFFF"/>
                </a:solidFill>
              </a:uFill>
              <a:latin typeface="Times New Roman"/>
            </a:endParaRPr>
          </a:p>
        </p:txBody>
      </p:sp>
      <p:sp>
        <p:nvSpPr>
          <p:cNvPr id="256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8473438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err="1">
                <a:solidFill>
                  <a:srgbClr val="000000"/>
                </a:solidFill>
                <a:uFill>
                  <a:solidFill>
                    <a:srgbClr val="FFFFFF"/>
                  </a:solidFill>
                </a:uFill>
                <a:latin typeface="Arial"/>
              </a:rPr>
              <a:t>xp_sqlagent_monitor</a:t>
            </a:r>
            <a:r>
              <a:rPr lang="fr-BE" sz="2000" b="0" strike="noStrike" spc="-1" dirty="0">
                <a:solidFill>
                  <a:srgbClr val="000000"/>
                </a:solidFill>
                <a:uFill>
                  <a:solidFill>
                    <a:srgbClr val="FFFFFF"/>
                  </a:solidFill>
                </a:uFill>
                <a:latin typeface="Arial"/>
              </a:rPr>
              <a:t> : vérifie le </a:t>
            </a:r>
            <a:r>
              <a:rPr lang="fr-BE" sz="2000" b="0" strike="noStrike" spc="-1" dirty="0" err="1">
                <a:solidFill>
                  <a:srgbClr val="000000"/>
                </a:solidFill>
                <a:uFill>
                  <a:solidFill>
                    <a:srgbClr val="FFFFFF"/>
                  </a:solidFill>
                </a:uFill>
                <a:latin typeface="Arial"/>
              </a:rPr>
              <a:t>status</a:t>
            </a:r>
            <a:r>
              <a:rPr lang="fr-BE" sz="2000" b="0" strike="noStrike" spc="-1" dirty="0">
                <a:solidFill>
                  <a:srgbClr val="000000"/>
                </a:solidFill>
                <a:uFill>
                  <a:solidFill>
                    <a:srgbClr val="FFFFFF"/>
                  </a:solidFill>
                </a:uFill>
                <a:latin typeface="Arial"/>
              </a:rPr>
              <a:t> du service, et le redémarre s’il stoppe de manière inattendue.</a:t>
            </a:r>
          </a:p>
        </p:txBody>
      </p:sp>
      <p:sp>
        <p:nvSpPr>
          <p:cNvPr id="256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4128453-1B6F-47EA-B0EE-BA86ED669304}" type="slidenum">
              <a:rPr lang="fr-BE" sz="1300" b="0" strike="noStrike" spc="-1">
                <a:solidFill>
                  <a:srgbClr val="000000"/>
                </a:solidFill>
                <a:uFill>
                  <a:solidFill>
                    <a:srgbClr val="FFFFFF"/>
                  </a:solidFill>
                </a:uFill>
                <a:latin typeface="+mn-lt"/>
                <a:ea typeface="+mn-ea"/>
              </a:rPr>
              <a:t>218</a:t>
            </a:fld>
            <a:endParaRPr lang="fr-BE" sz="1400" b="0" strike="noStrike" spc="-1">
              <a:solidFill>
                <a:srgbClr val="000000"/>
              </a:solidFill>
              <a:uFill>
                <a:solidFill>
                  <a:srgbClr val="FFFFFF"/>
                </a:solidFill>
              </a:uFill>
              <a:latin typeface="Times New Roman"/>
            </a:endParaRPr>
          </a:p>
        </p:txBody>
      </p:sp>
      <p:sp>
        <p:nvSpPr>
          <p:cNvPr id="257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3584958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7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176A129-3EB9-41E6-A1D4-6C206EC8F69B}" type="slidenum">
              <a:rPr lang="fr-BE" sz="1300" b="0" strike="noStrike" spc="-1">
                <a:solidFill>
                  <a:srgbClr val="000000"/>
                </a:solidFill>
                <a:uFill>
                  <a:solidFill>
                    <a:srgbClr val="FFFFFF"/>
                  </a:solidFill>
                </a:uFill>
                <a:latin typeface="+mn-lt"/>
                <a:ea typeface="+mn-ea"/>
              </a:rPr>
              <a:t>219</a:t>
            </a:fld>
            <a:endParaRPr lang="fr-BE" sz="1400" b="0" strike="noStrike" spc="-1">
              <a:solidFill>
                <a:srgbClr val="000000"/>
              </a:solidFill>
              <a:uFill>
                <a:solidFill>
                  <a:srgbClr val="FFFFFF"/>
                </a:solidFill>
              </a:uFill>
              <a:latin typeface="Times New Roman"/>
            </a:endParaRPr>
          </a:p>
        </p:txBody>
      </p:sp>
      <p:sp>
        <p:nvSpPr>
          <p:cNvPr id="257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760589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7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CA7E63A-C20D-4005-83D2-426404DAA8E9}" type="slidenum">
              <a:rPr lang="fr-BE" sz="1300" b="0" strike="noStrike" spc="-1">
                <a:solidFill>
                  <a:srgbClr val="000000"/>
                </a:solidFill>
                <a:uFill>
                  <a:solidFill>
                    <a:srgbClr val="FFFFFF"/>
                  </a:solidFill>
                </a:uFill>
                <a:latin typeface="+mn-lt"/>
                <a:ea typeface="+mn-ea"/>
              </a:rPr>
              <a:t>220</a:t>
            </a:fld>
            <a:endParaRPr lang="fr-BE" sz="1400" b="0" strike="noStrike" spc="-1">
              <a:solidFill>
                <a:srgbClr val="000000"/>
              </a:solidFill>
              <a:uFill>
                <a:solidFill>
                  <a:srgbClr val="FFFFFF"/>
                </a:solidFill>
              </a:uFill>
              <a:latin typeface="Times New Roman"/>
            </a:endParaRPr>
          </a:p>
        </p:txBody>
      </p:sp>
      <p:sp>
        <p:nvSpPr>
          <p:cNvPr id="257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9566865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7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E5D6358-84CC-46EE-BE39-BE7ED4E79B2D}" type="slidenum">
              <a:rPr lang="fr-BE" sz="1300" b="0" strike="noStrike" spc="-1">
                <a:solidFill>
                  <a:srgbClr val="000000"/>
                </a:solidFill>
                <a:uFill>
                  <a:solidFill>
                    <a:srgbClr val="FFFFFF"/>
                  </a:solidFill>
                </a:uFill>
                <a:latin typeface="+mn-lt"/>
                <a:ea typeface="+mn-ea"/>
              </a:rPr>
              <a:t>221</a:t>
            </a:fld>
            <a:endParaRPr lang="fr-BE" sz="1400" b="0" strike="noStrike" spc="-1">
              <a:solidFill>
                <a:srgbClr val="000000"/>
              </a:solidFill>
              <a:uFill>
                <a:solidFill>
                  <a:srgbClr val="FFFFFF"/>
                </a:solidFill>
              </a:uFill>
              <a:latin typeface="Times New Roman"/>
            </a:endParaRPr>
          </a:p>
        </p:txBody>
      </p:sp>
      <p:sp>
        <p:nvSpPr>
          <p:cNvPr id="257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298230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SQL Server utilise deux mécanismes pour envoyer des mails  : DB mail et SQL mail.  On peut configurer l’agent pour utiliser l’un d’eux</a:t>
            </a:r>
          </a:p>
        </p:txBody>
      </p:sp>
      <p:sp>
        <p:nvSpPr>
          <p:cNvPr id="258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48F2A57-9DE4-449A-97A2-EAA894DD489B}" type="slidenum">
              <a:rPr lang="fr-BE" sz="1300" b="0" strike="noStrike" spc="-1">
                <a:solidFill>
                  <a:srgbClr val="000000"/>
                </a:solidFill>
                <a:uFill>
                  <a:solidFill>
                    <a:srgbClr val="FFFFFF"/>
                  </a:solidFill>
                </a:uFill>
                <a:latin typeface="+mn-lt"/>
                <a:ea typeface="+mn-ea"/>
              </a:rPr>
              <a:t>222</a:t>
            </a:fld>
            <a:endParaRPr lang="fr-BE" sz="1400" b="0" strike="noStrike" spc="-1">
              <a:solidFill>
                <a:srgbClr val="000000"/>
              </a:solidFill>
              <a:uFill>
                <a:solidFill>
                  <a:srgbClr val="FFFFFF"/>
                </a:solidFill>
              </a:uFill>
              <a:latin typeface="Times New Roman"/>
            </a:endParaRPr>
          </a:p>
        </p:txBody>
      </p:sp>
      <p:sp>
        <p:nvSpPr>
          <p:cNvPr id="258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83490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0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1D1268E-7CB9-40FB-BD24-3B91AE6D5A52}" type="slidenum">
              <a:rPr lang="fr-BE" sz="1300" b="0" strike="noStrike" spc="-1">
                <a:solidFill>
                  <a:srgbClr val="000000"/>
                </a:solidFill>
                <a:uFill>
                  <a:solidFill>
                    <a:srgbClr val="FFFFFF"/>
                  </a:solidFill>
                </a:uFill>
                <a:latin typeface="+mn-lt"/>
              </a:rPr>
              <a:t>22</a:t>
            </a:fld>
            <a:endParaRPr lang="fr-BE" sz="1400" b="0" strike="noStrike" spc="-1">
              <a:solidFill>
                <a:srgbClr val="000000"/>
              </a:solidFill>
              <a:uFill>
                <a:solidFill>
                  <a:srgbClr val="FFFFFF"/>
                </a:solidFill>
              </a:uFill>
              <a:latin typeface="Times New Roman"/>
            </a:endParaRPr>
          </a:p>
        </p:txBody>
      </p:sp>
      <p:sp>
        <p:nvSpPr>
          <p:cNvPr id="200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242525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SQL Server utilise deux mécanismes pour envoyer des mails  : DB mail et SQL mail.  On peut configurer l’agent pour utiliser l’un d’eux</a:t>
            </a:r>
          </a:p>
        </p:txBody>
      </p:sp>
      <p:sp>
        <p:nvSpPr>
          <p:cNvPr id="258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B481A84-B932-435F-AEE4-CA5165A1E352}" type="slidenum">
              <a:rPr lang="fr-BE" sz="1300" b="0" strike="noStrike" spc="-1">
                <a:solidFill>
                  <a:srgbClr val="000000"/>
                </a:solidFill>
                <a:uFill>
                  <a:solidFill>
                    <a:srgbClr val="FFFFFF"/>
                  </a:solidFill>
                </a:uFill>
                <a:latin typeface="+mn-lt"/>
                <a:ea typeface="+mn-ea"/>
              </a:rPr>
              <a:t>223</a:t>
            </a:fld>
            <a:endParaRPr lang="fr-BE" sz="1400" b="0" strike="noStrike" spc="-1">
              <a:solidFill>
                <a:srgbClr val="000000"/>
              </a:solidFill>
              <a:uFill>
                <a:solidFill>
                  <a:srgbClr val="FFFFFF"/>
                </a:solidFill>
              </a:uFill>
              <a:latin typeface="Times New Roman"/>
            </a:endParaRPr>
          </a:p>
        </p:txBody>
      </p:sp>
      <p:sp>
        <p:nvSpPr>
          <p:cNvPr id="258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4176815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SQL Server utilise deux mécanismes pour envoyer des mails  : DB mail et SQL mail.  On peut configurer l’agent pour utiliser l’un d’eux</a:t>
            </a:r>
          </a:p>
          <a:p>
            <a:endParaRPr lang="fr-BE" sz="2000" b="0" strike="noStrike" spc="-1">
              <a:solidFill>
                <a:srgbClr val="000000"/>
              </a:solidFill>
              <a:uFill>
                <a:solidFill>
                  <a:srgbClr val="FFFFFF"/>
                </a:solidFill>
              </a:uFill>
              <a:latin typeface="Arial"/>
            </a:endParaRP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Configurer database mail, ensuite le system alert de SQL Server Agent, enfin redémarer l’agent, et bingo</a:t>
            </a:r>
          </a:p>
          <a:p>
            <a:r>
              <a:rPr lang="fr-BE" sz="2000" b="0" strike="noStrike" spc="-1">
                <a:solidFill>
                  <a:srgbClr val="000000"/>
                </a:solidFill>
                <a:uFill>
                  <a:solidFill>
                    <a:srgbClr val="FFFFFF"/>
                  </a:solidFill>
                </a:uFill>
                <a:latin typeface="Arial"/>
              </a:rPr>
              <a:t>Dans les propriétés du job correspondant au plan de maintenance, configurer un envoie d’email en tant que notification</a:t>
            </a:r>
          </a:p>
        </p:txBody>
      </p:sp>
      <p:sp>
        <p:nvSpPr>
          <p:cNvPr id="258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CB7AE91-21F3-4E71-9977-D9EA34CD9E31}" type="slidenum">
              <a:rPr lang="fr-BE" sz="1300" b="0" strike="noStrike" spc="-1">
                <a:solidFill>
                  <a:srgbClr val="000000"/>
                </a:solidFill>
                <a:uFill>
                  <a:solidFill>
                    <a:srgbClr val="FFFFFF"/>
                  </a:solidFill>
                </a:uFill>
                <a:latin typeface="+mn-lt"/>
                <a:ea typeface="+mn-ea"/>
              </a:rPr>
              <a:t>224</a:t>
            </a:fld>
            <a:endParaRPr lang="fr-BE" sz="1400" b="0" strike="noStrike" spc="-1">
              <a:solidFill>
                <a:srgbClr val="000000"/>
              </a:solidFill>
              <a:uFill>
                <a:solidFill>
                  <a:srgbClr val="FFFFFF"/>
                </a:solidFill>
              </a:uFill>
              <a:latin typeface="Times New Roman"/>
            </a:endParaRPr>
          </a:p>
        </p:txBody>
      </p:sp>
      <p:sp>
        <p:nvSpPr>
          <p:cNvPr id="258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0214635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SQL Server agent permet d’automatiser les tâches de routine administratives et les exécuter régulièrement. On peut également spécifier les opérateurs qui peuvent être notifiés quand les jobs sont complétés.</a:t>
            </a:r>
          </a:p>
        </p:txBody>
      </p:sp>
      <p:sp>
        <p:nvSpPr>
          <p:cNvPr id="259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072D657-8AC7-49A1-99AC-9239DB1567B7}" type="slidenum">
              <a:rPr lang="fr-BE" sz="1300" b="0" strike="noStrike" spc="-1">
                <a:solidFill>
                  <a:srgbClr val="000000"/>
                </a:solidFill>
                <a:uFill>
                  <a:solidFill>
                    <a:srgbClr val="FFFFFF"/>
                  </a:solidFill>
                </a:uFill>
                <a:latin typeface="+mn-lt"/>
                <a:ea typeface="+mn-ea"/>
              </a:rPr>
              <a:t>225</a:t>
            </a:fld>
            <a:endParaRPr lang="fr-BE" sz="1400" b="0" strike="noStrike" spc="-1">
              <a:solidFill>
                <a:srgbClr val="000000"/>
              </a:solidFill>
              <a:uFill>
                <a:solidFill>
                  <a:srgbClr val="FFFFFF"/>
                </a:solidFill>
              </a:uFill>
              <a:latin typeface="Times New Roman"/>
            </a:endParaRPr>
          </a:p>
        </p:txBody>
      </p:sp>
      <p:sp>
        <p:nvSpPr>
          <p:cNvPr id="259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522601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9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A715B3D-9078-408C-A1EB-1D52A2F54B11}" type="slidenum">
              <a:rPr lang="fr-BE" sz="1300" b="0" strike="noStrike" spc="-1">
                <a:solidFill>
                  <a:srgbClr val="000000"/>
                </a:solidFill>
                <a:uFill>
                  <a:solidFill>
                    <a:srgbClr val="FFFFFF"/>
                  </a:solidFill>
                </a:uFill>
                <a:latin typeface="+mn-lt"/>
                <a:ea typeface="+mn-ea"/>
              </a:rPr>
              <a:t>226</a:t>
            </a:fld>
            <a:endParaRPr lang="fr-BE" sz="1400" b="0" strike="noStrike" spc="-1">
              <a:solidFill>
                <a:srgbClr val="000000"/>
              </a:solidFill>
              <a:uFill>
                <a:solidFill>
                  <a:srgbClr val="FFFFFF"/>
                </a:solidFill>
              </a:uFill>
              <a:latin typeface="Times New Roman"/>
            </a:endParaRPr>
          </a:p>
        </p:txBody>
      </p:sp>
      <p:sp>
        <p:nvSpPr>
          <p:cNvPr id="259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892439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Si le job n’est pas activé, il ne peut être programmé dans le temps. Cependant, un utilisateur peut l’exécuter manuellement</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Proprio : par défaut, c’est le login windows ou SQL Server avec lequel on a créé le job</a:t>
            </a:r>
          </a:p>
        </p:txBody>
      </p:sp>
      <p:sp>
        <p:nvSpPr>
          <p:cNvPr id="259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5542E82-8787-40D1-A8E6-CC29711463E1}" type="slidenum">
              <a:rPr lang="fr-BE" sz="1300" b="0" strike="noStrike" spc="-1">
                <a:solidFill>
                  <a:srgbClr val="000000"/>
                </a:solidFill>
                <a:uFill>
                  <a:solidFill>
                    <a:srgbClr val="FFFFFF"/>
                  </a:solidFill>
                </a:uFill>
                <a:latin typeface="+mn-lt"/>
                <a:ea typeface="+mn-ea"/>
              </a:rPr>
              <a:t>227</a:t>
            </a:fld>
            <a:endParaRPr lang="fr-BE" sz="1400" b="0" strike="noStrike" spc="-1">
              <a:solidFill>
                <a:srgbClr val="000000"/>
              </a:solidFill>
              <a:uFill>
                <a:solidFill>
                  <a:srgbClr val="FFFFFF"/>
                </a:solidFill>
              </a:uFill>
              <a:latin typeface="Times New Roman"/>
            </a:endParaRPr>
          </a:p>
        </p:txBody>
      </p:sp>
      <p:sp>
        <p:nvSpPr>
          <p:cNvPr id="259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349044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9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EFA9DA0-FED0-4088-99CF-9837C2F3F1E1}" type="slidenum">
              <a:rPr lang="fr-BE" sz="1300" b="0" strike="noStrike" spc="-1">
                <a:solidFill>
                  <a:srgbClr val="000000"/>
                </a:solidFill>
                <a:uFill>
                  <a:solidFill>
                    <a:srgbClr val="FFFFFF"/>
                  </a:solidFill>
                </a:uFill>
                <a:latin typeface="+mn-lt"/>
                <a:ea typeface="+mn-ea"/>
              </a:rPr>
              <a:t>228</a:t>
            </a:fld>
            <a:endParaRPr lang="fr-BE" sz="1400" b="0" strike="noStrike" spc="-1">
              <a:solidFill>
                <a:srgbClr val="000000"/>
              </a:solidFill>
              <a:uFill>
                <a:solidFill>
                  <a:srgbClr val="FFFFFF"/>
                </a:solidFill>
              </a:uFill>
              <a:latin typeface="Times New Roman"/>
            </a:endParaRPr>
          </a:p>
        </p:txBody>
      </p:sp>
      <p:sp>
        <p:nvSpPr>
          <p:cNvPr id="260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08535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service de radiomessagerie </a:t>
            </a:r>
          </a:p>
          <a:p>
            <a:r>
              <a:rPr lang="fr-BE" sz="2000" b="0" strike="noStrike" spc="-1" dirty="0">
                <a:solidFill>
                  <a:srgbClr val="000000"/>
                </a:solidFill>
                <a:uFill>
                  <a:solidFill>
                    <a:srgbClr val="FFFFFF"/>
                  </a:solidFill>
                </a:uFill>
                <a:latin typeface="Arial"/>
              </a:rPr>
              <a:t>La </a:t>
            </a:r>
            <a:r>
              <a:rPr lang="fr-BE" sz="2000" b="1" strike="noStrike" spc="-1" dirty="0">
                <a:solidFill>
                  <a:srgbClr val="000000"/>
                </a:solidFill>
                <a:uFill>
                  <a:solidFill>
                    <a:srgbClr val="FFFFFF"/>
                  </a:solidFill>
                </a:uFill>
                <a:latin typeface="Arial"/>
              </a:rPr>
              <a:t>radiomessagerie</a:t>
            </a:r>
            <a:r>
              <a:rPr lang="fr-BE" sz="2000" b="0" strike="noStrike" spc="-1" dirty="0">
                <a:solidFill>
                  <a:srgbClr val="000000"/>
                </a:solidFill>
                <a:uFill>
                  <a:solidFill>
                    <a:srgbClr val="FFFFFF"/>
                  </a:solidFill>
                </a:uFill>
                <a:latin typeface="Arial"/>
              </a:rPr>
              <a:t> (ou </a:t>
            </a:r>
            <a:r>
              <a:rPr lang="fr-BE" sz="2000" b="1" strike="noStrike" spc="-1" dirty="0">
                <a:solidFill>
                  <a:srgbClr val="000000"/>
                </a:solidFill>
                <a:uFill>
                  <a:solidFill>
                    <a:srgbClr val="FFFFFF"/>
                  </a:solidFill>
                </a:uFill>
                <a:latin typeface="Arial"/>
              </a:rPr>
              <a:t>paging</a:t>
            </a:r>
            <a:r>
              <a:rPr lang="fr-BE" sz="2000" b="0" strike="noStrike" spc="-1" dirty="0">
                <a:solidFill>
                  <a:srgbClr val="000000"/>
                </a:solidFill>
                <a:uFill>
                  <a:solidFill>
                    <a:srgbClr val="FFFFFF"/>
                  </a:solidFill>
                </a:uFill>
                <a:latin typeface="Arial"/>
              </a:rPr>
              <a:t> en Anglais) est un service d'envoi de messages par </a:t>
            </a:r>
            <a:r>
              <a:rPr lang="fr-BE" sz="2000" b="0" u="sng" strike="noStrike" spc="-1" dirty="0">
                <a:solidFill>
                  <a:srgbClr val="000000"/>
                </a:solidFill>
                <a:uFill>
                  <a:solidFill>
                    <a:srgbClr val="FFFFFF"/>
                  </a:solidFill>
                </a:uFill>
                <a:latin typeface="Arial"/>
                <a:hlinkClick r:id="rId3"/>
              </a:rPr>
              <a:t>radio</a:t>
            </a:r>
            <a:r>
              <a:rPr lang="fr-BE" sz="2000" b="0" strike="noStrike" spc="-1" dirty="0">
                <a:solidFill>
                  <a:srgbClr val="000000"/>
                </a:solidFill>
                <a:uFill>
                  <a:solidFill>
                    <a:srgbClr val="FFFFFF"/>
                  </a:solidFill>
                </a:uFill>
                <a:latin typeface="Arial"/>
              </a:rPr>
              <a:t> à des utilisateurs. Les messages peuvent être numériques (codes chiffrés) ou alphanumériques (courts textes). </a:t>
            </a:r>
          </a:p>
        </p:txBody>
      </p:sp>
      <p:sp>
        <p:nvSpPr>
          <p:cNvPr id="260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D608942-EC12-488F-ABF2-9708CB2044CA}" type="slidenum">
              <a:rPr lang="fr-BE" sz="1300" b="0" strike="noStrike" spc="-1">
                <a:solidFill>
                  <a:srgbClr val="000000"/>
                </a:solidFill>
                <a:uFill>
                  <a:solidFill>
                    <a:srgbClr val="FFFFFF"/>
                  </a:solidFill>
                </a:uFill>
                <a:latin typeface="+mn-lt"/>
                <a:ea typeface="+mn-ea"/>
              </a:rPr>
              <a:t>229</a:t>
            </a:fld>
            <a:endParaRPr lang="fr-BE" sz="1400" b="0" strike="noStrike" spc="-1">
              <a:solidFill>
                <a:srgbClr val="000000"/>
              </a:solidFill>
              <a:uFill>
                <a:solidFill>
                  <a:srgbClr val="FFFFFF"/>
                </a:solidFill>
              </a:uFill>
              <a:latin typeface="Times New Roman"/>
            </a:endParaRPr>
          </a:p>
        </p:txBody>
      </p:sp>
      <p:sp>
        <p:nvSpPr>
          <p:cNvPr id="260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5525013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service de radiomessagerie </a:t>
            </a:r>
          </a:p>
        </p:txBody>
      </p:sp>
      <p:sp>
        <p:nvSpPr>
          <p:cNvPr id="260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55C2C80-0EB0-477A-93C7-D18E7D7E4E49}" type="slidenum">
              <a:rPr lang="fr-BE" sz="1300" b="0" strike="noStrike" spc="-1">
                <a:solidFill>
                  <a:srgbClr val="000000"/>
                </a:solidFill>
                <a:uFill>
                  <a:solidFill>
                    <a:srgbClr val="FFFFFF"/>
                  </a:solidFill>
                </a:uFill>
                <a:latin typeface="+mn-lt"/>
                <a:ea typeface="+mn-ea"/>
              </a:rPr>
              <a:t>230</a:t>
            </a:fld>
            <a:endParaRPr lang="fr-BE" sz="1400" b="0" strike="noStrike" spc="-1">
              <a:solidFill>
                <a:srgbClr val="000000"/>
              </a:solidFill>
              <a:uFill>
                <a:solidFill>
                  <a:srgbClr val="FFFFFF"/>
                </a:solidFill>
              </a:uFill>
              <a:latin typeface="Times New Roman"/>
            </a:endParaRPr>
          </a:p>
        </p:txBody>
      </p:sp>
      <p:sp>
        <p:nvSpPr>
          <p:cNvPr id="260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8128111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0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CF352C7-5D98-4BE2-9AD0-685A34084CEB}" type="slidenum">
              <a:rPr lang="fr-BE" sz="1300" b="0" strike="noStrike" spc="-1">
                <a:solidFill>
                  <a:srgbClr val="000000"/>
                </a:solidFill>
                <a:uFill>
                  <a:solidFill>
                    <a:srgbClr val="FFFFFF"/>
                  </a:solidFill>
                </a:uFill>
                <a:latin typeface="+mn-lt"/>
                <a:ea typeface="+mn-ea"/>
              </a:rPr>
              <a:t>231</a:t>
            </a:fld>
            <a:endParaRPr lang="fr-BE" sz="1400" b="0" strike="noStrike" spc="-1">
              <a:solidFill>
                <a:srgbClr val="000000"/>
              </a:solidFill>
              <a:uFill>
                <a:solidFill>
                  <a:srgbClr val="FFFFFF"/>
                </a:solidFill>
              </a:uFill>
              <a:latin typeface="Times New Roman"/>
            </a:endParaRPr>
          </a:p>
        </p:txBody>
      </p:sp>
      <p:sp>
        <p:nvSpPr>
          <p:cNvPr id="260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9809721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1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6847F1B-03C5-44EE-BAC5-D5E28591B3B9}" type="slidenum">
              <a:rPr lang="fr-BE" sz="1300" b="0" strike="noStrike" spc="-1">
                <a:solidFill>
                  <a:srgbClr val="000000"/>
                </a:solidFill>
                <a:uFill>
                  <a:solidFill>
                    <a:srgbClr val="FFFFFF"/>
                  </a:solidFill>
                </a:uFill>
                <a:latin typeface="+mn-lt"/>
                <a:ea typeface="+mn-ea"/>
              </a:rPr>
              <a:t>232</a:t>
            </a:fld>
            <a:endParaRPr lang="fr-BE" sz="1400" b="0" strike="noStrike" spc="-1">
              <a:solidFill>
                <a:srgbClr val="000000"/>
              </a:solidFill>
              <a:uFill>
                <a:solidFill>
                  <a:srgbClr val="FFFFFF"/>
                </a:solidFill>
              </a:uFill>
              <a:latin typeface="Times New Roman"/>
            </a:endParaRPr>
          </a:p>
        </p:txBody>
      </p:sp>
      <p:sp>
        <p:nvSpPr>
          <p:cNvPr id="261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20845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1900" b="0" strike="noStrike" spc="-1" dirty="0">
                <a:solidFill>
                  <a:srgbClr val="000000"/>
                </a:solidFill>
                <a:uFill>
                  <a:solidFill>
                    <a:srgbClr val="FFFFFF"/>
                  </a:solidFill>
                </a:uFill>
                <a:latin typeface="Arial"/>
              </a:rPr>
              <a:t>http://msdn.microsoft.com/fr-fr/library/ms143219%28v=sql.100%29.aspx</a:t>
            </a:r>
            <a:endParaRPr lang="fr-BE" sz="2000" b="0" strike="noStrike" spc="-1" dirty="0">
              <a:solidFill>
                <a:srgbClr val="000000"/>
              </a:solidFill>
              <a:uFill>
                <a:solidFill>
                  <a:srgbClr val="FFFFFF"/>
                </a:solidFill>
              </a:uFill>
              <a:latin typeface="Arial"/>
            </a:endParaRPr>
          </a:p>
        </p:txBody>
      </p:sp>
      <p:sp>
        <p:nvSpPr>
          <p:cNvPr id="200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E4966BC-45C3-4170-9FC4-D323FC2F71F0}" type="slidenum">
              <a:rPr lang="fr-BE" sz="1300" b="0" strike="noStrike" spc="-1">
                <a:solidFill>
                  <a:srgbClr val="000000"/>
                </a:solidFill>
                <a:uFill>
                  <a:solidFill>
                    <a:srgbClr val="FFFFFF"/>
                  </a:solidFill>
                </a:uFill>
                <a:latin typeface="+mn-lt"/>
              </a:rPr>
              <a:t>24</a:t>
            </a:fld>
            <a:endParaRPr lang="fr-BE" sz="1400" b="0" strike="noStrike" spc="-1">
              <a:solidFill>
                <a:srgbClr val="000000"/>
              </a:solidFill>
              <a:uFill>
                <a:solidFill>
                  <a:srgbClr val="FFFFFF"/>
                </a:solidFill>
              </a:uFill>
              <a:latin typeface="Times New Roman"/>
            </a:endParaRPr>
          </a:p>
        </p:txBody>
      </p:sp>
      <p:sp>
        <p:nvSpPr>
          <p:cNvPr id="200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8029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1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92C4050-C223-4FA1-96E8-61DB945947F0}" type="slidenum">
              <a:rPr lang="fr-BE" sz="1300" b="0" strike="noStrike" spc="-1">
                <a:solidFill>
                  <a:srgbClr val="000000"/>
                </a:solidFill>
                <a:uFill>
                  <a:solidFill>
                    <a:srgbClr val="FFFFFF"/>
                  </a:solidFill>
                </a:uFill>
                <a:latin typeface="+mn-lt"/>
                <a:ea typeface="+mn-ea"/>
              </a:rPr>
              <a:t>233</a:t>
            </a:fld>
            <a:endParaRPr lang="fr-BE" sz="1400" b="0" strike="noStrike" spc="-1">
              <a:solidFill>
                <a:srgbClr val="000000"/>
              </a:solidFill>
              <a:uFill>
                <a:solidFill>
                  <a:srgbClr val="FFFFFF"/>
                </a:solidFill>
              </a:uFill>
              <a:latin typeface="Times New Roman"/>
            </a:endParaRPr>
          </a:p>
        </p:txBody>
      </p:sp>
      <p:sp>
        <p:nvSpPr>
          <p:cNvPr id="261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166600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1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612BF48-86E9-4D69-9908-BEF1C65ABBB0}" type="slidenum">
              <a:rPr lang="fr-BE" sz="1300" b="0" strike="noStrike" spc="-1">
                <a:solidFill>
                  <a:srgbClr val="000000"/>
                </a:solidFill>
                <a:uFill>
                  <a:solidFill>
                    <a:srgbClr val="FFFFFF"/>
                  </a:solidFill>
                </a:uFill>
                <a:latin typeface="+mn-lt"/>
                <a:ea typeface="+mn-ea"/>
              </a:rPr>
              <a:t>234</a:t>
            </a:fld>
            <a:endParaRPr lang="fr-BE" sz="1400" b="0" strike="noStrike" spc="-1">
              <a:solidFill>
                <a:srgbClr val="000000"/>
              </a:solidFill>
              <a:uFill>
                <a:solidFill>
                  <a:srgbClr val="FFFFFF"/>
                </a:solidFill>
              </a:uFill>
              <a:latin typeface="Times New Roman"/>
            </a:endParaRPr>
          </a:p>
        </p:txBody>
      </p:sp>
      <p:sp>
        <p:nvSpPr>
          <p:cNvPr id="261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269864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Par défaut : next step si OK, failure si NOK</a:t>
            </a:r>
          </a:p>
        </p:txBody>
      </p:sp>
      <p:sp>
        <p:nvSpPr>
          <p:cNvPr id="262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D8E906A-BE03-4D19-ADE5-D5658B09FD43}" type="slidenum">
              <a:rPr lang="fr-BE" sz="1300" b="0" strike="noStrike" spc="-1">
                <a:solidFill>
                  <a:srgbClr val="000000"/>
                </a:solidFill>
                <a:uFill>
                  <a:solidFill>
                    <a:srgbClr val="FFFFFF"/>
                  </a:solidFill>
                </a:uFill>
                <a:latin typeface="+mn-lt"/>
                <a:ea typeface="+mn-ea"/>
              </a:rPr>
              <a:t>235</a:t>
            </a:fld>
            <a:endParaRPr lang="fr-BE" sz="1400" b="0" strike="noStrike" spc="-1">
              <a:solidFill>
                <a:srgbClr val="000000"/>
              </a:solidFill>
              <a:uFill>
                <a:solidFill>
                  <a:srgbClr val="FFFFFF"/>
                </a:solidFill>
              </a:uFill>
              <a:latin typeface="Times New Roman"/>
            </a:endParaRPr>
          </a:p>
        </p:txBody>
      </p:sp>
      <p:sp>
        <p:nvSpPr>
          <p:cNvPr id="262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34791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2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CDB69BF-3A6F-415C-B0FC-1DCB09E9D6D2}" type="slidenum">
              <a:rPr lang="fr-BE" sz="1300" b="0" strike="noStrike" spc="-1">
                <a:solidFill>
                  <a:srgbClr val="000000"/>
                </a:solidFill>
                <a:uFill>
                  <a:solidFill>
                    <a:srgbClr val="FFFFFF"/>
                  </a:solidFill>
                </a:uFill>
                <a:latin typeface="+mn-lt"/>
                <a:ea typeface="+mn-ea"/>
              </a:rPr>
              <a:t>236</a:t>
            </a:fld>
            <a:endParaRPr lang="fr-BE" sz="1400" b="0" strike="noStrike" spc="-1">
              <a:solidFill>
                <a:srgbClr val="000000"/>
              </a:solidFill>
              <a:uFill>
                <a:solidFill>
                  <a:srgbClr val="FFFFFF"/>
                </a:solidFill>
              </a:uFill>
              <a:latin typeface="Times New Roman"/>
            </a:endParaRPr>
          </a:p>
        </p:txBody>
      </p:sp>
      <p:sp>
        <p:nvSpPr>
          <p:cNvPr id="262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152752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Voir si le messenger est démarrer</a:t>
            </a:r>
          </a:p>
          <a:p>
            <a:r>
              <a:rPr lang="fr-BE" sz="2000" b="0" strike="noStrike" spc="-1">
                <a:solidFill>
                  <a:srgbClr val="000000"/>
                </a:solidFill>
                <a:uFill>
                  <a:solidFill>
                    <a:srgbClr val="FFFFFF"/>
                  </a:solidFill>
                </a:uFill>
                <a:latin typeface="Arial"/>
              </a:rPr>
              <a:t>Net set aemag sdrdfdsdfsdsd</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Dans l’adresse : mettre le nom de l’utilisateur</a:t>
            </a:r>
          </a:p>
        </p:txBody>
      </p:sp>
      <p:sp>
        <p:nvSpPr>
          <p:cNvPr id="262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9062EC0-2B38-4B01-A1BB-00E6D72C03A9}" type="slidenum">
              <a:rPr lang="fr-BE" sz="1300" b="0" strike="noStrike" spc="-1">
                <a:solidFill>
                  <a:srgbClr val="000000"/>
                </a:solidFill>
                <a:uFill>
                  <a:solidFill>
                    <a:srgbClr val="FFFFFF"/>
                  </a:solidFill>
                </a:uFill>
                <a:latin typeface="+mn-lt"/>
                <a:ea typeface="+mn-ea"/>
              </a:rPr>
              <a:t>237</a:t>
            </a:fld>
            <a:endParaRPr lang="fr-BE" sz="1400" b="0" strike="noStrike" spc="-1">
              <a:solidFill>
                <a:srgbClr val="000000"/>
              </a:solidFill>
              <a:uFill>
                <a:solidFill>
                  <a:srgbClr val="FFFFFF"/>
                </a:solidFill>
              </a:uFill>
              <a:latin typeface="Times New Roman"/>
            </a:endParaRPr>
          </a:p>
        </p:txBody>
      </p:sp>
      <p:sp>
        <p:nvSpPr>
          <p:cNvPr id="262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153974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alertes permettent de répondre aux erreurs de SQL Serveur ainsi que celles définies par l’utilisateur.</a:t>
            </a:r>
          </a:p>
        </p:txBody>
      </p:sp>
      <p:sp>
        <p:nvSpPr>
          <p:cNvPr id="262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499D538-4BB4-4CBF-9943-152DCFDB1DAD}" type="slidenum">
              <a:rPr lang="fr-BE" sz="1300" b="0" strike="noStrike" spc="-1">
                <a:solidFill>
                  <a:srgbClr val="000000"/>
                </a:solidFill>
                <a:uFill>
                  <a:solidFill>
                    <a:srgbClr val="FFFFFF"/>
                  </a:solidFill>
                </a:uFill>
                <a:latin typeface="+mn-lt"/>
                <a:ea typeface="+mn-ea"/>
              </a:rPr>
              <a:t>238</a:t>
            </a:fld>
            <a:endParaRPr lang="fr-BE" sz="1400" b="0" strike="noStrike" spc="-1">
              <a:solidFill>
                <a:srgbClr val="000000"/>
              </a:solidFill>
              <a:uFill>
                <a:solidFill>
                  <a:srgbClr val="FFFFFF"/>
                </a:solidFill>
              </a:uFill>
              <a:latin typeface="Times New Roman"/>
            </a:endParaRPr>
          </a:p>
        </p:txBody>
      </p:sp>
      <p:sp>
        <p:nvSpPr>
          <p:cNvPr id="263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6691780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3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3E8F2F4-F8DC-4B7A-B4DD-C5720154C066}" type="slidenum">
              <a:rPr lang="fr-BE" sz="1300" b="0" strike="noStrike" spc="-1">
                <a:solidFill>
                  <a:srgbClr val="000000"/>
                </a:solidFill>
                <a:uFill>
                  <a:solidFill>
                    <a:srgbClr val="FFFFFF"/>
                  </a:solidFill>
                </a:uFill>
                <a:latin typeface="+mn-lt"/>
                <a:ea typeface="+mn-ea"/>
              </a:rPr>
              <a:t>239</a:t>
            </a:fld>
            <a:endParaRPr lang="fr-BE" sz="1400" b="0" strike="noStrike" spc="-1">
              <a:solidFill>
                <a:srgbClr val="000000"/>
              </a:solidFill>
              <a:uFill>
                <a:solidFill>
                  <a:srgbClr val="FFFFFF"/>
                </a:solidFill>
              </a:uFill>
              <a:latin typeface="Times New Roman"/>
            </a:endParaRPr>
          </a:p>
        </p:txBody>
      </p:sp>
      <p:sp>
        <p:nvSpPr>
          <p:cNvPr id="263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507544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Pour consulter le journal des applications de Windows
Dans le menu </a:t>
            </a:r>
            <a:r>
              <a:rPr lang="fr-BE" sz="2000" b="1" strike="noStrike" spc="-1" dirty="0">
                <a:solidFill>
                  <a:srgbClr val="000000"/>
                </a:solidFill>
                <a:uFill>
                  <a:solidFill>
                    <a:srgbClr val="FFFFFF"/>
                  </a:solidFill>
                </a:uFill>
                <a:latin typeface="Arial"/>
              </a:rPr>
              <a:t>Démarrer</a:t>
            </a:r>
            <a:r>
              <a:rPr lang="fr-BE" sz="2000" b="0" strike="noStrike" spc="-1" dirty="0">
                <a:solidFill>
                  <a:srgbClr val="000000"/>
                </a:solidFill>
                <a:uFill>
                  <a:solidFill>
                    <a:srgbClr val="FFFFFF"/>
                  </a:solidFill>
                </a:uFill>
                <a:latin typeface="Arial"/>
              </a:rPr>
              <a:t>, pointez successivement sur </a:t>
            </a:r>
            <a:r>
              <a:rPr lang="fr-BE" sz="2000" b="1" strike="noStrike" spc="-1" dirty="0">
                <a:solidFill>
                  <a:srgbClr val="000000"/>
                </a:solidFill>
                <a:uFill>
                  <a:solidFill>
                    <a:srgbClr val="FFFFFF"/>
                  </a:solidFill>
                </a:uFill>
                <a:latin typeface="Arial"/>
              </a:rPr>
              <a:t>Tous les programmes</a:t>
            </a:r>
            <a:r>
              <a:rPr lang="fr-BE" sz="2000" b="0" strike="noStrike" spc="-1" dirty="0">
                <a:solidFill>
                  <a:srgbClr val="000000"/>
                </a:solidFill>
                <a:uFill>
                  <a:solidFill>
                    <a:srgbClr val="FFFFFF"/>
                  </a:solidFill>
                </a:uFill>
                <a:latin typeface="Arial"/>
              </a:rPr>
              <a:t> et </a:t>
            </a:r>
            <a:r>
              <a:rPr lang="fr-BE" sz="2000" b="1" strike="noStrike" spc="-1" dirty="0">
                <a:solidFill>
                  <a:srgbClr val="000000"/>
                </a:solidFill>
                <a:uFill>
                  <a:solidFill>
                    <a:srgbClr val="FFFFFF"/>
                  </a:solidFill>
                </a:uFill>
                <a:latin typeface="Arial"/>
              </a:rPr>
              <a:t>Outils d'administration</a:t>
            </a:r>
            <a:r>
              <a:rPr lang="fr-BE" sz="2000" b="0" strike="noStrike" spc="-1" dirty="0">
                <a:solidFill>
                  <a:srgbClr val="000000"/>
                </a:solidFill>
                <a:uFill>
                  <a:solidFill>
                    <a:srgbClr val="FFFFFF"/>
                  </a:solidFill>
                </a:uFill>
                <a:latin typeface="Arial"/>
              </a:rPr>
              <a:t>, puis cliquez sur </a:t>
            </a:r>
            <a:r>
              <a:rPr lang="fr-BE" sz="2000" b="1" strike="noStrike" spc="-1" dirty="0">
                <a:solidFill>
                  <a:srgbClr val="000000"/>
                </a:solidFill>
                <a:uFill>
                  <a:solidFill>
                    <a:srgbClr val="FFFFFF"/>
                  </a:solidFill>
                </a:uFill>
                <a:latin typeface="Arial"/>
              </a:rPr>
              <a:t>Observateur d’événements</a:t>
            </a:r>
            <a:r>
              <a:rPr lang="fr-BE" sz="2000" b="0" strike="noStrike" spc="-1" dirty="0">
                <a:solidFill>
                  <a:srgbClr val="000000"/>
                </a:solidFill>
                <a:uFill>
                  <a:solidFill>
                    <a:srgbClr val="FFFFFF"/>
                  </a:solidFill>
                </a:uFill>
                <a:latin typeface="Arial"/>
              </a:rPr>
              <a:t>.</a:t>
            </a:r>
          </a:p>
          <a:p>
            <a:r>
              <a:rPr lang="fr-BE" sz="2000" b="0" strike="noStrike" spc="-1" dirty="0">
                <a:solidFill>
                  <a:srgbClr val="000000"/>
                </a:solidFill>
                <a:uFill>
                  <a:solidFill>
                    <a:srgbClr val="FFFFFF"/>
                  </a:solidFill>
                </a:uFill>
                <a:latin typeface="Arial"/>
              </a:rPr>
              <a:t>Dans l'Observateur d'événements, cliquez sur </a:t>
            </a:r>
            <a:r>
              <a:rPr lang="fr-BE" sz="2000" b="1" strike="noStrike" spc="-1" dirty="0">
                <a:solidFill>
                  <a:srgbClr val="000000"/>
                </a:solidFill>
                <a:uFill>
                  <a:solidFill>
                    <a:srgbClr val="FFFFFF"/>
                  </a:solidFill>
                </a:uFill>
                <a:latin typeface="Arial"/>
              </a:rPr>
              <a:t>Application</a:t>
            </a:r>
            <a:r>
              <a:rPr lang="fr-BE" sz="2000" b="0" strike="noStrike" spc="-1" dirty="0">
                <a:solidFill>
                  <a:srgbClr val="000000"/>
                </a:solidFill>
                <a:uFill>
                  <a:solidFill>
                    <a:srgbClr val="FFFFFF"/>
                  </a:solidFill>
                </a:uFill>
                <a:latin typeface="Arial"/>
              </a:rPr>
              <a:t>. </a:t>
            </a:r>
          </a:p>
          <a:p>
            <a:r>
              <a:rPr lang="fr-BE" sz="2000" b="0" strike="noStrike" spc="-1" dirty="0">
                <a:solidFill>
                  <a:srgbClr val="000000"/>
                </a:solidFill>
                <a:uFill>
                  <a:solidFill>
                    <a:srgbClr val="FFFFFF"/>
                  </a:solidFill>
                </a:uFill>
                <a:latin typeface="Arial"/>
              </a:rPr>
              <a:t>Les événements SQL Server sont reconnaissables à l'entrée </a:t>
            </a:r>
            <a:r>
              <a:rPr lang="fr-BE" sz="2000" b="1" strike="noStrike" spc="-1" dirty="0">
                <a:solidFill>
                  <a:srgbClr val="000000"/>
                </a:solidFill>
                <a:uFill>
                  <a:solidFill>
                    <a:srgbClr val="FFFFFF"/>
                  </a:solidFill>
                </a:uFill>
                <a:latin typeface="Arial"/>
              </a:rPr>
              <a:t>MSSQLSERVER</a:t>
            </a:r>
            <a:r>
              <a:rPr lang="fr-BE" sz="2000" b="0" strike="noStrike" spc="-1" dirty="0">
                <a:solidFill>
                  <a:srgbClr val="000000"/>
                </a:solidFill>
                <a:uFill>
                  <a:solidFill>
                    <a:srgbClr val="FFFFFF"/>
                  </a:solidFill>
                </a:uFill>
                <a:latin typeface="Arial"/>
              </a:rPr>
              <a:t> (</a:t>
            </a:r>
            <a:r>
              <a:rPr lang="fr-BE" sz="2000" b="1" strike="noStrike" spc="-1" dirty="0">
                <a:solidFill>
                  <a:srgbClr val="000000"/>
                </a:solidFill>
                <a:uFill>
                  <a:solidFill>
                    <a:srgbClr val="FFFFFF"/>
                  </a:solidFill>
                </a:uFill>
                <a:latin typeface="Arial"/>
              </a:rPr>
              <a:t>MSSQL$</a:t>
            </a:r>
            <a:r>
              <a:rPr lang="fr-BE" sz="2000" b="0" i="1" strike="noStrike" spc="-1" dirty="0">
                <a:solidFill>
                  <a:srgbClr val="000000"/>
                </a:solidFill>
                <a:uFill>
                  <a:solidFill>
                    <a:srgbClr val="FFFFFF"/>
                  </a:solidFill>
                </a:uFill>
                <a:latin typeface="Arial"/>
              </a:rPr>
              <a:t>&lt;</a:t>
            </a:r>
            <a:r>
              <a:rPr lang="fr-BE" sz="2000" b="0" i="1" strike="noStrike" spc="-1" dirty="0" err="1">
                <a:solidFill>
                  <a:srgbClr val="000000"/>
                </a:solidFill>
                <a:uFill>
                  <a:solidFill>
                    <a:srgbClr val="FFFFFF"/>
                  </a:solidFill>
                </a:uFill>
                <a:latin typeface="Arial"/>
              </a:rPr>
              <a:t>instance_name</a:t>
            </a:r>
            <a:r>
              <a:rPr lang="fr-BE" sz="2000" b="0" i="1" strike="noStrike" spc="-1" dirty="0">
                <a:solidFill>
                  <a:srgbClr val="000000"/>
                </a:solidFill>
                <a:uFill>
                  <a:solidFill>
                    <a:srgbClr val="FFFFFF"/>
                  </a:solidFill>
                </a:uFill>
                <a:latin typeface="Arial"/>
              </a:rPr>
              <a:t>&gt;</a:t>
            </a:r>
            <a:r>
              <a:rPr lang="fr-BE" sz="2000" b="0" strike="noStrike" spc="-1" dirty="0">
                <a:solidFill>
                  <a:srgbClr val="000000"/>
                </a:solidFill>
                <a:uFill>
                  <a:solidFill>
                    <a:srgbClr val="FFFFFF"/>
                  </a:solidFill>
                </a:uFill>
                <a:latin typeface="Arial"/>
              </a:rPr>
              <a:t> pour les instances nommées) dans la colonne </a:t>
            </a:r>
            <a:r>
              <a:rPr lang="fr-BE" sz="2000" b="1" strike="noStrike" spc="-1" dirty="0">
                <a:solidFill>
                  <a:srgbClr val="000000"/>
                </a:solidFill>
                <a:uFill>
                  <a:solidFill>
                    <a:srgbClr val="FFFFFF"/>
                  </a:solidFill>
                </a:uFill>
                <a:latin typeface="Arial"/>
              </a:rPr>
              <a:t>Source</a:t>
            </a:r>
            <a:r>
              <a:rPr lang="fr-BE" sz="2000" b="0" strike="noStrike" spc="-1" dirty="0">
                <a:solidFill>
                  <a:srgbClr val="000000"/>
                </a:solidFill>
                <a:uFill>
                  <a:solidFill>
                    <a:srgbClr val="FFFFFF"/>
                  </a:solidFill>
                </a:uFill>
                <a:latin typeface="Arial"/>
              </a:rPr>
              <a:t>. Les événements de l'Agent SQL Server sont identifiés par l'entrée SQLSERVERAGENT (pour les instances SQL Server nommées, les événements de l'Agent SQL Server sont identifiés par </a:t>
            </a:r>
            <a:r>
              <a:rPr lang="fr-BE" sz="2000" b="1" strike="noStrike" spc="-1" dirty="0" err="1">
                <a:solidFill>
                  <a:srgbClr val="000000"/>
                </a:solidFill>
                <a:uFill>
                  <a:solidFill>
                    <a:srgbClr val="FFFFFF"/>
                  </a:solidFill>
                </a:uFill>
                <a:latin typeface="Arial"/>
              </a:rPr>
              <a:t>SQLAgent</a:t>
            </a:r>
            <a:r>
              <a:rPr lang="fr-BE" sz="2000" b="1" strike="noStrike" spc="-1" dirty="0">
                <a:solidFill>
                  <a:srgbClr val="000000"/>
                </a:solidFill>
                <a:uFill>
                  <a:solidFill>
                    <a:srgbClr val="FFFFFF"/>
                  </a:solidFill>
                </a:uFill>
                <a:latin typeface="Arial"/>
              </a:rPr>
              <a:t>$</a:t>
            </a:r>
            <a:r>
              <a:rPr lang="fr-BE" sz="2000" b="0" strike="noStrike" spc="-1" dirty="0">
                <a:solidFill>
                  <a:srgbClr val="000000"/>
                </a:solidFill>
                <a:uFill>
                  <a:solidFill>
                    <a:srgbClr val="FFFFFF"/>
                  </a:solidFill>
                </a:uFill>
                <a:latin typeface="Arial"/>
              </a:rPr>
              <a:t>&lt;</a:t>
            </a:r>
            <a:r>
              <a:rPr lang="fr-BE" sz="2000" b="0" i="1" strike="noStrike" spc="-1" dirty="0" err="1">
                <a:solidFill>
                  <a:srgbClr val="000000"/>
                </a:solidFill>
                <a:uFill>
                  <a:solidFill>
                    <a:srgbClr val="FFFFFF"/>
                  </a:solidFill>
                </a:uFill>
                <a:latin typeface="Arial"/>
              </a:rPr>
              <a:t>instance_name</a:t>
            </a:r>
            <a:r>
              <a:rPr lang="fr-BE" sz="2000" b="0" strike="noStrike" spc="-1" dirty="0">
                <a:solidFill>
                  <a:srgbClr val="000000"/>
                </a:solidFill>
                <a:uFill>
                  <a:solidFill>
                    <a:srgbClr val="FFFFFF"/>
                  </a:solidFill>
                </a:uFill>
                <a:latin typeface="Arial"/>
              </a:rPr>
              <a:t>&gt;). Les événements du service Microsoft </a:t>
            </a:r>
            <a:r>
              <a:rPr lang="fr-BE" sz="2000" b="0" strike="noStrike" spc="-1" dirty="0" err="1">
                <a:solidFill>
                  <a:srgbClr val="000000"/>
                </a:solidFill>
                <a:uFill>
                  <a:solidFill>
                    <a:srgbClr val="FFFFFF"/>
                  </a:solidFill>
                </a:uFill>
                <a:latin typeface="Arial"/>
              </a:rPr>
              <a:t>Search</a:t>
            </a:r>
            <a:r>
              <a:rPr lang="fr-BE" sz="2000" b="0" strike="noStrike" spc="-1" dirty="0">
                <a:solidFill>
                  <a:srgbClr val="000000"/>
                </a:solidFill>
                <a:uFill>
                  <a:solidFill>
                    <a:srgbClr val="FFFFFF"/>
                  </a:solidFill>
                </a:uFill>
                <a:latin typeface="Arial"/>
              </a:rPr>
              <a:t> sont identifiés par l’entrée </a:t>
            </a:r>
            <a:r>
              <a:rPr lang="fr-BE" sz="2000" b="1" strike="noStrike" spc="-1" dirty="0">
                <a:solidFill>
                  <a:srgbClr val="000000"/>
                </a:solidFill>
                <a:uFill>
                  <a:solidFill>
                    <a:srgbClr val="FFFFFF"/>
                  </a:solidFill>
                </a:uFill>
                <a:latin typeface="Arial"/>
              </a:rPr>
              <a:t>Microsoft </a:t>
            </a:r>
            <a:r>
              <a:rPr lang="fr-BE" sz="2000" b="1" strike="noStrike" spc="-1" dirty="0" err="1">
                <a:solidFill>
                  <a:srgbClr val="000000"/>
                </a:solidFill>
                <a:uFill>
                  <a:solidFill>
                    <a:srgbClr val="FFFFFF"/>
                  </a:solidFill>
                </a:uFill>
                <a:latin typeface="Arial"/>
              </a:rPr>
              <a:t>Search</a:t>
            </a:r>
            <a:r>
              <a:rPr lang="fr-BE" sz="2000" b="0" strike="noStrike" spc="-1" dirty="0">
                <a:solidFill>
                  <a:srgbClr val="000000"/>
                </a:solidFill>
                <a:uFill>
                  <a:solidFill>
                    <a:srgbClr val="FFFFFF"/>
                  </a:solidFill>
                </a:uFill>
                <a:latin typeface="Arial"/>
              </a:rPr>
              <a:t>. </a:t>
            </a:r>
          </a:p>
          <a:p>
            <a:r>
              <a:rPr lang="fr-BE" sz="2000" b="0" strike="noStrike" spc="-1" dirty="0">
                <a:solidFill>
                  <a:srgbClr val="000000"/>
                </a:solidFill>
                <a:uFill>
                  <a:solidFill>
                    <a:srgbClr val="FFFFFF"/>
                  </a:solidFill>
                </a:uFill>
                <a:latin typeface="Arial"/>
              </a:rPr>
              <a:t>Pour afficher le journal d'un autre ordinateur, cliquez avec le bouton droit sur </a:t>
            </a:r>
            <a:r>
              <a:rPr lang="fr-BE" sz="2000" b="1" strike="noStrike" spc="-1" dirty="0">
                <a:solidFill>
                  <a:srgbClr val="000000"/>
                </a:solidFill>
                <a:uFill>
                  <a:solidFill>
                    <a:srgbClr val="FFFFFF"/>
                  </a:solidFill>
                </a:uFill>
                <a:latin typeface="Arial"/>
              </a:rPr>
              <a:t>Observateur d'événements</a:t>
            </a:r>
            <a:r>
              <a:rPr lang="fr-BE" sz="2000" b="0" strike="noStrike" spc="-1" dirty="0">
                <a:solidFill>
                  <a:srgbClr val="000000"/>
                </a:solidFill>
                <a:uFill>
                  <a:solidFill>
                    <a:srgbClr val="FFFFFF"/>
                  </a:solidFill>
                </a:uFill>
                <a:latin typeface="Arial"/>
              </a:rPr>
              <a:t>, cliquez sur </a:t>
            </a:r>
            <a:r>
              <a:rPr lang="fr-BE" sz="2000" b="1" strike="noStrike" spc="-1" dirty="0">
                <a:solidFill>
                  <a:srgbClr val="000000"/>
                </a:solidFill>
                <a:uFill>
                  <a:solidFill>
                    <a:srgbClr val="FFFFFF"/>
                  </a:solidFill>
                </a:uFill>
                <a:latin typeface="Arial"/>
              </a:rPr>
              <a:t>Se connecter à un autre ordinateur</a:t>
            </a:r>
            <a:r>
              <a:rPr lang="fr-BE" sz="2000" b="0" strike="noStrike" spc="-1" dirty="0">
                <a:solidFill>
                  <a:srgbClr val="000000"/>
                </a:solidFill>
                <a:uFill>
                  <a:solidFill>
                    <a:srgbClr val="FFFFFF"/>
                  </a:solidFill>
                </a:uFill>
                <a:latin typeface="Arial"/>
              </a:rPr>
              <a:t>, et renseignez les zones de la boîte de dialogue </a:t>
            </a:r>
            <a:r>
              <a:rPr lang="fr-BE" sz="2000" b="1" strike="noStrike" spc="-1" dirty="0">
                <a:solidFill>
                  <a:srgbClr val="000000"/>
                </a:solidFill>
                <a:uFill>
                  <a:solidFill>
                    <a:srgbClr val="FFFFFF"/>
                  </a:solidFill>
                </a:uFill>
                <a:latin typeface="Arial"/>
              </a:rPr>
              <a:t>Sélectionner un ordinateur</a:t>
            </a:r>
            <a:r>
              <a:rPr lang="fr-BE" sz="2000" b="0" strike="noStrike" spc="-1" dirty="0">
                <a:solidFill>
                  <a:srgbClr val="000000"/>
                </a:solidFill>
                <a:uFill>
                  <a:solidFill>
                    <a:srgbClr val="FFFFFF"/>
                  </a:solidFill>
                </a:uFill>
                <a:latin typeface="Arial"/>
              </a:rPr>
              <a:t>.</a:t>
            </a:r>
          </a:p>
          <a:p>
            <a:r>
              <a:rPr lang="fr-BE" sz="2000" b="0" strike="noStrike" spc="-1" dirty="0">
                <a:solidFill>
                  <a:srgbClr val="000000"/>
                </a:solidFill>
                <a:uFill>
                  <a:solidFill>
                    <a:srgbClr val="FFFFFF"/>
                  </a:solidFill>
                </a:uFill>
                <a:latin typeface="Arial"/>
              </a:rPr>
              <a:t>Pour afficher uniquement les événements SQL Server, dans le menu </a:t>
            </a:r>
            <a:r>
              <a:rPr lang="fr-BE" sz="2000" b="1" strike="noStrike" spc="-1" dirty="0">
                <a:solidFill>
                  <a:srgbClr val="000000"/>
                </a:solidFill>
                <a:uFill>
                  <a:solidFill>
                    <a:srgbClr val="FFFFFF"/>
                  </a:solidFill>
                </a:uFill>
                <a:latin typeface="Arial"/>
              </a:rPr>
              <a:t>Affichage</a:t>
            </a:r>
            <a:r>
              <a:rPr lang="fr-BE" sz="2000" b="0" strike="noStrike" spc="-1" dirty="0">
                <a:solidFill>
                  <a:srgbClr val="000000"/>
                </a:solidFill>
                <a:uFill>
                  <a:solidFill>
                    <a:srgbClr val="FFFFFF"/>
                  </a:solidFill>
                </a:uFill>
                <a:latin typeface="Arial"/>
              </a:rPr>
              <a:t>, cliquez sur </a:t>
            </a:r>
            <a:r>
              <a:rPr lang="fr-BE" sz="2000" b="1" strike="noStrike" spc="-1" dirty="0">
                <a:solidFill>
                  <a:srgbClr val="000000"/>
                </a:solidFill>
                <a:uFill>
                  <a:solidFill>
                    <a:srgbClr val="FFFFFF"/>
                  </a:solidFill>
                </a:uFill>
                <a:latin typeface="Arial"/>
              </a:rPr>
              <a:t>Filtrer</a:t>
            </a:r>
            <a:r>
              <a:rPr lang="fr-BE" sz="2000" b="0" strike="noStrike" spc="-1" dirty="0">
                <a:solidFill>
                  <a:srgbClr val="000000"/>
                </a:solidFill>
                <a:uFill>
                  <a:solidFill>
                    <a:srgbClr val="FFFFFF"/>
                  </a:solidFill>
                </a:uFill>
                <a:latin typeface="Arial"/>
              </a:rPr>
              <a:t> et dans la liste </a:t>
            </a:r>
            <a:r>
              <a:rPr lang="fr-BE" sz="2000" b="1" strike="noStrike" spc="-1" dirty="0">
                <a:solidFill>
                  <a:srgbClr val="000000"/>
                </a:solidFill>
                <a:uFill>
                  <a:solidFill>
                    <a:srgbClr val="FFFFFF"/>
                  </a:solidFill>
                </a:uFill>
                <a:latin typeface="Arial"/>
              </a:rPr>
              <a:t>Source de l'</a:t>
            </a:r>
            <a:r>
              <a:rPr lang="fr-BE" sz="2000" b="1" strike="noStrike" spc="-1" dirty="0" err="1">
                <a:solidFill>
                  <a:srgbClr val="000000"/>
                </a:solidFill>
                <a:uFill>
                  <a:solidFill>
                    <a:srgbClr val="FFFFFF"/>
                  </a:solidFill>
                </a:uFill>
                <a:latin typeface="Arial"/>
              </a:rPr>
              <a:t>événément</a:t>
            </a:r>
            <a:r>
              <a:rPr lang="fr-BE" sz="2000" b="0" strike="noStrike" spc="-1" dirty="0">
                <a:solidFill>
                  <a:srgbClr val="000000"/>
                </a:solidFill>
                <a:uFill>
                  <a:solidFill>
                    <a:srgbClr val="FFFFFF"/>
                  </a:solidFill>
                </a:uFill>
                <a:latin typeface="Arial"/>
              </a:rPr>
              <a:t>, sélectionnez </a:t>
            </a:r>
            <a:r>
              <a:rPr lang="fr-BE" sz="2000" b="1" strike="noStrike" spc="-1" dirty="0">
                <a:solidFill>
                  <a:srgbClr val="000000"/>
                </a:solidFill>
                <a:uFill>
                  <a:solidFill>
                    <a:srgbClr val="FFFFFF"/>
                  </a:solidFill>
                </a:uFill>
                <a:latin typeface="Arial"/>
              </a:rPr>
              <a:t>MSSQLSERVER</a:t>
            </a:r>
            <a:r>
              <a:rPr lang="fr-BE" sz="2000" b="0" strike="noStrike" spc="-1" dirty="0">
                <a:solidFill>
                  <a:srgbClr val="000000"/>
                </a:solidFill>
                <a:uFill>
                  <a:solidFill>
                    <a:srgbClr val="FFFFFF"/>
                  </a:solidFill>
                </a:uFill>
                <a:latin typeface="Arial"/>
              </a:rPr>
              <a:t>. Pour afficher uniquement les événements de l'Agent SQL Server, sélectionnez </a:t>
            </a:r>
            <a:r>
              <a:rPr lang="fr-BE" sz="2000" b="1" strike="noStrike" spc="-1" dirty="0">
                <a:solidFill>
                  <a:srgbClr val="000000"/>
                </a:solidFill>
                <a:uFill>
                  <a:solidFill>
                    <a:srgbClr val="FFFFFF"/>
                  </a:solidFill>
                </a:uFill>
                <a:latin typeface="Arial"/>
              </a:rPr>
              <a:t>SQLSERVERAGENT</a:t>
            </a:r>
            <a:r>
              <a:rPr lang="fr-BE" sz="2000" b="0" strike="noStrike" spc="-1" dirty="0">
                <a:solidFill>
                  <a:srgbClr val="000000"/>
                </a:solidFill>
                <a:uFill>
                  <a:solidFill>
                    <a:srgbClr val="FFFFFF"/>
                  </a:solidFill>
                </a:uFill>
                <a:latin typeface="Arial"/>
              </a:rPr>
              <a:t> dans la liste </a:t>
            </a:r>
            <a:r>
              <a:rPr lang="fr-BE" sz="2000" b="1" strike="noStrike" spc="-1" dirty="0">
                <a:solidFill>
                  <a:srgbClr val="000000"/>
                </a:solidFill>
                <a:uFill>
                  <a:solidFill>
                    <a:srgbClr val="FFFFFF"/>
                  </a:solidFill>
                </a:uFill>
                <a:latin typeface="Arial"/>
              </a:rPr>
              <a:t>Source de l'</a:t>
            </a:r>
            <a:r>
              <a:rPr lang="fr-BE" sz="2000" b="1" strike="noStrike" spc="-1" dirty="0" err="1">
                <a:solidFill>
                  <a:srgbClr val="000000"/>
                </a:solidFill>
                <a:uFill>
                  <a:solidFill>
                    <a:srgbClr val="FFFFFF"/>
                  </a:solidFill>
                </a:uFill>
                <a:latin typeface="Arial"/>
              </a:rPr>
              <a:t>événément</a:t>
            </a:r>
            <a:r>
              <a:rPr lang="fr-BE" sz="2000" b="0" strike="noStrike" spc="-1" dirty="0">
                <a:solidFill>
                  <a:srgbClr val="000000"/>
                </a:solidFill>
                <a:uFill>
                  <a:solidFill>
                    <a:srgbClr val="FFFFFF"/>
                  </a:solidFill>
                </a:uFill>
                <a:latin typeface="Arial"/>
              </a:rPr>
              <a:t>.</a:t>
            </a:r>
          </a:p>
          <a:p>
            <a:r>
              <a:rPr lang="fr-BE" sz="2000" b="0" strike="noStrike" spc="-1" dirty="0">
                <a:solidFill>
                  <a:srgbClr val="000000"/>
                </a:solidFill>
                <a:uFill>
                  <a:solidFill>
                    <a:srgbClr val="FFFFFF"/>
                  </a:solidFill>
                </a:uFill>
                <a:latin typeface="Arial"/>
              </a:rPr>
              <a:t>Pour obtenir plus de détails sur un événement particulier, double-cliquez sur cet événement.</a:t>
            </a:r>
          </a:p>
        </p:txBody>
      </p:sp>
      <p:sp>
        <p:nvSpPr>
          <p:cNvPr id="263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2CCDC3D-DC22-4576-B5F7-2DB4125BAC09}" type="slidenum">
              <a:rPr lang="fr-BE" sz="1300" b="0" strike="noStrike" spc="-1">
                <a:solidFill>
                  <a:srgbClr val="000000"/>
                </a:solidFill>
                <a:uFill>
                  <a:solidFill>
                    <a:srgbClr val="FFFFFF"/>
                  </a:solidFill>
                </a:uFill>
                <a:latin typeface="+mn-lt"/>
                <a:ea typeface="+mn-ea"/>
              </a:rPr>
              <a:t>240</a:t>
            </a:fld>
            <a:endParaRPr lang="fr-BE" sz="1400" b="0" strike="noStrike" spc="-1">
              <a:solidFill>
                <a:srgbClr val="000000"/>
              </a:solidFill>
              <a:uFill>
                <a:solidFill>
                  <a:srgbClr val="FFFFFF"/>
                </a:solidFill>
              </a:uFill>
              <a:latin typeface="Times New Roman"/>
            </a:endParaRPr>
          </a:p>
        </p:txBody>
      </p:sp>
      <p:sp>
        <p:nvSpPr>
          <p:cNvPr id="263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997834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3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6DD3771-02EE-496C-96BC-E5E225050BBE}" type="slidenum">
              <a:rPr lang="fr-BE" sz="1300" b="0" strike="noStrike" spc="-1">
                <a:solidFill>
                  <a:srgbClr val="000000"/>
                </a:solidFill>
                <a:uFill>
                  <a:solidFill>
                    <a:srgbClr val="FFFFFF"/>
                  </a:solidFill>
                </a:uFill>
                <a:latin typeface="+mn-lt"/>
                <a:ea typeface="+mn-ea"/>
              </a:rPr>
              <a:t>241</a:t>
            </a:fld>
            <a:endParaRPr lang="fr-BE" sz="1400" b="0" strike="noStrike" spc="-1">
              <a:solidFill>
                <a:srgbClr val="000000"/>
              </a:solidFill>
              <a:uFill>
                <a:solidFill>
                  <a:srgbClr val="FFFFFF"/>
                </a:solidFill>
              </a:uFill>
              <a:latin typeface="Times New Roman"/>
            </a:endParaRPr>
          </a:p>
        </p:txBody>
      </p:sp>
      <p:sp>
        <p:nvSpPr>
          <p:cNvPr id="263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2191036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4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E242F95-918A-4A10-8B5D-46F1CF83B6DB}" type="slidenum">
              <a:rPr lang="fr-BE" sz="1300" b="0" strike="noStrike" spc="-1">
                <a:solidFill>
                  <a:srgbClr val="000000"/>
                </a:solidFill>
                <a:uFill>
                  <a:solidFill>
                    <a:srgbClr val="FFFFFF"/>
                  </a:solidFill>
                </a:uFill>
                <a:latin typeface="+mn-lt"/>
                <a:ea typeface="+mn-ea"/>
              </a:rPr>
              <a:t>242</a:t>
            </a:fld>
            <a:endParaRPr lang="fr-BE" sz="1400" b="0" strike="noStrike" spc="-1">
              <a:solidFill>
                <a:srgbClr val="000000"/>
              </a:solidFill>
              <a:uFill>
                <a:solidFill>
                  <a:srgbClr val="FFFFFF"/>
                </a:solidFill>
              </a:uFill>
              <a:latin typeface="Times New Roman"/>
            </a:endParaRPr>
          </a:p>
        </p:txBody>
      </p:sp>
      <p:sp>
        <p:nvSpPr>
          <p:cNvPr id="264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02569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1900" b="0" strike="noStrike" spc="-1">
                <a:solidFill>
                  <a:srgbClr val="000000"/>
                </a:solidFill>
                <a:uFill>
                  <a:solidFill>
                    <a:srgbClr val="FFFFFF"/>
                  </a:solidFill>
                </a:uFill>
                <a:latin typeface="Arial"/>
              </a:rPr>
              <a:t>http://msdn.microsoft.com/fr-fr/library/ms143219%28v=sql.100%29.aspx</a:t>
            </a:r>
            <a:endParaRPr lang="fr-BE" sz="2000" b="0" strike="noStrike" spc="-1">
              <a:solidFill>
                <a:srgbClr val="000000"/>
              </a:solidFill>
              <a:uFill>
                <a:solidFill>
                  <a:srgbClr val="FFFFFF"/>
                </a:solidFill>
              </a:uFill>
              <a:latin typeface="Arial"/>
            </a:endParaRPr>
          </a:p>
        </p:txBody>
      </p:sp>
      <p:sp>
        <p:nvSpPr>
          <p:cNvPr id="201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695D75C-E9C1-4C34-A856-51FDF5F2C29B}" type="slidenum">
              <a:rPr lang="fr-BE" sz="1300" b="0" strike="noStrike" spc="-1">
                <a:solidFill>
                  <a:srgbClr val="000000"/>
                </a:solidFill>
                <a:uFill>
                  <a:solidFill>
                    <a:srgbClr val="FFFFFF"/>
                  </a:solidFill>
                </a:uFill>
                <a:latin typeface="+mn-lt"/>
              </a:rPr>
              <a:t>25</a:t>
            </a:fld>
            <a:endParaRPr lang="fr-BE" sz="1400" b="0" strike="noStrike" spc="-1">
              <a:solidFill>
                <a:srgbClr val="000000"/>
              </a:solidFill>
              <a:uFill>
                <a:solidFill>
                  <a:srgbClr val="FFFFFF"/>
                </a:solidFill>
              </a:uFill>
              <a:latin typeface="Times New Roman"/>
            </a:endParaRPr>
          </a:p>
        </p:txBody>
      </p:sp>
      <p:sp>
        <p:nvSpPr>
          <p:cNvPr id="201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1257341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4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887EA7C-E923-4997-95F1-04AC48201DFF}" type="slidenum">
              <a:rPr lang="fr-BE" sz="1300" b="0" strike="noStrike" spc="-1">
                <a:solidFill>
                  <a:srgbClr val="000000"/>
                </a:solidFill>
                <a:uFill>
                  <a:solidFill>
                    <a:srgbClr val="FFFFFF"/>
                  </a:solidFill>
                </a:uFill>
                <a:latin typeface="+mn-lt"/>
                <a:ea typeface="+mn-ea"/>
              </a:rPr>
              <a:t>243</a:t>
            </a:fld>
            <a:endParaRPr lang="fr-BE" sz="1400" b="0" strike="noStrike" spc="-1">
              <a:solidFill>
                <a:srgbClr val="000000"/>
              </a:solidFill>
              <a:uFill>
                <a:solidFill>
                  <a:srgbClr val="FFFFFF"/>
                </a:solidFill>
              </a:uFill>
              <a:latin typeface="Times New Roman"/>
            </a:endParaRPr>
          </a:p>
        </p:txBody>
      </p:sp>
      <p:sp>
        <p:nvSpPr>
          <p:cNvPr id="264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135948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L’automatisation de jobs multiserveurs consiste à définir un serveur master et un ou plusieurs serveurs target.</a:t>
            </a:r>
          </a:p>
        </p:txBody>
      </p:sp>
      <p:sp>
        <p:nvSpPr>
          <p:cNvPr id="264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D224BC4-EFFE-424B-AF43-F79139AF5184}" type="slidenum">
              <a:rPr lang="fr-BE" sz="1300" b="0" strike="noStrike" spc="-1">
                <a:solidFill>
                  <a:srgbClr val="000000"/>
                </a:solidFill>
                <a:uFill>
                  <a:solidFill>
                    <a:srgbClr val="FFFFFF"/>
                  </a:solidFill>
                </a:uFill>
                <a:latin typeface="+mn-lt"/>
                <a:ea typeface="+mn-ea"/>
              </a:rPr>
              <a:t>244</a:t>
            </a:fld>
            <a:endParaRPr lang="fr-BE" sz="1400" b="0" strike="noStrike" spc="-1">
              <a:solidFill>
                <a:srgbClr val="000000"/>
              </a:solidFill>
              <a:uFill>
                <a:solidFill>
                  <a:srgbClr val="FFFFFF"/>
                </a:solidFill>
              </a:uFill>
              <a:latin typeface="Times New Roman"/>
            </a:endParaRPr>
          </a:p>
        </p:txBody>
      </p:sp>
      <p:sp>
        <p:nvSpPr>
          <p:cNvPr id="264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755047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5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6DA231-5372-46B7-B044-ED75A41EED54}" type="slidenum">
              <a:rPr lang="fr-BE" sz="1300" b="0" strike="noStrike" spc="-1">
                <a:solidFill>
                  <a:srgbClr val="000000"/>
                </a:solidFill>
                <a:uFill>
                  <a:solidFill>
                    <a:srgbClr val="FFFFFF"/>
                  </a:solidFill>
                </a:uFill>
                <a:latin typeface="+mn-lt"/>
                <a:ea typeface="+mn-ea"/>
              </a:rPr>
              <a:t>245</a:t>
            </a:fld>
            <a:endParaRPr lang="fr-BE" sz="1400" b="0" strike="noStrike" spc="-1">
              <a:solidFill>
                <a:srgbClr val="000000"/>
              </a:solidFill>
              <a:uFill>
                <a:solidFill>
                  <a:srgbClr val="FFFFFF"/>
                </a:solidFill>
              </a:uFill>
              <a:latin typeface="Times New Roman"/>
            </a:endParaRPr>
          </a:p>
        </p:txBody>
      </p:sp>
      <p:sp>
        <p:nvSpPr>
          <p:cNvPr id="265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374510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5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D5140EA-83C6-44A5-88D9-710D45B9BEF3}" type="slidenum">
              <a:rPr lang="fr-BE" sz="1300" b="0" strike="noStrike" spc="-1">
                <a:solidFill>
                  <a:srgbClr val="000000"/>
                </a:solidFill>
                <a:uFill>
                  <a:solidFill>
                    <a:srgbClr val="FFFFFF"/>
                  </a:solidFill>
                </a:uFill>
                <a:latin typeface="+mn-lt"/>
                <a:ea typeface="+mn-ea"/>
              </a:rPr>
              <a:t>246</a:t>
            </a:fld>
            <a:endParaRPr lang="fr-BE" sz="1400" b="0" strike="noStrike" spc="-1">
              <a:solidFill>
                <a:srgbClr val="000000"/>
              </a:solidFill>
              <a:uFill>
                <a:solidFill>
                  <a:srgbClr val="FFFFFF"/>
                </a:solidFill>
              </a:uFill>
              <a:latin typeface="Times New Roman"/>
            </a:endParaRPr>
          </a:p>
        </p:txBody>
      </p:sp>
      <p:sp>
        <p:nvSpPr>
          <p:cNvPr id="265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4659659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MSXOperator : est le seule qui peut recevoir des notifications de ce type de jobs</a:t>
            </a:r>
          </a:p>
        </p:txBody>
      </p:sp>
      <p:sp>
        <p:nvSpPr>
          <p:cNvPr id="265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6B9E9D3-066B-4F12-937B-E9EB551ADFD3}" type="slidenum">
              <a:rPr lang="fr-BE" sz="1300" b="0" strike="noStrike" spc="-1">
                <a:solidFill>
                  <a:srgbClr val="000000"/>
                </a:solidFill>
                <a:uFill>
                  <a:solidFill>
                    <a:srgbClr val="FFFFFF"/>
                  </a:solidFill>
                </a:uFill>
                <a:latin typeface="+mn-lt"/>
                <a:ea typeface="+mn-ea"/>
              </a:rPr>
              <a:t>247</a:t>
            </a:fld>
            <a:endParaRPr lang="fr-BE" sz="1400" b="0" strike="noStrike" spc="-1">
              <a:solidFill>
                <a:srgbClr val="000000"/>
              </a:solidFill>
              <a:uFill>
                <a:solidFill>
                  <a:srgbClr val="FFFFFF"/>
                </a:solidFill>
              </a:uFill>
              <a:latin typeface="Times New Roman"/>
            </a:endParaRPr>
          </a:p>
        </p:txBody>
      </p:sp>
      <p:sp>
        <p:nvSpPr>
          <p:cNvPr id="265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50801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5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CB343A9-8E2F-44A4-BF7D-6B318368342C}" type="slidenum">
              <a:rPr lang="fr-BE" sz="1300" b="0" strike="noStrike" spc="-1">
                <a:solidFill>
                  <a:srgbClr val="000000"/>
                </a:solidFill>
                <a:uFill>
                  <a:solidFill>
                    <a:srgbClr val="FFFFFF"/>
                  </a:solidFill>
                </a:uFill>
                <a:latin typeface="+mn-lt"/>
                <a:ea typeface="+mn-ea"/>
              </a:rPr>
              <a:t>248</a:t>
            </a:fld>
            <a:endParaRPr lang="fr-BE" sz="1400" b="0" strike="noStrike" spc="-1">
              <a:solidFill>
                <a:srgbClr val="000000"/>
              </a:solidFill>
              <a:uFill>
                <a:solidFill>
                  <a:srgbClr val="FFFFFF"/>
                </a:solidFill>
              </a:uFill>
              <a:latin typeface="Times New Roman"/>
            </a:endParaRPr>
          </a:p>
        </p:txBody>
      </p:sp>
      <p:sp>
        <p:nvSpPr>
          <p:cNvPr id="266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9914142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MSXOperator : est le seule qui peut recevoir des notifications de ce type de jobs</a:t>
            </a:r>
          </a:p>
        </p:txBody>
      </p:sp>
      <p:sp>
        <p:nvSpPr>
          <p:cNvPr id="266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313AFB7-E527-467C-B5F7-F0BCEC7BA5AB}" type="slidenum">
              <a:rPr lang="fr-BE" sz="1300" b="0" strike="noStrike" spc="-1">
                <a:solidFill>
                  <a:srgbClr val="000000"/>
                </a:solidFill>
                <a:uFill>
                  <a:solidFill>
                    <a:srgbClr val="FFFFFF"/>
                  </a:solidFill>
                </a:uFill>
                <a:latin typeface="+mn-lt"/>
                <a:ea typeface="+mn-ea"/>
              </a:rPr>
              <a:t>249</a:t>
            </a:fld>
            <a:endParaRPr lang="fr-BE" sz="1400" b="0" strike="noStrike" spc="-1">
              <a:solidFill>
                <a:srgbClr val="000000"/>
              </a:solidFill>
              <a:uFill>
                <a:solidFill>
                  <a:srgbClr val="FFFFFF"/>
                </a:solidFill>
              </a:uFill>
              <a:latin typeface="Times New Roman"/>
            </a:endParaRPr>
          </a:p>
        </p:txBody>
      </p:sp>
      <p:sp>
        <p:nvSpPr>
          <p:cNvPr id="266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4968213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MSXOperator : est le seule qui peut recevoir des notifications de ce type de jobs</a:t>
            </a:r>
          </a:p>
        </p:txBody>
      </p:sp>
      <p:sp>
        <p:nvSpPr>
          <p:cNvPr id="266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1905C70-04F0-4AB0-A74B-4FE9D1993401}" type="slidenum">
              <a:rPr lang="fr-BE" sz="1300" b="0" strike="noStrike" spc="-1">
                <a:solidFill>
                  <a:srgbClr val="000000"/>
                </a:solidFill>
                <a:uFill>
                  <a:solidFill>
                    <a:srgbClr val="FFFFFF"/>
                  </a:solidFill>
                </a:uFill>
                <a:latin typeface="+mn-lt"/>
                <a:ea typeface="+mn-ea"/>
              </a:rPr>
              <a:t>250</a:t>
            </a:fld>
            <a:endParaRPr lang="fr-BE" sz="1400" b="0" strike="noStrike" spc="-1">
              <a:solidFill>
                <a:srgbClr val="000000"/>
              </a:solidFill>
              <a:uFill>
                <a:solidFill>
                  <a:srgbClr val="FFFFFF"/>
                </a:solidFill>
              </a:uFill>
              <a:latin typeface="Times New Roman"/>
            </a:endParaRPr>
          </a:p>
        </p:txBody>
      </p:sp>
      <p:sp>
        <p:nvSpPr>
          <p:cNvPr id="266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1938321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6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E7C27B1-57F6-4893-9FFF-CA7BF09ECD5E}" type="slidenum">
              <a:rPr lang="fr-BE" sz="1300" b="0" strike="noStrike" spc="-1">
                <a:solidFill>
                  <a:srgbClr val="000000"/>
                </a:solidFill>
                <a:uFill>
                  <a:solidFill>
                    <a:srgbClr val="FFFFFF"/>
                  </a:solidFill>
                </a:uFill>
                <a:latin typeface="+mn-lt"/>
                <a:ea typeface="+mn-ea"/>
              </a:rPr>
              <a:t>251</a:t>
            </a:fld>
            <a:endParaRPr lang="fr-BE" sz="1400" b="0" strike="noStrike" spc="-1">
              <a:solidFill>
                <a:srgbClr val="000000"/>
              </a:solidFill>
              <a:uFill>
                <a:solidFill>
                  <a:srgbClr val="FFFFFF"/>
                </a:solidFill>
              </a:uFill>
              <a:latin typeface="Times New Roman"/>
            </a:endParaRPr>
          </a:p>
        </p:txBody>
      </p:sp>
      <p:sp>
        <p:nvSpPr>
          <p:cNvPr id="266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2232488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7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6F1B62D-C619-425E-86C5-322091A26898}" type="slidenum">
              <a:rPr lang="fr-BE" sz="1300" b="0" strike="noStrike" spc="-1">
                <a:solidFill>
                  <a:srgbClr val="000000"/>
                </a:solidFill>
                <a:uFill>
                  <a:solidFill>
                    <a:srgbClr val="FFFFFF"/>
                  </a:solidFill>
                </a:uFill>
                <a:latin typeface="+mn-lt"/>
                <a:ea typeface="+mn-ea"/>
              </a:rPr>
              <a:t>252</a:t>
            </a:fld>
            <a:endParaRPr lang="fr-BE" sz="1400" b="0" strike="noStrike" spc="-1">
              <a:solidFill>
                <a:srgbClr val="000000"/>
              </a:solidFill>
              <a:uFill>
                <a:solidFill>
                  <a:srgbClr val="FFFFFF"/>
                </a:solidFill>
              </a:uFill>
              <a:latin typeface="Times New Roman"/>
            </a:endParaRPr>
          </a:p>
        </p:txBody>
      </p:sp>
      <p:sp>
        <p:nvSpPr>
          <p:cNvPr id="267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7328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1900" b="0" strike="noStrike" spc="-1" dirty="0">
                <a:solidFill>
                  <a:srgbClr val="000000"/>
                </a:solidFill>
                <a:uFill>
                  <a:solidFill>
                    <a:srgbClr val="FFFFFF"/>
                  </a:solidFill>
                </a:uFill>
                <a:latin typeface="Arial"/>
              </a:rPr>
              <a:t>le CD de SQL server contient un fichier </a:t>
            </a:r>
            <a:r>
              <a:rPr lang="fr-BE" sz="1900" b="0" strike="noStrike" spc="-1" dirty="0" err="1">
                <a:solidFill>
                  <a:srgbClr val="000000"/>
                </a:solidFill>
                <a:uFill>
                  <a:solidFill>
                    <a:srgbClr val="FFFFFF"/>
                  </a:solidFill>
                </a:uFill>
                <a:latin typeface="Arial"/>
              </a:rPr>
              <a:t>template.init</a:t>
            </a:r>
            <a:r>
              <a:rPr lang="fr-BE" sz="1900" b="0" strike="noStrike" spc="-1" dirty="0">
                <a:solidFill>
                  <a:srgbClr val="000000"/>
                </a:solidFill>
                <a:uFill>
                  <a:solidFill>
                    <a:srgbClr val="FFFFFF"/>
                  </a:solidFill>
                </a:uFill>
                <a:latin typeface="Arial"/>
              </a:rPr>
              <a:t> qu’on peut utiliser comme point de départ pour créer le fichier .</a:t>
            </a:r>
            <a:r>
              <a:rPr lang="fr-BE" sz="1900" b="0" strike="noStrike" spc="-1" dirty="0" err="1">
                <a:solidFill>
                  <a:srgbClr val="000000"/>
                </a:solidFill>
                <a:uFill>
                  <a:solidFill>
                    <a:srgbClr val="FFFFFF"/>
                  </a:solidFill>
                </a:uFill>
                <a:latin typeface="Arial"/>
              </a:rPr>
              <a:t>ini</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900" b="0" strike="noStrike" spc="-1" dirty="0">
                <a:solidFill>
                  <a:srgbClr val="000000"/>
                </a:solidFill>
                <a:uFill>
                  <a:solidFill>
                    <a:srgbClr val="FFFFFF"/>
                  </a:solidFill>
                </a:uFill>
                <a:latin typeface="Arial"/>
              </a:rPr>
              <a:t>Il est composé d’une seule  [options] contenant plusieurs paramètres, chacun relatif aux différentes caractéristiques et propriétés de configuration. </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err="1">
                <a:solidFill>
                  <a:srgbClr val="000000"/>
                </a:solidFill>
                <a:uFill>
                  <a:solidFill>
                    <a:srgbClr val="FFFFFF"/>
                  </a:solidFill>
                </a:uFill>
                <a:latin typeface="Arial"/>
              </a:rPr>
              <a:t>Additionally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can </a:t>
            </a:r>
            <a:r>
              <a:rPr lang="fr-BE" sz="2000" b="0" strike="noStrike" spc="-1" dirty="0" err="1">
                <a:solidFill>
                  <a:srgbClr val="000000"/>
                </a:solidFill>
                <a:uFill>
                  <a:solidFill>
                    <a:srgbClr val="FFFFFF"/>
                  </a:solidFill>
                </a:uFill>
                <a:latin typeface="Arial"/>
              </a:rPr>
              <a:t>specify</a:t>
            </a:r>
            <a:r>
              <a:rPr lang="fr-BE" sz="2000" b="0" strike="noStrike" spc="-1" dirty="0">
                <a:solidFill>
                  <a:srgbClr val="000000"/>
                </a:solidFill>
                <a:uFill>
                  <a:solidFill>
                    <a:srgbClr val="FFFFFF"/>
                  </a:solidFill>
                </a:uFill>
                <a:latin typeface="Arial"/>
              </a:rPr>
              <a:t> the /</a:t>
            </a:r>
            <a:r>
              <a:rPr lang="fr-BE" sz="2000" b="0" strike="noStrike" spc="-1" dirty="0" err="1">
                <a:solidFill>
                  <a:srgbClr val="000000"/>
                </a:solidFill>
                <a:uFill>
                  <a:solidFill>
                    <a:srgbClr val="FFFFFF"/>
                  </a:solidFill>
                </a:uFill>
                <a:latin typeface="Arial"/>
              </a:rPr>
              <a:t>qn</a:t>
            </a:r>
            <a:r>
              <a:rPr lang="fr-BE" sz="2000" b="0" strike="noStrike" spc="-1" dirty="0">
                <a:solidFill>
                  <a:srgbClr val="000000"/>
                </a:solidFill>
                <a:uFill>
                  <a:solidFill>
                    <a:srgbClr val="FFFFFF"/>
                  </a:solidFill>
                </a:uFill>
                <a:latin typeface="Arial"/>
              </a:rPr>
              <a:t> switch to </a:t>
            </a:r>
            <a:r>
              <a:rPr lang="fr-BE" sz="2000" b="0" strike="noStrike" spc="-1" dirty="0" err="1">
                <a:solidFill>
                  <a:srgbClr val="000000"/>
                </a:solidFill>
                <a:uFill>
                  <a:solidFill>
                    <a:srgbClr val="FFFFFF"/>
                  </a:solidFill>
                </a:uFill>
                <a:latin typeface="Arial"/>
              </a:rPr>
              <a:t>perform</a:t>
            </a:r>
            <a:r>
              <a:rPr lang="fr-BE" sz="2000" b="0" strike="noStrike" spc="-1" dirty="0">
                <a:solidFill>
                  <a:srgbClr val="000000"/>
                </a:solidFill>
                <a:uFill>
                  <a:solidFill>
                    <a:srgbClr val="FFFFFF"/>
                  </a:solidFill>
                </a:uFill>
                <a:latin typeface="Arial"/>
              </a:rPr>
              <a:t> a silent installation (</a:t>
            </a:r>
            <a:r>
              <a:rPr lang="fr-BE" sz="2000" b="0" strike="noStrike" spc="-1" dirty="0" err="1">
                <a:solidFill>
                  <a:srgbClr val="000000"/>
                </a:solidFill>
                <a:uFill>
                  <a:solidFill>
                    <a:srgbClr val="FFFFFF"/>
                  </a:solidFill>
                </a:uFill>
                <a:latin typeface="Arial"/>
              </a:rPr>
              <a:t>with</a:t>
            </a:r>
            <a:r>
              <a:rPr lang="fr-BE" sz="2000" b="0" strike="noStrike" spc="-1" dirty="0">
                <a:solidFill>
                  <a:srgbClr val="000000"/>
                </a:solidFill>
                <a:uFill>
                  <a:solidFill>
                    <a:srgbClr val="FFFFFF"/>
                  </a:solidFill>
                </a:uFill>
                <a:latin typeface="Arial"/>
              </a:rPr>
              <a:t> no </a:t>
            </a:r>
            <a:r>
              <a:rPr lang="fr-BE" sz="2000" b="0" strike="noStrike" spc="-1" dirty="0" err="1">
                <a:solidFill>
                  <a:srgbClr val="000000"/>
                </a:solidFill>
                <a:uFill>
                  <a:solidFill>
                    <a:srgbClr val="FFFFFF"/>
                  </a:solidFill>
                </a:uFill>
                <a:latin typeface="Arial"/>
              </a:rPr>
              <a:t>dialog</a:t>
            </a:r>
            <a:r>
              <a:rPr lang="fr-BE" sz="2000" b="0" strike="noStrike" spc="-1" dirty="0">
                <a:solidFill>
                  <a:srgbClr val="000000"/>
                </a:solidFill>
                <a:uFill>
                  <a:solidFill>
                    <a:srgbClr val="FFFFFF"/>
                  </a:solidFill>
                </a:uFill>
                <a:latin typeface="Arial"/>
              </a:rPr>
              <a:t> boxes) or</a:t>
            </a:r>
          </a:p>
          <a:p>
            <a:pPr marL="216000" indent="-216000">
              <a:lnSpc>
                <a:spcPct val="100000"/>
              </a:lnSpc>
            </a:pPr>
            <a:r>
              <a:rPr lang="fr-BE" sz="2000" b="0" strike="noStrike" spc="-1" dirty="0">
                <a:solidFill>
                  <a:srgbClr val="000000"/>
                </a:solidFill>
                <a:uFill>
                  <a:solidFill>
                    <a:srgbClr val="FFFFFF"/>
                  </a:solidFill>
                </a:uFill>
                <a:latin typeface="Arial"/>
              </a:rPr>
              <a:t>the /</a:t>
            </a:r>
            <a:r>
              <a:rPr lang="fr-BE" sz="2000" b="0" strike="noStrike" spc="-1" dirty="0" err="1">
                <a:solidFill>
                  <a:srgbClr val="000000"/>
                </a:solidFill>
                <a:uFill>
                  <a:solidFill>
                    <a:srgbClr val="FFFFFF"/>
                  </a:solidFill>
                </a:uFill>
                <a:latin typeface="Arial"/>
              </a:rPr>
              <a:t>qb</a:t>
            </a:r>
            <a:r>
              <a:rPr lang="fr-BE" sz="2000" b="0" strike="noStrike" spc="-1" dirty="0">
                <a:solidFill>
                  <a:srgbClr val="000000"/>
                </a:solidFill>
                <a:uFill>
                  <a:solidFill>
                    <a:srgbClr val="FFFFFF"/>
                  </a:solidFill>
                </a:uFill>
                <a:latin typeface="Arial"/>
              </a:rPr>
              <a:t> switch to </a:t>
            </a:r>
            <a:r>
              <a:rPr lang="fr-BE" sz="2000" b="0" strike="noStrike" spc="-1" dirty="0" err="1">
                <a:solidFill>
                  <a:srgbClr val="000000"/>
                </a:solidFill>
                <a:uFill>
                  <a:solidFill>
                    <a:srgbClr val="FFFFFF"/>
                  </a:solidFill>
                </a:uFill>
                <a:latin typeface="Arial"/>
              </a:rPr>
              <a:t>specify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only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progress</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dialog</a:t>
            </a:r>
            <a:r>
              <a:rPr lang="fr-BE" sz="2000" b="0" strike="noStrike" spc="-1" dirty="0">
                <a:solidFill>
                  <a:srgbClr val="000000"/>
                </a:solidFill>
                <a:uFill>
                  <a:solidFill>
                    <a:srgbClr val="FFFFFF"/>
                  </a:solidFill>
                </a:uFill>
                <a:latin typeface="Arial"/>
              </a:rPr>
              <a:t> boxes </a:t>
            </a:r>
            <a:r>
              <a:rPr lang="fr-BE" sz="2000" b="0" strike="noStrike" spc="-1" dirty="0" err="1">
                <a:solidFill>
                  <a:srgbClr val="000000"/>
                </a:solidFill>
                <a:uFill>
                  <a:solidFill>
                    <a:srgbClr val="FFFFFF"/>
                  </a:solidFill>
                </a:uFill>
                <a:latin typeface="Arial"/>
              </a:rPr>
              <a:t>should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be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displayed</a:t>
            </a:r>
            <a:r>
              <a:rPr lang="fr-BE" sz="2000" b="0" strike="noStrike" spc="-1" dirty="0">
                <a:solidFill>
                  <a:srgbClr val="000000"/>
                </a:solidFill>
                <a:uFill>
                  <a:solidFill>
                    <a:srgbClr val="FFFFFF"/>
                  </a:solidFill>
                </a:uFill>
                <a:latin typeface="Arial"/>
              </a:rPr>
              <a:t>.</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Utile pour déployer plusieurs installations de SQL Server dans une entreprise, ou pour déléguer l’installation à un autre mécanisme.</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1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7D59B26-6114-4119-BD06-F0B614F4B80A}" type="slidenum">
              <a:rPr lang="fr-BE" sz="1300" b="0" strike="noStrike" spc="-1">
                <a:solidFill>
                  <a:srgbClr val="000000"/>
                </a:solidFill>
                <a:uFill>
                  <a:solidFill>
                    <a:srgbClr val="FFFFFF"/>
                  </a:solidFill>
                </a:uFill>
                <a:latin typeface="+mn-lt"/>
              </a:rPr>
              <a:t>27</a:t>
            </a:fld>
            <a:endParaRPr lang="fr-BE" sz="1400" b="0" strike="noStrike" spc="-1">
              <a:solidFill>
                <a:srgbClr val="000000"/>
              </a:solidFill>
              <a:uFill>
                <a:solidFill>
                  <a:srgbClr val="FFFFFF"/>
                </a:solidFill>
              </a:uFill>
              <a:latin typeface="Times New Roman"/>
            </a:endParaRPr>
          </a:p>
        </p:txBody>
      </p:sp>
      <p:sp>
        <p:nvSpPr>
          <p:cNvPr id="201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1528961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7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5C47B8-D53D-4B94-99DE-092000369CC0}" type="slidenum">
              <a:rPr lang="fr-BE" sz="1300" b="0" strike="noStrike" spc="-1">
                <a:solidFill>
                  <a:srgbClr val="000000"/>
                </a:solidFill>
                <a:uFill>
                  <a:solidFill>
                    <a:srgbClr val="FFFFFF"/>
                  </a:solidFill>
                </a:uFill>
                <a:latin typeface="+mn-lt"/>
                <a:ea typeface="+mn-ea"/>
              </a:rPr>
              <a:t>253</a:t>
            </a:fld>
            <a:endParaRPr lang="fr-BE" sz="1400" b="0" strike="noStrike" spc="-1">
              <a:solidFill>
                <a:srgbClr val="000000"/>
              </a:solidFill>
              <a:uFill>
                <a:solidFill>
                  <a:srgbClr val="FFFFFF"/>
                </a:solidFill>
              </a:uFill>
              <a:latin typeface="Times New Roman"/>
            </a:endParaRPr>
          </a:p>
        </p:txBody>
      </p:sp>
      <p:sp>
        <p:nvSpPr>
          <p:cNvPr id="267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7207275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L’accès aux fonctionnalités de SQL Server Agent doit être sécurisé pour s’assumer que seules les personnes autorisées peuvent exécuter un job et que les jobs qui accèdent aux ressources système le font avec un niveau minimum de privilèges.</a:t>
            </a:r>
          </a:p>
        </p:txBody>
      </p:sp>
      <p:sp>
        <p:nvSpPr>
          <p:cNvPr id="267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7F9F63E-F456-43BD-B142-76FA1B7958DD}" type="slidenum">
              <a:rPr lang="fr-BE" sz="1300" b="0" strike="noStrike" spc="-1">
                <a:solidFill>
                  <a:srgbClr val="000000"/>
                </a:solidFill>
                <a:uFill>
                  <a:solidFill>
                    <a:srgbClr val="FFFFFF"/>
                  </a:solidFill>
                </a:uFill>
                <a:latin typeface="+mn-lt"/>
                <a:ea typeface="+mn-ea"/>
              </a:rPr>
              <a:t>254</a:t>
            </a:fld>
            <a:endParaRPr lang="fr-BE" sz="1400" b="0" strike="noStrike" spc="-1">
              <a:solidFill>
                <a:srgbClr val="000000"/>
              </a:solidFill>
              <a:uFill>
                <a:solidFill>
                  <a:srgbClr val="FFFFFF"/>
                </a:solidFill>
              </a:uFill>
              <a:latin typeface="Times New Roman"/>
            </a:endParaRPr>
          </a:p>
        </p:txBody>
      </p:sp>
      <p:sp>
        <p:nvSpPr>
          <p:cNvPr id="267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5340375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8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B7C13B7-A505-4EE9-AFF0-96A89F4331EF}" type="slidenum">
              <a:rPr lang="fr-BE" sz="1300" b="0" strike="noStrike" spc="-1">
                <a:solidFill>
                  <a:srgbClr val="000000"/>
                </a:solidFill>
                <a:uFill>
                  <a:solidFill>
                    <a:srgbClr val="FFFFFF"/>
                  </a:solidFill>
                </a:uFill>
                <a:latin typeface="+mn-lt"/>
                <a:ea typeface="+mn-ea"/>
              </a:rPr>
              <a:t>255</a:t>
            </a:fld>
            <a:endParaRPr lang="fr-BE" sz="1400" b="0" strike="noStrike" spc="-1">
              <a:solidFill>
                <a:srgbClr val="000000"/>
              </a:solidFill>
              <a:uFill>
                <a:solidFill>
                  <a:srgbClr val="FFFFFF"/>
                </a:solidFill>
              </a:uFill>
              <a:latin typeface="Times New Roman"/>
            </a:endParaRPr>
          </a:p>
        </p:txBody>
      </p:sp>
      <p:sp>
        <p:nvSpPr>
          <p:cNvPr id="268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9669760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8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6327993-B9DF-4271-93C9-12BC249CC9D0}" type="slidenum">
              <a:rPr lang="fr-BE" sz="1300" b="0" strike="noStrike" spc="-1">
                <a:solidFill>
                  <a:srgbClr val="000000"/>
                </a:solidFill>
                <a:uFill>
                  <a:solidFill>
                    <a:srgbClr val="FFFFFF"/>
                  </a:solidFill>
                </a:uFill>
                <a:latin typeface="+mn-lt"/>
                <a:ea typeface="+mn-ea"/>
              </a:rPr>
              <a:t>256</a:t>
            </a:fld>
            <a:endParaRPr lang="fr-BE" sz="1400" b="0" strike="noStrike" spc="-1">
              <a:solidFill>
                <a:srgbClr val="000000"/>
              </a:solidFill>
              <a:uFill>
                <a:solidFill>
                  <a:srgbClr val="FFFFFF"/>
                </a:solidFill>
              </a:uFill>
              <a:latin typeface="Times New Roman"/>
            </a:endParaRPr>
          </a:p>
        </p:txBody>
      </p:sp>
      <p:sp>
        <p:nvSpPr>
          <p:cNvPr id="268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917439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8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DDDEC8D-A546-4362-BFD4-DDABEE372324}" type="slidenum">
              <a:rPr lang="fr-BE" sz="1300" b="0" strike="noStrike" spc="-1">
                <a:solidFill>
                  <a:srgbClr val="000000"/>
                </a:solidFill>
                <a:uFill>
                  <a:solidFill>
                    <a:srgbClr val="FFFFFF"/>
                  </a:solidFill>
                </a:uFill>
                <a:latin typeface="+mn-lt"/>
                <a:ea typeface="+mn-ea"/>
              </a:rPr>
              <a:t>257</a:t>
            </a:fld>
            <a:endParaRPr lang="fr-BE" sz="1400" b="0" strike="noStrike" spc="-1">
              <a:solidFill>
                <a:srgbClr val="000000"/>
              </a:solidFill>
              <a:uFill>
                <a:solidFill>
                  <a:srgbClr val="FFFFFF"/>
                </a:solidFill>
              </a:uFill>
              <a:latin typeface="Times New Roman"/>
            </a:endParaRPr>
          </a:p>
        </p:txBody>
      </p:sp>
      <p:sp>
        <p:nvSpPr>
          <p:cNvPr id="268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37045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8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AB283E7-AFC6-4441-8C00-C85E080D3021}" type="slidenum">
              <a:rPr lang="fr-BE" sz="1300" b="0" strike="noStrike" spc="-1">
                <a:solidFill>
                  <a:srgbClr val="000000"/>
                </a:solidFill>
                <a:uFill>
                  <a:solidFill>
                    <a:srgbClr val="FFFFFF"/>
                  </a:solidFill>
                </a:uFill>
                <a:latin typeface="+mn-lt"/>
                <a:ea typeface="+mn-ea"/>
              </a:rPr>
              <a:t>258</a:t>
            </a:fld>
            <a:endParaRPr lang="fr-BE" sz="1400" b="0" strike="noStrike" spc="-1">
              <a:solidFill>
                <a:srgbClr val="000000"/>
              </a:solidFill>
              <a:uFill>
                <a:solidFill>
                  <a:srgbClr val="FFFFFF"/>
                </a:solidFill>
              </a:uFill>
              <a:latin typeface="Times New Roman"/>
            </a:endParaRPr>
          </a:p>
        </p:txBody>
      </p:sp>
      <p:sp>
        <p:nvSpPr>
          <p:cNvPr id="269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8414937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9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6507738-49D6-49C5-B7DC-705AC6134B89}" type="slidenum">
              <a:rPr lang="fr-BE" sz="1300" b="0" strike="noStrike" spc="-1">
                <a:solidFill>
                  <a:srgbClr val="000000"/>
                </a:solidFill>
                <a:uFill>
                  <a:solidFill>
                    <a:srgbClr val="FFFFFF"/>
                  </a:solidFill>
                </a:uFill>
                <a:latin typeface="+mn-lt"/>
                <a:ea typeface="+mn-ea"/>
              </a:rPr>
              <a:t>259</a:t>
            </a:fld>
            <a:endParaRPr lang="fr-BE" sz="1400" b="0" strike="noStrike" spc="-1">
              <a:solidFill>
                <a:srgbClr val="000000"/>
              </a:solidFill>
              <a:uFill>
                <a:solidFill>
                  <a:srgbClr val="FFFFFF"/>
                </a:solidFill>
              </a:uFill>
              <a:latin typeface="Times New Roman"/>
            </a:endParaRPr>
          </a:p>
        </p:txBody>
      </p:sp>
      <p:sp>
        <p:nvSpPr>
          <p:cNvPr id="269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737233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52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2AB6028-A8CF-463C-8B55-2660CFD60B24}" type="slidenum">
              <a:rPr lang="fr-BE" sz="1300" b="0" strike="noStrike" spc="-1">
                <a:solidFill>
                  <a:srgbClr val="000000"/>
                </a:solidFill>
                <a:uFill>
                  <a:solidFill>
                    <a:srgbClr val="FFFFFF"/>
                  </a:solidFill>
                </a:uFill>
                <a:latin typeface="+mn-lt"/>
                <a:ea typeface="+mn-ea"/>
              </a:rPr>
              <a:t>260</a:t>
            </a:fld>
            <a:endParaRPr lang="fr-BE" sz="1400" b="0" strike="noStrike" spc="-1">
              <a:solidFill>
                <a:srgbClr val="000000"/>
              </a:solidFill>
              <a:uFill>
                <a:solidFill>
                  <a:srgbClr val="FFFFFF"/>
                </a:solidFill>
              </a:uFill>
              <a:latin typeface="Times New Roman"/>
            </a:endParaRPr>
          </a:p>
        </p:txBody>
      </p:sp>
      <p:sp>
        <p:nvSpPr>
          <p:cNvPr id="252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665234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69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28CFD23-B431-43A8-B6C7-35EB90562FBE}" type="slidenum">
              <a:rPr lang="fr-BE" sz="1300" b="0" strike="noStrike" spc="-1">
                <a:solidFill>
                  <a:srgbClr val="000000"/>
                </a:solidFill>
                <a:uFill>
                  <a:solidFill>
                    <a:srgbClr val="FFFFFF"/>
                  </a:solidFill>
                </a:uFill>
                <a:latin typeface="+mn-lt"/>
                <a:ea typeface="+mn-ea"/>
              </a:rPr>
              <a:t>261</a:t>
            </a:fld>
            <a:endParaRPr lang="fr-BE" sz="1400" b="0" strike="noStrike" spc="-1">
              <a:solidFill>
                <a:srgbClr val="000000"/>
              </a:solidFill>
              <a:uFill>
                <a:solidFill>
                  <a:srgbClr val="FFFFFF"/>
                </a:solidFill>
              </a:uFill>
              <a:latin typeface="Times New Roman"/>
            </a:endParaRPr>
          </a:p>
        </p:txBody>
      </p:sp>
      <p:sp>
        <p:nvSpPr>
          <p:cNvPr id="269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0547733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Les données des applications changent, le type d’accès dont les utilisateurs ont besoin change, et la manière dont il se connecte change également. SQL Server gère automatiquement les ressources tels que la mémoire ou l’espace disque.</a:t>
            </a:r>
          </a:p>
        </p:txBody>
      </p:sp>
      <p:sp>
        <p:nvSpPr>
          <p:cNvPr id="269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854198C-BF71-4697-A662-162DC59E2368}" type="slidenum">
              <a:rPr lang="fr-BE" sz="1300" b="0" strike="noStrike" spc="-1">
                <a:solidFill>
                  <a:srgbClr val="000000"/>
                </a:solidFill>
                <a:uFill>
                  <a:solidFill>
                    <a:srgbClr val="FFFFFF"/>
                  </a:solidFill>
                </a:uFill>
                <a:latin typeface="+mn-lt"/>
              </a:rPr>
              <a:t>262</a:t>
            </a:fld>
            <a:endParaRPr lang="fr-BE" sz="1400" b="0" strike="noStrike" spc="-1">
              <a:solidFill>
                <a:srgbClr val="000000"/>
              </a:solidFill>
              <a:uFill>
                <a:solidFill>
                  <a:srgbClr val="FFFFFF"/>
                </a:solidFill>
              </a:uFill>
              <a:latin typeface="Times New Roman"/>
            </a:endParaRPr>
          </a:p>
        </p:txBody>
      </p:sp>
      <p:sp>
        <p:nvSpPr>
          <p:cNvPr id="269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96295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1900" b="0" strike="noStrike" spc="-1">
                <a:solidFill>
                  <a:srgbClr val="000000"/>
                </a:solidFill>
                <a:uFill>
                  <a:solidFill>
                    <a:srgbClr val="FFFFFF"/>
                  </a:solidFill>
                </a:uFill>
                <a:latin typeface="Arial"/>
              </a:rPr>
              <a:t>SQL Server DB : installation du moteur de DB + les outils pour gérer les DB relationnelles et XML, la réplication et Full-Text Search.</a:t>
            </a:r>
            <a:endParaRPr lang="fr-BE" sz="2000" b="0" strike="noStrike" spc="-1">
              <a:solidFill>
                <a:srgbClr val="000000"/>
              </a:solidFill>
              <a:uFill>
                <a:solidFill>
                  <a:srgbClr val="FFFFFF"/>
                </a:solidFill>
              </a:uFill>
              <a:latin typeface="Arial"/>
            </a:endParaRPr>
          </a:p>
          <a:p>
            <a:pPr marL="216000" indent="-216000">
              <a:lnSpc>
                <a:spcPct val="100000"/>
              </a:lnSpc>
            </a:pPr>
            <a:r>
              <a:rPr lang="fr-BE" sz="1900" b="0" strike="noStrike" spc="-1">
                <a:solidFill>
                  <a:srgbClr val="000000"/>
                </a:solidFill>
                <a:uFill>
                  <a:solidFill>
                    <a:srgbClr val="FFFFFF"/>
                  </a:solidFill>
                </a:uFill>
                <a:latin typeface="Arial"/>
              </a:rPr>
              <a:t>Reporting Services : gérer, exécuter et afficher et distribuer des rapports? Installe aussi Report Builder</a:t>
            </a:r>
            <a:endParaRPr lang="fr-BE" sz="2000" b="0" strike="noStrike" spc="-1">
              <a:solidFill>
                <a:srgbClr val="000000"/>
              </a:solidFill>
              <a:uFill>
                <a:solidFill>
                  <a:srgbClr val="FFFFFF"/>
                </a:solidFill>
              </a:uFill>
              <a:latin typeface="Arial"/>
            </a:endParaRPr>
          </a:p>
        </p:txBody>
      </p:sp>
      <p:sp>
        <p:nvSpPr>
          <p:cNvPr id="201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244ECDD-FD7A-4FC8-AC2C-B0D8A25804BC}" type="slidenum">
              <a:rPr lang="fr-BE" sz="1300" b="0" strike="noStrike" spc="-1">
                <a:solidFill>
                  <a:srgbClr val="000000"/>
                </a:solidFill>
                <a:uFill>
                  <a:solidFill>
                    <a:srgbClr val="FFFFFF"/>
                  </a:solidFill>
                </a:uFill>
                <a:latin typeface="+mn-lt"/>
              </a:rPr>
              <a:t>28</a:t>
            </a:fld>
            <a:endParaRPr lang="fr-BE" sz="1400" b="0" strike="noStrike" spc="-1">
              <a:solidFill>
                <a:srgbClr val="000000"/>
              </a:solidFill>
              <a:uFill>
                <a:solidFill>
                  <a:srgbClr val="FFFFFF"/>
                </a:solidFill>
              </a:uFill>
              <a:latin typeface="Times New Roman"/>
            </a:endParaRPr>
          </a:p>
        </p:txBody>
      </p:sp>
      <p:sp>
        <p:nvSpPr>
          <p:cNvPr id="201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5066942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0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8FC6CD7-22E7-4C0F-89F9-A482E7A90540}" type="slidenum">
              <a:rPr lang="fr-BE" sz="1300" b="0" strike="noStrike" spc="-1">
                <a:solidFill>
                  <a:srgbClr val="000000"/>
                </a:solidFill>
                <a:uFill>
                  <a:solidFill>
                    <a:srgbClr val="FFFFFF"/>
                  </a:solidFill>
                </a:uFill>
                <a:latin typeface="+mn-lt"/>
                <a:ea typeface="+mn-ea"/>
              </a:rPr>
              <a:t>263</a:t>
            </a:fld>
            <a:endParaRPr lang="fr-BE" sz="1400" b="0" strike="noStrike" spc="-1">
              <a:solidFill>
                <a:srgbClr val="000000"/>
              </a:solidFill>
              <a:uFill>
                <a:solidFill>
                  <a:srgbClr val="FFFFFF"/>
                </a:solidFill>
              </a:uFill>
              <a:latin typeface="Times New Roman"/>
            </a:endParaRPr>
          </a:p>
        </p:txBody>
      </p:sp>
      <p:sp>
        <p:nvSpPr>
          <p:cNvPr id="270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626278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On peut monitorer l’activité courante de SQL Server en utilisant les composants du moniteur d’activités de SQL Server Management Studio ou les vues de gestion dynamiques pour obtenir des informations sur les connections de l’utilisateur à la DB. </a:t>
            </a:r>
          </a:p>
        </p:txBody>
      </p:sp>
      <p:sp>
        <p:nvSpPr>
          <p:cNvPr id="270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331AA3-E2F8-4FBB-9132-C9B25054B4CB}" type="slidenum">
              <a:rPr lang="fr-BE" sz="1300" b="0" strike="noStrike" spc="-1">
                <a:solidFill>
                  <a:srgbClr val="000000"/>
                </a:solidFill>
                <a:uFill>
                  <a:solidFill>
                    <a:srgbClr val="FFFFFF"/>
                  </a:solidFill>
                </a:uFill>
                <a:latin typeface="+mn-lt"/>
              </a:rPr>
              <a:t>264</a:t>
            </a:fld>
            <a:endParaRPr lang="fr-BE" sz="1400" b="0" strike="noStrike" spc="-1">
              <a:solidFill>
                <a:srgbClr val="000000"/>
              </a:solidFill>
              <a:uFill>
                <a:solidFill>
                  <a:srgbClr val="FFFFFF"/>
                </a:solidFill>
              </a:uFill>
              <a:latin typeface="Times New Roman"/>
            </a:endParaRPr>
          </a:p>
        </p:txBody>
      </p:sp>
      <p:sp>
        <p:nvSpPr>
          <p:cNvPr id="270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30014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On peut l’utiliser pour résoudre les problèmes tels que les délais très lents des requêtes, les problèmes de concurrences, les deadlock</a:t>
            </a:r>
          </a:p>
        </p:txBody>
      </p:sp>
      <p:sp>
        <p:nvSpPr>
          <p:cNvPr id="270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F119528-E702-429B-98F1-62127E0445BD}" type="slidenum">
              <a:rPr lang="fr-BE" sz="1300" b="0" strike="noStrike" spc="-1">
                <a:solidFill>
                  <a:srgbClr val="000000"/>
                </a:solidFill>
                <a:uFill>
                  <a:solidFill>
                    <a:srgbClr val="FFFFFF"/>
                  </a:solidFill>
                </a:uFill>
                <a:latin typeface="+mn-lt"/>
              </a:rPr>
              <a:t>265</a:t>
            </a:fld>
            <a:endParaRPr lang="fr-BE" sz="1400" b="0" strike="noStrike" spc="-1">
              <a:solidFill>
                <a:srgbClr val="000000"/>
              </a:solidFill>
              <a:uFill>
                <a:solidFill>
                  <a:srgbClr val="FFFFFF"/>
                </a:solidFill>
              </a:uFill>
              <a:latin typeface="Times New Roman"/>
            </a:endParaRPr>
          </a:p>
        </p:txBody>
      </p:sp>
      <p:sp>
        <p:nvSpPr>
          <p:cNvPr id="270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3353809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1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E21F797-235F-4E83-8586-D32B12FC4376}" type="slidenum">
              <a:rPr lang="fr-BE" sz="1300" b="0" strike="noStrike" spc="-1">
                <a:solidFill>
                  <a:srgbClr val="000000"/>
                </a:solidFill>
                <a:uFill>
                  <a:solidFill>
                    <a:srgbClr val="FFFFFF"/>
                  </a:solidFill>
                </a:uFill>
                <a:latin typeface="+mn-lt"/>
              </a:rPr>
              <a:t>267</a:t>
            </a:fld>
            <a:endParaRPr lang="fr-BE" sz="1400" b="0" strike="noStrike" spc="-1">
              <a:solidFill>
                <a:srgbClr val="000000"/>
              </a:solidFill>
              <a:uFill>
                <a:solidFill>
                  <a:srgbClr val="FFFFFF"/>
                </a:solidFill>
              </a:uFill>
              <a:latin typeface="Times New Roman"/>
            </a:endParaRPr>
          </a:p>
        </p:txBody>
      </p:sp>
      <p:sp>
        <p:nvSpPr>
          <p:cNvPr id="271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5551884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1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42AEC75-3DA4-4BC3-92E2-64DA637B524A}" type="slidenum">
              <a:rPr lang="fr-BE" sz="1300" b="0" strike="noStrike" spc="-1">
                <a:solidFill>
                  <a:srgbClr val="000000"/>
                </a:solidFill>
                <a:uFill>
                  <a:solidFill>
                    <a:srgbClr val="FFFFFF"/>
                  </a:solidFill>
                </a:uFill>
                <a:latin typeface="+mn-lt"/>
              </a:rPr>
              <a:t>268</a:t>
            </a:fld>
            <a:endParaRPr lang="fr-BE" sz="1400" b="0" strike="noStrike" spc="-1">
              <a:solidFill>
                <a:srgbClr val="000000"/>
              </a:solidFill>
              <a:uFill>
                <a:solidFill>
                  <a:srgbClr val="FFFFFF"/>
                </a:solidFill>
              </a:uFill>
              <a:latin typeface="Times New Roman"/>
            </a:endParaRPr>
          </a:p>
        </p:txBody>
      </p:sp>
      <p:sp>
        <p:nvSpPr>
          <p:cNvPr id="271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9539132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1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0F6530A-9FA5-43A4-A4D2-E29D27B503EF}" type="slidenum">
              <a:rPr lang="fr-BE" sz="1300" b="0" strike="noStrike" spc="-1">
                <a:solidFill>
                  <a:srgbClr val="000000"/>
                </a:solidFill>
                <a:uFill>
                  <a:solidFill>
                    <a:srgbClr val="FFFFFF"/>
                  </a:solidFill>
                </a:uFill>
                <a:latin typeface="+mn-lt"/>
              </a:rPr>
              <a:t>269</a:t>
            </a:fld>
            <a:endParaRPr lang="fr-BE" sz="1400" b="0" strike="noStrike" spc="-1">
              <a:solidFill>
                <a:srgbClr val="000000"/>
              </a:solidFill>
              <a:uFill>
                <a:solidFill>
                  <a:srgbClr val="FFFFFF"/>
                </a:solidFill>
              </a:uFill>
              <a:latin typeface="Times New Roman"/>
            </a:endParaRPr>
          </a:p>
        </p:txBody>
      </p:sp>
      <p:sp>
        <p:nvSpPr>
          <p:cNvPr id="271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8670118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1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371E930-B39F-46D0-93ED-BC73143EABF6}" type="slidenum">
              <a:rPr lang="fr-BE" sz="1300" b="0" strike="noStrike" spc="-1">
                <a:solidFill>
                  <a:srgbClr val="000000"/>
                </a:solidFill>
                <a:uFill>
                  <a:solidFill>
                    <a:srgbClr val="FFFFFF"/>
                  </a:solidFill>
                </a:uFill>
                <a:latin typeface="+mn-lt"/>
              </a:rPr>
              <a:t>270</a:t>
            </a:fld>
            <a:endParaRPr lang="fr-BE" sz="1400" b="0" strike="noStrike" spc="-1">
              <a:solidFill>
                <a:srgbClr val="000000"/>
              </a:solidFill>
              <a:uFill>
                <a:solidFill>
                  <a:srgbClr val="FFFFFF"/>
                </a:solidFill>
              </a:uFill>
              <a:latin typeface="Times New Roman"/>
            </a:endParaRPr>
          </a:p>
        </p:txBody>
      </p:sp>
      <p:sp>
        <p:nvSpPr>
          <p:cNvPr id="272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5237532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2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4B52142-5E7F-42EC-86AA-7AC65DA6D3DB}" type="slidenum">
              <a:rPr lang="fr-BE" sz="1300" b="0" strike="noStrike" spc="-1">
                <a:solidFill>
                  <a:srgbClr val="000000"/>
                </a:solidFill>
                <a:uFill>
                  <a:solidFill>
                    <a:srgbClr val="FFFFFF"/>
                  </a:solidFill>
                </a:uFill>
                <a:latin typeface="+mn-lt"/>
              </a:rPr>
              <a:t>271</a:t>
            </a:fld>
            <a:endParaRPr lang="fr-BE" sz="1400" b="0" strike="noStrike" spc="-1">
              <a:solidFill>
                <a:srgbClr val="000000"/>
              </a:solidFill>
              <a:uFill>
                <a:solidFill>
                  <a:srgbClr val="FFFFFF"/>
                </a:solidFill>
              </a:uFill>
              <a:latin typeface="Times New Roman"/>
            </a:endParaRPr>
          </a:p>
        </p:txBody>
      </p:sp>
      <p:sp>
        <p:nvSpPr>
          <p:cNvPr id="272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814261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2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02FC1AA-0F36-44E7-A47B-42A4145305A5}" type="slidenum">
              <a:rPr lang="fr-BE" sz="1300" b="0" strike="noStrike" spc="-1">
                <a:solidFill>
                  <a:srgbClr val="000000"/>
                </a:solidFill>
                <a:uFill>
                  <a:solidFill>
                    <a:srgbClr val="FFFFFF"/>
                  </a:solidFill>
                </a:uFill>
                <a:latin typeface="+mn-lt"/>
              </a:rPr>
              <a:t>272</a:t>
            </a:fld>
            <a:endParaRPr lang="fr-BE" sz="1400" b="0" strike="noStrike" spc="-1">
              <a:solidFill>
                <a:srgbClr val="000000"/>
              </a:solidFill>
              <a:uFill>
                <a:solidFill>
                  <a:srgbClr val="FFFFFF"/>
                </a:solidFill>
              </a:uFill>
              <a:latin typeface="Times New Roman"/>
            </a:endParaRPr>
          </a:p>
        </p:txBody>
      </p:sp>
      <p:sp>
        <p:nvSpPr>
          <p:cNvPr id="272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3548828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2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5E37E84-79DC-45CF-BA20-F180B6F799B0}" type="slidenum">
              <a:rPr lang="fr-BE" sz="1300" b="0" strike="noStrike" spc="-1">
                <a:solidFill>
                  <a:srgbClr val="000000"/>
                </a:solidFill>
                <a:uFill>
                  <a:solidFill>
                    <a:srgbClr val="FFFFFF"/>
                  </a:solidFill>
                </a:uFill>
                <a:latin typeface="+mn-lt"/>
                <a:ea typeface="+mn-ea"/>
              </a:rPr>
              <a:t>273</a:t>
            </a:fld>
            <a:endParaRPr lang="fr-BE" sz="1400" b="0" strike="noStrike" spc="-1">
              <a:solidFill>
                <a:srgbClr val="000000"/>
              </a:solidFill>
              <a:uFill>
                <a:solidFill>
                  <a:srgbClr val="FFFFFF"/>
                </a:solidFill>
              </a:uFill>
              <a:latin typeface="Times New Roman"/>
            </a:endParaRPr>
          </a:p>
        </p:txBody>
      </p:sp>
      <p:sp>
        <p:nvSpPr>
          <p:cNvPr id="272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34272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 name="PlaceHolder 1"/>
          <p:cNvSpPr>
            <a:spLocks noGrp="1"/>
          </p:cNvSpPr>
          <p:nvPr>
            <p:ph type="body"/>
          </p:nvPr>
        </p:nvSpPr>
        <p:spPr>
          <a:xfrm>
            <a:off x="731520" y="4560480"/>
            <a:ext cx="5851800" cy="4320360"/>
          </a:xfrm>
          <a:prstGeom prst="rect">
            <a:avLst/>
          </a:prstGeom>
        </p:spPr>
        <p:txBody>
          <a:bodyPr lIns="96840" tIns="48240" rIns="96840" bIns="48240"/>
          <a:lstStyle/>
          <a:p>
            <a:pPr>
              <a:lnSpc>
                <a:spcPct val="100000"/>
              </a:lnSpc>
            </a:pPr>
            <a:r>
              <a:rPr lang="fr-BE" sz="2000" b="0" strike="noStrike" spc="-1" dirty="0">
                <a:solidFill>
                  <a:srgbClr val="000000"/>
                </a:solidFill>
                <a:uFill>
                  <a:solidFill>
                    <a:srgbClr val="FFFFFF"/>
                  </a:solidFill>
                </a:uFill>
                <a:latin typeface="Arial"/>
              </a:rPr>
              <a:t>Comment gérer l’installation de SQL Server et introduction aux outils d’administration </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dirty="0">
                <a:hlinkClick r:id="rId3"/>
              </a:rPr>
              <a:t>https://www.red-gate.com/simple-talk/sql/database-administration/checking-sql-server-policy-based-management/</a:t>
            </a:r>
            <a:endParaRPr lang="fr-BE" sz="2000" b="0" strike="noStrike" spc="-1" dirty="0">
              <a:solidFill>
                <a:srgbClr val="000000"/>
              </a:solidFill>
              <a:uFill>
                <a:solidFill>
                  <a:srgbClr val="FFFFFF"/>
                </a:solidFill>
              </a:uFill>
              <a:latin typeface="Arial"/>
            </a:endParaRPr>
          </a:p>
        </p:txBody>
      </p:sp>
      <p:sp>
        <p:nvSpPr>
          <p:cNvPr id="202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094012C-FE14-44FD-AD40-909A9807DF81}" type="slidenum">
              <a:rPr lang="fr-BE" sz="1300" b="0" strike="noStrike" spc="-1">
                <a:solidFill>
                  <a:srgbClr val="000000"/>
                </a:solidFill>
                <a:uFill>
                  <a:solidFill>
                    <a:srgbClr val="FFFFFF"/>
                  </a:solidFill>
                </a:uFill>
                <a:latin typeface="+mn-lt"/>
              </a:rPr>
              <a:t>29</a:t>
            </a:fld>
            <a:endParaRPr lang="fr-BE" sz="1400" b="0" strike="noStrike" spc="-1">
              <a:solidFill>
                <a:srgbClr val="000000"/>
              </a:solidFill>
              <a:uFill>
                <a:solidFill>
                  <a:srgbClr val="FFFFFF"/>
                </a:solidFill>
              </a:uFill>
              <a:latin typeface="Times New Roman"/>
            </a:endParaRPr>
          </a:p>
        </p:txBody>
      </p:sp>
      <p:sp>
        <p:nvSpPr>
          <p:cNvPr id="202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9034769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 d’avoir une information compréhensible sur l’ordinateur, les instances de SQL Serveur qui tournent sur ce dernier.</a:t>
            </a:r>
          </a:p>
          <a:p>
            <a:r>
              <a:rPr lang="fr-BE" sz="2000" b="0" strike="noStrike" spc="-1">
                <a:solidFill>
                  <a:srgbClr val="000000"/>
                </a:solidFill>
                <a:uFill>
                  <a:solidFill>
                    <a:srgbClr val="FFFFFF"/>
                  </a:solidFill>
                </a:uFill>
                <a:latin typeface="Arial"/>
              </a:rPr>
              <a:t>Permet de diagnostiquer ses performances</a:t>
            </a:r>
          </a:p>
        </p:txBody>
      </p:sp>
      <p:sp>
        <p:nvSpPr>
          <p:cNvPr id="273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5D5AB7D-D7AF-4939-81A7-D159A728791F}" type="slidenum">
              <a:rPr lang="fr-BE" sz="1300" b="0" strike="noStrike" spc="-1">
                <a:solidFill>
                  <a:srgbClr val="000000"/>
                </a:solidFill>
                <a:uFill>
                  <a:solidFill>
                    <a:srgbClr val="FFFFFF"/>
                  </a:solidFill>
                </a:uFill>
                <a:latin typeface="+mn-lt"/>
              </a:rPr>
              <a:t>274</a:t>
            </a:fld>
            <a:endParaRPr lang="fr-BE" sz="1400" b="0" strike="noStrike" spc="-1">
              <a:solidFill>
                <a:srgbClr val="000000"/>
              </a:solidFill>
              <a:uFill>
                <a:solidFill>
                  <a:srgbClr val="FFFFFF"/>
                </a:solidFill>
              </a:uFill>
              <a:latin typeface="Times New Roman"/>
            </a:endParaRPr>
          </a:p>
        </p:txBody>
      </p:sp>
      <p:sp>
        <p:nvSpPr>
          <p:cNvPr id="273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7559793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3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E23ABC0-3DCF-430A-9160-A22219D189FE}" type="slidenum">
              <a:rPr lang="fr-BE" sz="1300" b="0" strike="noStrike" spc="-1">
                <a:solidFill>
                  <a:srgbClr val="000000"/>
                </a:solidFill>
                <a:uFill>
                  <a:solidFill>
                    <a:srgbClr val="FFFFFF"/>
                  </a:solidFill>
                </a:uFill>
                <a:latin typeface="+mn-lt"/>
              </a:rPr>
              <a:t>275</a:t>
            </a:fld>
            <a:endParaRPr lang="fr-BE" sz="1400" b="0" strike="noStrike" spc="-1">
              <a:solidFill>
                <a:srgbClr val="000000"/>
              </a:solidFill>
              <a:uFill>
                <a:solidFill>
                  <a:srgbClr val="FFFFFF"/>
                </a:solidFill>
              </a:uFill>
              <a:latin typeface="Times New Roman"/>
            </a:endParaRPr>
          </a:p>
        </p:txBody>
      </p:sp>
      <p:sp>
        <p:nvSpPr>
          <p:cNvPr id="273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3602305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You can view System Monitor by starting the Performance application in the Administrative Tools program group.</a:t>
            </a:r>
          </a:p>
        </p:txBody>
      </p:sp>
      <p:sp>
        <p:nvSpPr>
          <p:cNvPr id="273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CE4E874-6289-458F-A666-0E3848A3264B}" type="slidenum">
              <a:rPr lang="fr-BE" sz="1300" b="0" strike="noStrike" spc="-1">
                <a:solidFill>
                  <a:srgbClr val="000000"/>
                </a:solidFill>
                <a:uFill>
                  <a:solidFill>
                    <a:srgbClr val="FFFFFF"/>
                  </a:solidFill>
                </a:uFill>
                <a:latin typeface="+mn-lt"/>
              </a:rPr>
              <a:t>276</a:t>
            </a:fld>
            <a:endParaRPr lang="fr-BE" sz="1400" b="0" strike="noStrike" spc="-1">
              <a:solidFill>
                <a:srgbClr val="000000"/>
              </a:solidFill>
              <a:uFill>
                <a:solidFill>
                  <a:srgbClr val="FFFFFF"/>
                </a:solidFill>
              </a:uFill>
              <a:latin typeface="Times New Roman"/>
            </a:endParaRPr>
          </a:p>
        </p:txBody>
      </p:sp>
      <p:sp>
        <p:nvSpPr>
          <p:cNvPr id="273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5418040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4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A220552-813D-4228-AA55-0FA262D1C4B5}" type="slidenum">
              <a:rPr lang="fr-BE" sz="1300" b="0" strike="noStrike" spc="-1">
                <a:solidFill>
                  <a:srgbClr val="000000"/>
                </a:solidFill>
                <a:uFill>
                  <a:solidFill>
                    <a:srgbClr val="FFFFFF"/>
                  </a:solidFill>
                </a:uFill>
                <a:latin typeface="+mn-lt"/>
              </a:rPr>
              <a:t>277</a:t>
            </a:fld>
            <a:endParaRPr lang="fr-BE" sz="1400" b="0" strike="noStrike" spc="-1">
              <a:solidFill>
                <a:srgbClr val="000000"/>
              </a:solidFill>
              <a:uFill>
                <a:solidFill>
                  <a:srgbClr val="FFFFFF"/>
                </a:solidFill>
              </a:uFill>
              <a:latin typeface="Times New Roman"/>
            </a:endParaRPr>
          </a:p>
        </p:txBody>
      </p:sp>
      <p:sp>
        <p:nvSpPr>
          <p:cNvPr id="274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9057031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You can view System Monitor by starting the Performance application in the Administrative Tools program group.</a:t>
            </a:r>
          </a:p>
        </p:txBody>
      </p:sp>
      <p:sp>
        <p:nvSpPr>
          <p:cNvPr id="274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E4CF726-E3F2-4080-A9D7-71E3C049B6DD}" type="slidenum">
              <a:rPr lang="fr-BE" sz="1300" b="0" strike="noStrike" spc="-1">
                <a:solidFill>
                  <a:srgbClr val="000000"/>
                </a:solidFill>
                <a:uFill>
                  <a:solidFill>
                    <a:srgbClr val="FFFFFF"/>
                  </a:solidFill>
                </a:uFill>
                <a:latin typeface="+mn-lt"/>
              </a:rPr>
              <a:t>278</a:t>
            </a:fld>
            <a:endParaRPr lang="fr-BE" sz="1400" b="0" strike="noStrike" spc="-1">
              <a:solidFill>
                <a:srgbClr val="000000"/>
              </a:solidFill>
              <a:uFill>
                <a:solidFill>
                  <a:srgbClr val="FFFFFF"/>
                </a:solidFill>
              </a:uFill>
              <a:latin typeface="Times New Roman"/>
            </a:endParaRPr>
          </a:p>
        </p:txBody>
      </p:sp>
      <p:sp>
        <p:nvSpPr>
          <p:cNvPr id="274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9496956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You can view System Monitor by starting the Performance application in the Administrative Tools program group.</a:t>
            </a:r>
          </a:p>
        </p:txBody>
      </p:sp>
      <p:sp>
        <p:nvSpPr>
          <p:cNvPr id="274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DC25FBD-9D81-4FA6-B664-D45D5AEFF621}" type="slidenum">
              <a:rPr lang="fr-BE" sz="1300" b="0" strike="noStrike" spc="-1">
                <a:solidFill>
                  <a:srgbClr val="000000"/>
                </a:solidFill>
                <a:uFill>
                  <a:solidFill>
                    <a:srgbClr val="FFFFFF"/>
                  </a:solidFill>
                </a:uFill>
                <a:latin typeface="+mn-lt"/>
              </a:rPr>
              <a:t>279</a:t>
            </a:fld>
            <a:endParaRPr lang="fr-BE" sz="1400" b="0" strike="noStrike" spc="-1">
              <a:solidFill>
                <a:srgbClr val="000000"/>
              </a:solidFill>
              <a:uFill>
                <a:solidFill>
                  <a:srgbClr val="FFFFFF"/>
                </a:solidFill>
              </a:uFill>
              <a:latin typeface="Times New Roman"/>
            </a:endParaRPr>
          </a:p>
        </p:txBody>
      </p:sp>
      <p:sp>
        <p:nvSpPr>
          <p:cNvPr id="274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4099543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fichiers de log contiennent donc toutes les informations nécessaires sur les systèmes, et permettent de faire une bonne correction d’erreurs et une bonne planification</a:t>
            </a:r>
          </a:p>
        </p:txBody>
      </p:sp>
      <p:sp>
        <p:nvSpPr>
          <p:cNvPr id="274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86A755A-1F49-4AF3-8886-01EEE4415BF9}" type="slidenum">
              <a:rPr lang="fr-BE" sz="1300" b="0" strike="noStrike" spc="-1">
                <a:solidFill>
                  <a:srgbClr val="000000"/>
                </a:solidFill>
                <a:uFill>
                  <a:solidFill>
                    <a:srgbClr val="FFFFFF"/>
                  </a:solidFill>
                </a:uFill>
                <a:latin typeface="+mn-lt"/>
              </a:rPr>
              <a:t>280</a:t>
            </a:fld>
            <a:endParaRPr lang="fr-BE" sz="1400" b="0" strike="noStrike" spc="-1">
              <a:solidFill>
                <a:srgbClr val="000000"/>
              </a:solidFill>
              <a:uFill>
                <a:solidFill>
                  <a:srgbClr val="FFFFFF"/>
                </a:solidFill>
              </a:uFill>
              <a:latin typeface="Times New Roman"/>
            </a:endParaRPr>
          </a:p>
        </p:txBody>
      </p:sp>
      <p:sp>
        <p:nvSpPr>
          <p:cNvPr id="275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0868609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compteur aident à agir si on ne fait pas le monitoring nous même</a:t>
            </a:r>
          </a:p>
          <a:p>
            <a:pPr marL="216000" indent="-216000">
              <a:lnSpc>
                <a:spcPct val="100000"/>
              </a:lnSpc>
            </a:pPr>
            <a:r>
              <a:rPr lang="fr-BE" sz="2000" b="0" strike="noStrike" spc="-1">
                <a:solidFill>
                  <a:srgbClr val="000000"/>
                </a:solidFill>
                <a:uFill>
                  <a:solidFill>
                    <a:srgbClr val="FFFFFF"/>
                  </a:solidFill>
                </a:uFill>
                <a:latin typeface="Arial"/>
              </a:rPr>
              <a:t>Ex: si le pourcentage de disk a atteind 80%, on envoie l’alerte, ou aussi quand on dépasse un certain nombre d’erreurs de login</a:t>
            </a:r>
          </a:p>
        </p:txBody>
      </p:sp>
      <p:sp>
        <p:nvSpPr>
          <p:cNvPr id="275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D6BAF32-9BFF-4CFE-B54A-604E16F1D602}" type="slidenum">
              <a:rPr lang="fr-BE" sz="1300" b="0" strike="noStrike" spc="-1">
                <a:solidFill>
                  <a:srgbClr val="000000"/>
                </a:solidFill>
                <a:uFill>
                  <a:solidFill>
                    <a:srgbClr val="FFFFFF"/>
                  </a:solidFill>
                </a:uFill>
                <a:latin typeface="+mn-lt"/>
              </a:rPr>
              <a:t>281</a:t>
            </a:fld>
            <a:endParaRPr lang="fr-BE" sz="1400" b="0" strike="noStrike" spc="-1">
              <a:solidFill>
                <a:srgbClr val="000000"/>
              </a:solidFill>
              <a:uFill>
                <a:solidFill>
                  <a:srgbClr val="FFFFFF"/>
                </a:solidFill>
              </a:uFill>
              <a:latin typeface="Times New Roman"/>
            </a:endParaRPr>
          </a:p>
        </p:txBody>
      </p:sp>
      <p:sp>
        <p:nvSpPr>
          <p:cNvPr id="275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455666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5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D3EAB8F-A969-4A9A-BBE0-3414B30B44FC}" type="slidenum">
              <a:rPr lang="fr-BE" sz="1300" b="0" strike="noStrike" spc="-1">
                <a:solidFill>
                  <a:srgbClr val="000000"/>
                </a:solidFill>
                <a:uFill>
                  <a:solidFill>
                    <a:srgbClr val="FFFFFF"/>
                  </a:solidFill>
                </a:uFill>
                <a:latin typeface="+mn-lt"/>
                <a:ea typeface="+mn-ea"/>
              </a:rPr>
              <a:t>282</a:t>
            </a:fld>
            <a:endParaRPr lang="fr-BE" sz="1400" b="0" strike="noStrike" spc="-1">
              <a:solidFill>
                <a:srgbClr val="000000"/>
              </a:solidFill>
              <a:uFill>
                <a:solidFill>
                  <a:srgbClr val="FFFFFF"/>
                </a:solidFill>
              </a:uFill>
              <a:latin typeface="Times New Roman"/>
            </a:endParaRPr>
          </a:p>
        </p:txBody>
      </p:sp>
      <p:sp>
        <p:nvSpPr>
          <p:cNvPr id="275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3594922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5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1121FA2-166A-4AC2-BF25-7BEECF2FCF83}" type="slidenum">
              <a:rPr lang="fr-BE" sz="1300" b="0" strike="noStrike" spc="-1">
                <a:solidFill>
                  <a:srgbClr val="000000"/>
                </a:solidFill>
                <a:uFill>
                  <a:solidFill>
                    <a:srgbClr val="FFFFFF"/>
                  </a:solidFill>
                </a:uFill>
                <a:latin typeface="+mn-lt"/>
                <a:ea typeface="+mn-ea"/>
              </a:rPr>
              <a:t>283</a:t>
            </a:fld>
            <a:endParaRPr lang="fr-BE" sz="1400" b="0" strike="noStrike" spc="-1">
              <a:solidFill>
                <a:srgbClr val="000000"/>
              </a:solidFill>
              <a:uFill>
                <a:solidFill>
                  <a:srgbClr val="FFFFFF"/>
                </a:solidFill>
              </a:uFill>
              <a:latin typeface="Times New Roman"/>
            </a:endParaRPr>
          </a:p>
        </p:txBody>
      </p:sp>
      <p:sp>
        <p:nvSpPr>
          <p:cNvPr id="275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4644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Full management of </a:t>
            </a:r>
            <a:r>
              <a:rPr lang="fr-BE" sz="2000" b="0" strike="noStrike" spc="-1" dirty="0" err="1">
                <a:solidFill>
                  <a:srgbClr val="000000"/>
                </a:solidFill>
                <a:uFill>
                  <a:solidFill>
                    <a:srgbClr val="FFFFFF"/>
                  </a:solidFill>
                </a:uFill>
                <a:latin typeface="Arial"/>
              </a:rPr>
              <a:t>relational</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databases</a:t>
            </a:r>
            <a:r>
              <a:rPr lang="fr-BE" sz="2000" b="0" strike="noStrike" spc="-1" dirty="0">
                <a:solidFill>
                  <a:srgbClr val="000000"/>
                </a:solidFill>
                <a:uFill>
                  <a:solidFill>
                    <a:srgbClr val="FFFFFF"/>
                  </a:solidFill>
                </a:uFill>
                <a:latin typeface="Arial"/>
              </a:rPr>
              <a:t>, Analysis Services </a:t>
            </a:r>
            <a:r>
              <a:rPr lang="fr-BE" sz="2000" b="0" strike="noStrike" spc="-1" dirty="0" err="1">
                <a:solidFill>
                  <a:srgbClr val="000000"/>
                </a:solidFill>
                <a:uFill>
                  <a:solidFill>
                    <a:srgbClr val="FFFFFF"/>
                  </a:solidFill>
                </a:uFill>
                <a:latin typeface="Arial"/>
              </a:rPr>
              <a:t>databases</a:t>
            </a:r>
            <a:r>
              <a:rPr lang="fr-BE" sz="2000" b="0" strike="noStrike" spc="-1" dirty="0">
                <a:solidFill>
                  <a:srgbClr val="000000"/>
                </a:solidFill>
                <a:uFill>
                  <a:solidFill>
                    <a:srgbClr val="FFFFFF"/>
                  </a:solidFill>
                </a:uFill>
                <a:latin typeface="Arial"/>
              </a:rPr>
              <a:t>, Reporting Services, SQL Server </a:t>
            </a:r>
            <a:r>
              <a:rPr lang="fr-BE" sz="2000" b="0" strike="noStrike" spc="-1" dirty="0" err="1">
                <a:solidFill>
                  <a:srgbClr val="000000"/>
                </a:solidFill>
                <a:uFill>
                  <a:solidFill>
                    <a:srgbClr val="FFFFFF"/>
                  </a:solidFill>
                </a:uFill>
                <a:latin typeface="Arial"/>
              </a:rPr>
              <a:t>Integration</a:t>
            </a:r>
            <a:r>
              <a:rPr lang="fr-BE" sz="2000" b="0" strike="noStrike" spc="-1" dirty="0">
                <a:solidFill>
                  <a:srgbClr val="000000"/>
                </a:solidFill>
                <a:uFill>
                  <a:solidFill>
                    <a:srgbClr val="FFFFFF"/>
                  </a:solidFill>
                </a:uFill>
                <a:latin typeface="Arial"/>
              </a:rPr>
              <a:t> Services (SSIS), and SQL Mobile </a:t>
            </a:r>
            <a:r>
              <a:rPr lang="fr-BE" sz="2000" b="0" strike="noStrike" spc="-1" dirty="0" err="1">
                <a:solidFill>
                  <a:srgbClr val="000000"/>
                </a:solidFill>
                <a:uFill>
                  <a:solidFill>
                    <a:srgbClr val="FFFFFF"/>
                  </a:solidFill>
                </a:uFill>
                <a:latin typeface="Arial"/>
              </a:rPr>
              <a:t>databases</a:t>
            </a:r>
            <a:r>
              <a:rPr lang="fr-BE" sz="2000" b="0" strike="noStrike" spc="-1" dirty="0">
                <a:solidFill>
                  <a:srgbClr val="000000"/>
                </a:solidFill>
                <a:uFill>
                  <a:solidFill>
                    <a:srgbClr val="FFFFFF"/>
                  </a:solidFill>
                </a:uFill>
                <a:latin typeface="Arial"/>
              </a:rPr>
              <a:t>.</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 graphique: explorateur d’objets : panel graphique pour gérer la configuration des serveurs ainsi que le développement et la gestion de la DB</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Gestion des scripts : </a:t>
            </a:r>
            <a:r>
              <a:rPr lang="fr-BE" sz="2000" b="0" strike="noStrike" spc="-1" dirty="0" err="1">
                <a:solidFill>
                  <a:srgbClr val="000000"/>
                </a:solidFill>
                <a:uFill>
                  <a:solidFill>
                    <a:srgbClr val="FFFFFF"/>
                  </a:solidFill>
                </a:uFill>
                <a:latin typeface="Arial"/>
              </a:rPr>
              <a:t>query</a:t>
            </a:r>
            <a:r>
              <a:rPr lang="fr-BE" sz="2000" b="0" strike="noStrike" spc="-1" dirty="0">
                <a:solidFill>
                  <a:srgbClr val="000000"/>
                </a:solidFill>
                <a:uFill>
                  <a:solidFill>
                    <a:srgbClr val="FFFFFF"/>
                  </a:solidFill>
                </a:uFill>
                <a:latin typeface="Arial"/>
              </a:rPr>
              <a:t> editors pour T-SQL, MDX, DMX, XMLA</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SQL Server Management Studio uses the Microsoft Visual Studio® Framework and </a:t>
            </a:r>
            <a:r>
              <a:rPr lang="fr-BE" sz="2000" b="0" strike="noStrike" spc="-1" dirty="0" err="1">
                <a:solidFill>
                  <a:srgbClr val="000000"/>
                </a:solidFill>
                <a:uFill>
                  <a:solidFill>
                    <a:srgbClr val="FFFFFF"/>
                  </a:solidFill>
                </a:uFill>
                <a:latin typeface="Arial"/>
              </a:rPr>
              <a:t>includes</a:t>
            </a:r>
            <a:r>
              <a:rPr lang="fr-BE" sz="2000" b="0" strike="noStrike" spc="-1" dirty="0">
                <a:solidFill>
                  <a:srgbClr val="000000"/>
                </a:solidFill>
                <a:uFill>
                  <a:solidFill>
                    <a:srgbClr val="FFFFFF"/>
                  </a:solidFill>
                </a:uFill>
                <a:latin typeface="Arial"/>
              </a:rPr>
              <a:t> Visual Studio </a:t>
            </a:r>
            <a:r>
              <a:rPr lang="fr-BE" sz="2000" b="0" strike="noStrike" spc="-1" dirty="0" err="1">
                <a:solidFill>
                  <a:srgbClr val="000000"/>
                </a:solidFill>
                <a:uFill>
                  <a:solidFill>
                    <a:srgbClr val="FFFFFF"/>
                  </a:solidFill>
                </a:uFill>
                <a:latin typeface="Arial"/>
              </a:rPr>
              <a:t>functionality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when</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creating</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queries</a:t>
            </a:r>
            <a:r>
              <a:rPr lang="fr-BE" sz="2000" b="0" strike="noStrike" spc="-1" dirty="0">
                <a:solidFill>
                  <a:srgbClr val="000000"/>
                </a:solidFill>
                <a:uFill>
                  <a:solidFill>
                    <a:srgbClr val="FFFFFF"/>
                  </a:solidFill>
                </a:uFill>
                <a:latin typeface="Arial"/>
              </a:rPr>
              <a:t> or scripts, source control support for </a:t>
            </a:r>
            <a:r>
              <a:rPr lang="fr-BE" sz="2000" b="0" strike="noStrike" spc="-1" dirty="0" err="1">
                <a:solidFill>
                  <a:srgbClr val="000000"/>
                </a:solidFill>
                <a:uFill>
                  <a:solidFill>
                    <a:srgbClr val="FFFFFF"/>
                  </a:solidFill>
                </a:uFill>
                <a:latin typeface="Arial"/>
              </a:rPr>
              <a:t>storing</a:t>
            </a:r>
            <a:r>
              <a:rPr lang="fr-BE" sz="2000" b="0" strike="noStrike" spc="-1" dirty="0">
                <a:solidFill>
                  <a:srgbClr val="000000"/>
                </a:solidFill>
                <a:uFill>
                  <a:solidFill>
                    <a:srgbClr val="FFFFFF"/>
                  </a:solidFill>
                </a:uFill>
                <a:latin typeface="Arial"/>
              </a:rPr>
              <a:t> and </a:t>
            </a:r>
            <a:r>
              <a:rPr lang="fr-BE" sz="2000" b="0" strike="noStrike" spc="-1" dirty="0" err="1">
                <a:solidFill>
                  <a:srgbClr val="000000"/>
                </a:solidFill>
                <a:uFill>
                  <a:solidFill>
                    <a:srgbClr val="FFFFFF"/>
                  </a:solidFill>
                </a:uFill>
                <a:latin typeface="Arial"/>
              </a:rPr>
              <a:t>maintaining</a:t>
            </a:r>
            <a:r>
              <a:rPr lang="fr-BE" sz="2000" b="0" strike="noStrike" spc="-1" dirty="0">
                <a:solidFill>
                  <a:srgbClr val="000000"/>
                </a:solidFill>
                <a:uFill>
                  <a:solidFill>
                    <a:srgbClr val="FFFFFF"/>
                  </a:solidFill>
                </a:uFill>
                <a:latin typeface="Arial"/>
              </a:rPr>
              <a:t> copies of scripts as </a:t>
            </a:r>
            <a:r>
              <a:rPr lang="fr-BE" sz="2000" b="0" strike="noStrike" spc="-1" dirty="0" err="1">
                <a:solidFill>
                  <a:srgbClr val="000000"/>
                </a:solidFill>
                <a:uFill>
                  <a:solidFill>
                    <a:srgbClr val="FFFFFF"/>
                  </a:solidFill>
                </a:uFill>
                <a:latin typeface="Arial"/>
              </a:rPr>
              <a:t>they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evolve</a:t>
            </a:r>
            <a:r>
              <a:rPr lang="fr-BE" sz="2000" b="0" strike="noStrike" spc="-1" dirty="0">
                <a:solidFill>
                  <a:srgbClr val="000000"/>
                </a:solidFill>
                <a:uFill>
                  <a:solidFill>
                    <a:srgbClr val="FFFFFF"/>
                  </a:solidFill>
                </a:uFill>
                <a:latin typeface="Arial"/>
              </a:rPr>
              <a:t> over time, and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to the interactive help system.</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Démonstration : </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http://msftdbprodsamples.codeplex.com/releases/view/55330 ( OLD )</a:t>
            </a:r>
          </a:p>
          <a:p>
            <a:pPr marL="216000" indent="-216000">
              <a:lnSpc>
                <a:spcPct val="100000"/>
              </a:lnSpc>
            </a:pPr>
            <a:r>
              <a:rPr lang="fr-BE" sz="2000" dirty="0">
                <a:hlinkClick r:id="rId3"/>
              </a:rPr>
              <a:t>https://github.com/Microsoft/sql-server-samples/releases/tag/adventureworks</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fr-BE" sz="2000" b="0" strike="noStrike" spc="-1" dirty="0">
                <a:solidFill>
                  <a:srgbClr val="000000"/>
                </a:solidFill>
                <a:uFill>
                  <a:solidFill>
                    <a:srgbClr val="FFFFFF"/>
                  </a:solidFill>
                </a:uFill>
                <a:latin typeface="+mn-lt"/>
              </a:rPr>
              <a:t>Restore </a:t>
            </a:r>
            <a:r>
              <a:rPr lang="fr-BE" sz="2000" b="0" strike="noStrike" spc="-1" dirty="0" err="1">
                <a:solidFill>
                  <a:srgbClr val="000000"/>
                </a:solidFill>
                <a:uFill>
                  <a:solidFill>
                    <a:srgbClr val="FFFFFF"/>
                  </a:solidFill>
                </a:uFill>
                <a:latin typeface="+mn-lt"/>
              </a:rPr>
              <a:t>from</a:t>
            </a:r>
            <a:r>
              <a:rPr lang="fr-BE" sz="2000" b="0" strike="noStrike" spc="-1" dirty="0">
                <a:solidFill>
                  <a:srgbClr val="000000"/>
                </a:solidFill>
                <a:uFill>
                  <a:solidFill>
                    <a:srgbClr val="FFFFFF"/>
                  </a:solidFill>
                </a:uFill>
                <a:latin typeface="+mn-lt"/>
              </a:rPr>
              <a:t> a backup : C:\Program Files\Microsoft SQL Server\MSSQL14.MSSQLSERVER\MSSQL\Backup</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Détacher une DB</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Clic droit, </a:t>
            </a:r>
            <a:r>
              <a:rPr lang="fr-BE" sz="3000" b="0" strike="noStrike" spc="-1" dirty="0" err="1">
                <a:solidFill>
                  <a:srgbClr val="000000"/>
                </a:solidFill>
                <a:uFill>
                  <a:solidFill>
                    <a:srgbClr val="FFFFFF"/>
                  </a:solidFill>
                </a:uFill>
                <a:latin typeface="Arial"/>
              </a:rPr>
              <a:t>attach</a:t>
            </a:r>
            <a:r>
              <a:rPr lang="fr-BE" sz="3000" b="0" strike="noStrike" spc="-1" dirty="0">
                <a:solidFill>
                  <a:srgbClr val="000000"/>
                </a:solidFill>
                <a:uFill>
                  <a:solidFill>
                    <a:srgbClr val="FFFFFF"/>
                  </a:solidFill>
                </a:uFill>
                <a:latin typeface="Arial"/>
              </a:rPr>
              <a:t>, </a:t>
            </a:r>
            <a:r>
              <a:rPr lang="fr-BE" sz="3000" b="0" strike="noStrike" spc="-1" dirty="0" err="1">
                <a:solidFill>
                  <a:srgbClr val="000000"/>
                </a:solidFill>
                <a:uFill>
                  <a:solidFill>
                    <a:srgbClr val="FFFFFF"/>
                  </a:solidFill>
                </a:uFill>
                <a:latin typeface="Arial"/>
              </a:rPr>
              <a:t>reprendr</a:t>
            </a:r>
            <a:r>
              <a:rPr lang="fr-BE" sz="3000" b="0" strike="noStrike" spc="-1" dirty="0">
                <a:solidFill>
                  <a:srgbClr val="000000"/>
                </a:solidFill>
                <a:uFill>
                  <a:solidFill>
                    <a:srgbClr val="FFFFFF"/>
                  </a:solidFill>
                </a:uFill>
                <a:latin typeface="Arial"/>
              </a:rPr>
              <a:t> </a:t>
            </a:r>
            <a:r>
              <a:rPr lang="fr-BE" sz="3000" b="0" strike="noStrike" spc="-1" dirty="0" err="1">
                <a:solidFill>
                  <a:srgbClr val="000000"/>
                </a:solidFill>
                <a:uFill>
                  <a:solidFill>
                    <a:srgbClr val="FFFFFF"/>
                  </a:solidFill>
                </a:uFill>
                <a:latin typeface="Arial"/>
              </a:rPr>
              <a:t>ele</a:t>
            </a:r>
            <a:r>
              <a:rPr lang="fr-BE" sz="3000" b="0" strike="noStrike" spc="-1" dirty="0">
                <a:solidFill>
                  <a:srgbClr val="000000"/>
                </a:solidFill>
                <a:uFill>
                  <a:solidFill>
                    <a:srgbClr val="FFFFFF"/>
                  </a:solidFill>
                </a:uFill>
                <a:latin typeface="Arial"/>
              </a:rPr>
              <a:t> fichier, </a:t>
            </a:r>
            <a:r>
              <a:rPr lang="fr-BE" sz="3000" b="0" strike="noStrike" spc="-1" dirty="0" err="1">
                <a:solidFill>
                  <a:srgbClr val="000000"/>
                </a:solidFill>
                <a:uFill>
                  <a:solidFill>
                    <a:srgbClr val="FFFFFF"/>
                  </a:solidFill>
                </a:uFill>
                <a:latin typeface="Arial"/>
              </a:rPr>
              <a:t>remove</a:t>
            </a:r>
            <a:r>
              <a:rPr lang="fr-BE" sz="3000" b="0" strike="noStrike" spc="-1" dirty="0">
                <a:solidFill>
                  <a:srgbClr val="000000"/>
                </a:solidFill>
                <a:uFill>
                  <a:solidFill>
                    <a:srgbClr val="FFFFFF"/>
                  </a:solidFill>
                </a:uFill>
                <a:latin typeface="Arial"/>
              </a:rPr>
              <a:t> log</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OU</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200" b="0" strike="noStrike" spc="-1" dirty="0">
                <a:solidFill>
                  <a:srgbClr val="000000"/>
                </a:solidFill>
                <a:uFill>
                  <a:solidFill>
                    <a:srgbClr val="FFFFFF"/>
                  </a:solidFill>
                </a:uFill>
                <a:latin typeface="+mn-lt"/>
                <a:ea typeface="+mn-ea"/>
              </a:rPr>
              <a:t>CREATE DATABASE </a:t>
            </a:r>
            <a:r>
              <a:rPr lang="fr-BE" sz="1200" b="0" strike="noStrike" spc="-1" dirty="0" err="1">
                <a:solidFill>
                  <a:srgbClr val="000000"/>
                </a:solidFill>
                <a:uFill>
                  <a:solidFill>
                    <a:srgbClr val="FFFFFF"/>
                  </a:solidFill>
                </a:uFill>
                <a:latin typeface="+mn-lt"/>
                <a:ea typeface="+mn-ea"/>
              </a:rPr>
              <a:t>AdventureWorksFormation</a:t>
            </a:r>
            <a:r>
              <a:rPr lang="fr-BE" sz="1200" b="0" strike="noStrike" spc="-1" dirty="0">
                <a:solidFill>
                  <a:srgbClr val="000000"/>
                </a:solidFill>
                <a:uFill>
                  <a:solidFill>
                    <a:srgbClr val="FFFFFF"/>
                  </a:solidFill>
                </a:uFill>
                <a:latin typeface="+mn-lt"/>
                <a:ea typeface="+mn-ea"/>
              </a:rPr>
              <a:t> ON </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200" b="0" strike="noStrike" spc="-1" dirty="0">
                <a:solidFill>
                  <a:srgbClr val="000000"/>
                </a:solidFill>
                <a:uFill>
                  <a:solidFill>
                    <a:srgbClr val="FFFFFF"/>
                  </a:solidFill>
                </a:uFill>
                <a:latin typeface="+mn-lt"/>
                <a:ea typeface="+mn-ea"/>
              </a:rPr>
              <a:t>( FILENAME = 'C:\Program Files\Microsoft SQL Server\MSSQL12.MSSQLSERVER\MSSQL\DATA\AdventureWorks2012_Data.mdf')</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200" b="0" strike="noStrike" spc="-1" dirty="0">
                <a:solidFill>
                  <a:srgbClr val="000000"/>
                </a:solidFill>
                <a:uFill>
                  <a:solidFill>
                    <a:srgbClr val="FFFFFF"/>
                  </a:solidFill>
                </a:uFill>
                <a:latin typeface="+mn-lt"/>
                <a:ea typeface="+mn-ea"/>
              </a:rPr>
              <a:t> FOR ATTACH_REBUILD_LOG</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Faire un </a:t>
            </a:r>
            <a:r>
              <a:rPr lang="fr-BE" sz="2000" b="0" strike="noStrike" spc="-1" dirty="0" err="1">
                <a:solidFill>
                  <a:srgbClr val="000000"/>
                </a:solidFill>
                <a:uFill>
                  <a:solidFill>
                    <a:srgbClr val="FFFFFF"/>
                  </a:solidFill>
                </a:uFill>
                <a:latin typeface="Arial"/>
              </a:rPr>
              <a:t>bacpac</a:t>
            </a:r>
            <a:r>
              <a:rPr lang="fr-BE" sz="2000" b="0" strike="noStrike" spc="-1" dirty="0">
                <a:solidFill>
                  <a:srgbClr val="000000"/>
                </a:solidFill>
                <a:uFill>
                  <a:solidFill>
                    <a:srgbClr val="FFFFFF"/>
                  </a:solidFill>
                </a:uFill>
                <a:latin typeface="Arial"/>
              </a:rPr>
              <a:t> </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mn-lt"/>
                <a:ea typeface="+mn-ea"/>
              </a:rPr>
              <a:t>- ouvrir une table</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mn-lt"/>
                <a:ea typeface="+mn-ea"/>
              </a:rPr>
              <a:t>	    -  </a:t>
            </a:r>
            <a:r>
              <a:rPr lang="fr-BE" sz="3000" b="0" strike="noStrike" spc="-1" dirty="0" err="1">
                <a:solidFill>
                  <a:srgbClr val="000000"/>
                </a:solidFill>
                <a:uFill>
                  <a:solidFill>
                    <a:srgbClr val="FFFFFF"/>
                  </a:solidFill>
                </a:uFill>
                <a:latin typeface="+mn-lt"/>
                <a:ea typeface="+mn-ea"/>
              </a:rPr>
              <a:t>dynamic</a:t>
            </a:r>
            <a:r>
              <a:rPr lang="fr-BE" sz="3000" b="0" strike="noStrike" spc="-1" dirty="0">
                <a:solidFill>
                  <a:srgbClr val="000000"/>
                </a:solidFill>
                <a:uFill>
                  <a:solidFill>
                    <a:srgbClr val="FFFFFF"/>
                  </a:solidFill>
                </a:uFill>
                <a:latin typeface="+mn-lt"/>
                <a:ea typeface="+mn-ea"/>
              </a:rPr>
              <a:t> help -&gt; édit -&gt;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mn-lt"/>
                <a:ea typeface="+mn-ea"/>
              </a:rPr>
              <a:t>	    - </a:t>
            </a:r>
            <a:r>
              <a:rPr lang="fr-BE" sz="3000" b="0" strike="noStrike" spc="-1" dirty="0" err="1">
                <a:solidFill>
                  <a:srgbClr val="000000"/>
                </a:solidFill>
                <a:uFill>
                  <a:solidFill>
                    <a:srgbClr val="FFFFFF"/>
                  </a:solidFill>
                </a:uFill>
                <a:latin typeface="+mn-lt"/>
                <a:ea typeface="+mn-ea"/>
              </a:rPr>
              <a:t>query</a:t>
            </a:r>
            <a:r>
              <a:rPr lang="fr-BE" sz="3000" b="0" strike="noStrike" spc="-1" dirty="0">
                <a:solidFill>
                  <a:srgbClr val="000000"/>
                </a:solidFill>
                <a:uFill>
                  <a:solidFill>
                    <a:srgbClr val="FFFFFF"/>
                  </a:solidFill>
                </a:uFill>
                <a:latin typeface="+mn-lt"/>
                <a:ea typeface="+mn-ea"/>
              </a:rPr>
              <a:t> : select </a:t>
            </a:r>
            <a:r>
              <a:rPr lang="fr-BE" sz="3000" b="0" strike="noStrike" spc="-1" dirty="0" err="1">
                <a:solidFill>
                  <a:srgbClr val="000000"/>
                </a:solidFill>
                <a:uFill>
                  <a:solidFill>
                    <a:srgbClr val="FFFFFF"/>
                  </a:solidFill>
                </a:uFill>
                <a:latin typeface="+mn-lt"/>
                <a:ea typeface="+mn-ea"/>
              </a:rPr>
              <a:t>firstname</a:t>
            </a:r>
            <a:r>
              <a:rPr lang="fr-BE" sz="3000" b="0" strike="noStrike" spc="-1" dirty="0">
                <a:solidFill>
                  <a:srgbClr val="000000"/>
                </a:solidFill>
                <a:uFill>
                  <a:solidFill>
                    <a:srgbClr val="FFFFFF"/>
                  </a:solidFill>
                </a:uFill>
                <a:latin typeface="+mn-lt"/>
                <a:ea typeface="+mn-ea"/>
              </a:rPr>
              <a:t> </a:t>
            </a:r>
            <a:r>
              <a:rPr lang="fr-BE" sz="3000" b="0" strike="noStrike" spc="-1" dirty="0" err="1">
                <a:solidFill>
                  <a:srgbClr val="000000"/>
                </a:solidFill>
                <a:uFill>
                  <a:solidFill>
                    <a:srgbClr val="FFFFFF"/>
                  </a:solidFill>
                </a:uFill>
                <a:latin typeface="+mn-lt"/>
                <a:ea typeface="+mn-ea"/>
              </a:rPr>
              <a:t>from</a:t>
            </a:r>
            <a:r>
              <a:rPr lang="fr-BE" sz="3000" b="0" strike="noStrike" spc="-1" dirty="0">
                <a:solidFill>
                  <a:srgbClr val="000000"/>
                </a:solidFill>
                <a:uFill>
                  <a:solidFill>
                    <a:srgbClr val="FFFFFF"/>
                  </a:solidFill>
                </a:uFill>
                <a:latin typeface="+mn-lt"/>
                <a:ea typeface="+mn-ea"/>
              </a:rPr>
              <a:t> </a:t>
            </a:r>
            <a:r>
              <a:rPr lang="fr-BE" sz="3000" b="0" strike="noStrike" spc="-1" dirty="0" err="1">
                <a:solidFill>
                  <a:srgbClr val="000000"/>
                </a:solidFill>
                <a:uFill>
                  <a:solidFill>
                    <a:srgbClr val="FFFFFF"/>
                  </a:solidFill>
                </a:uFill>
                <a:latin typeface="+mn-lt"/>
                <a:ea typeface="+mn-ea"/>
              </a:rPr>
              <a:t>person.contact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mn-lt"/>
                <a:ea typeface="+mn-ea"/>
              </a:rPr>
              <a:t> 	    - créer un nouveau projet : prendre une instruction qcq, et enregistrer</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0" strike="noStrike" spc="-1" dirty="0">
                <a:solidFill>
                  <a:srgbClr val="000000"/>
                </a:solidFill>
                <a:uFill>
                  <a:solidFill>
                    <a:srgbClr val="FFFFFF"/>
                  </a:solidFill>
                </a:uFill>
                <a:latin typeface="+mn-lt"/>
                <a:ea typeface="+mn-ea"/>
              </a:rPr>
              <a:t>Par rapport au SQL, le </a:t>
            </a:r>
            <a:r>
              <a:rPr lang="fr-BE" sz="3200" b="1" strike="noStrike" spc="-1" dirty="0">
                <a:solidFill>
                  <a:srgbClr val="000000"/>
                </a:solidFill>
                <a:uFill>
                  <a:solidFill>
                    <a:srgbClr val="FFFFFF"/>
                  </a:solidFill>
                </a:uFill>
                <a:latin typeface="+mn-lt"/>
                <a:ea typeface="+mn-ea"/>
              </a:rPr>
              <a:t>T-SQL</a:t>
            </a:r>
            <a:r>
              <a:rPr lang="fr-BE" sz="3200" b="0" strike="noStrike" spc="-1" dirty="0">
                <a:solidFill>
                  <a:srgbClr val="000000"/>
                </a:solidFill>
                <a:uFill>
                  <a:solidFill>
                    <a:srgbClr val="FFFFFF"/>
                  </a:solidFill>
                </a:uFill>
                <a:latin typeface="+mn-lt"/>
                <a:ea typeface="+mn-ea"/>
              </a:rPr>
              <a:t> ajoute les fonctionnalités suivantes :</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0" strike="noStrike" spc="-1" dirty="0">
                <a:solidFill>
                  <a:srgbClr val="000000"/>
                </a:solidFill>
                <a:uFill>
                  <a:solidFill>
                    <a:srgbClr val="FFFFFF"/>
                  </a:solidFill>
                </a:uFill>
                <a:latin typeface="+mn-lt"/>
                <a:ea typeface="+mn-ea"/>
              </a:rPr>
              <a:t>Éléments de </a:t>
            </a:r>
            <a:r>
              <a:rPr lang="fr-BE" sz="3200" b="0" u="sng" strike="noStrike" spc="-1" dirty="0">
                <a:solidFill>
                  <a:srgbClr val="000000"/>
                </a:solidFill>
                <a:uFill>
                  <a:solidFill>
                    <a:srgbClr val="FFFFFF"/>
                  </a:solidFill>
                </a:uFill>
                <a:latin typeface="+mn-lt"/>
                <a:ea typeface="+mn-ea"/>
                <a:hlinkClick r:id="rId4"/>
              </a:rPr>
              <a:t>programmation procédurale</a:t>
            </a:r>
            <a:r>
              <a:rPr lang="fr-BE" sz="3200" b="0" strike="noStrike" spc="-1" dirty="0">
                <a:solidFill>
                  <a:srgbClr val="000000"/>
                </a:solidFill>
                <a:uFill>
                  <a:solidFill>
                    <a:srgbClr val="FFFFFF"/>
                  </a:solidFill>
                </a:uFill>
                <a:latin typeface="+mn-lt"/>
                <a:ea typeface="+mn-ea"/>
              </a:rPr>
              <a:t> (</a:t>
            </a:r>
            <a:r>
              <a:rPr lang="fr-BE" sz="3200" b="0" u="sng" strike="noStrike" spc="-1" dirty="0">
                <a:solidFill>
                  <a:srgbClr val="000000"/>
                </a:solidFill>
                <a:uFill>
                  <a:solidFill>
                    <a:srgbClr val="FFFFFF"/>
                  </a:solidFill>
                </a:uFill>
                <a:latin typeface="+mn-lt"/>
                <a:ea typeface="+mn-ea"/>
                <a:hlinkClick r:id="rId5"/>
              </a:rPr>
              <a:t>boucle</a:t>
            </a:r>
            <a:r>
              <a:rPr lang="fr-BE" sz="3200" b="0" strike="noStrike" spc="-1" dirty="0">
                <a:solidFill>
                  <a:srgbClr val="000000"/>
                </a:solidFill>
                <a:uFill>
                  <a:solidFill>
                    <a:srgbClr val="FFFFFF"/>
                  </a:solidFill>
                </a:uFill>
                <a:latin typeface="+mn-lt"/>
                <a:ea typeface="+mn-ea"/>
              </a:rPr>
              <a:t>, conditions...).</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0" strike="noStrike" spc="-1" dirty="0">
                <a:solidFill>
                  <a:srgbClr val="000000"/>
                </a:solidFill>
                <a:uFill>
                  <a:solidFill>
                    <a:srgbClr val="FFFFFF"/>
                  </a:solidFill>
                </a:uFill>
                <a:latin typeface="+mn-lt"/>
                <a:ea typeface="+mn-ea"/>
              </a:rPr>
              <a:t>La possibilité de créer et d'utiliser des </a:t>
            </a:r>
            <a:r>
              <a:rPr lang="fr-BE" sz="3200" b="0" u="sng" strike="noStrike" spc="-1" dirty="0">
                <a:solidFill>
                  <a:srgbClr val="000000"/>
                </a:solidFill>
                <a:uFill>
                  <a:solidFill>
                    <a:srgbClr val="FFFFFF"/>
                  </a:solidFill>
                </a:uFill>
                <a:latin typeface="+mn-lt"/>
                <a:ea typeface="+mn-ea"/>
                <a:hlinkClick r:id="rId6"/>
              </a:rPr>
              <a:t>variables locales</a:t>
            </a:r>
            <a:r>
              <a:rPr lang="fr-BE" sz="3200" b="0" strike="noStrike" spc="-1" dirty="0">
                <a:solidFill>
                  <a:srgbClr val="000000"/>
                </a:solidFill>
                <a:uFill>
                  <a:solidFill>
                    <a:srgbClr val="FFFFFF"/>
                  </a:solidFill>
                </a:uFill>
                <a:latin typeface="+mn-lt"/>
                <a:ea typeface="+mn-ea"/>
              </a:rPr>
              <a: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0" strike="noStrike" spc="-1" dirty="0">
                <a:solidFill>
                  <a:srgbClr val="000000"/>
                </a:solidFill>
                <a:uFill>
                  <a:solidFill>
                    <a:srgbClr val="FFFFFF"/>
                  </a:solidFill>
                </a:uFill>
                <a:latin typeface="+mn-lt"/>
                <a:ea typeface="+mn-ea"/>
              </a:rPr>
              <a:t>Des fonctions de manipulations de </a:t>
            </a:r>
            <a:r>
              <a:rPr lang="fr-BE" sz="3200" b="0" u="sng" strike="noStrike" spc="-1" dirty="0">
                <a:solidFill>
                  <a:srgbClr val="000000"/>
                </a:solidFill>
                <a:uFill>
                  <a:solidFill>
                    <a:srgbClr val="FFFFFF"/>
                  </a:solidFill>
                </a:uFill>
                <a:latin typeface="+mn-lt"/>
                <a:ea typeface="+mn-ea"/>
                <a:hlinkClick r:id="rId7"/>
              </a:rPr>
              <a:t>chaîne de caractères</a:t>
            </a:r>
            <a:r>
              <a:rPr lang="fr-BE" sz="3200" b="0" strike="noStrike" spc="-1" dirty="0">
                <a:solidFill>
                  <a:srgbClr val="000000"/>
                </a:solidFill>
                <a:uFill>
                  <a:solidFill>
                    <a:srgbClr val="FFFFFF"/>
                  </a:solidFill>
                </a:uFill>
                <a:latin typeface="+mn-lt"/>
                <a:ea typeface="+mn-ea"/>
              </a:rPr>
              <a:t>, de dates et de calculs mathématiques.</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0" strike="noStrike" spc="-1" dirty="0">
                <a:solidFill>
                  <a:srgbClr val="000000"/>
                </a:solidFill>
                <a:uFill>
                  <a:solidFill>
                    <a:srgbClr val="FFFFFF"/>
                  </a:solidFill>
                </a:uFill>
                <a:latin typeface="+mn-lt"/>
                <a:ea typeface="+mn-ea"/>
              </a:rPr>
              <a:t>Le </a:t>
            </a:r>
            <a:r>
              <a:rPr lang="fr-BE" sz="3200" b="1" strike="noStrike" spc="-1" dirty="0">
                <a:solidFill>
                  <a:srgbClr val="000000"/>
                </a:solidFill>
                <a:uFill>
                  <a:solidFill>
                    <a:srgbClr val="FFFFFF"/>
                  </a:solidFill>
                </a:uFill>
                <a:latin typeface="+mn-lt"/>
                <a:ea typeface="+mn-ea"/>
              </a:rPr>
              <a:t>MDX</a:t>
            </a:r>
            <a:r>
              <a:rPr lang="fr-BE" sz="3200" b="0" strike="noStrike" spc="-1" dirty="0">
                <a:solidFill>
                  <a:srgbClr val="000000"/>
                </a:solidFill>
                <a:uFill>
                  <a:solidFill>
                    <a:srgbClr val="FFFFFF"/>
                  </a:solidFill>
                </a:uFill>
                <a:latin typeface="+mn-lt"/>
                <a:ea typeface="+mn-ea"/>
              </a:rPr>
              <a:t> (de l'</a:t>
            </a:r>
            <a:r>
              <a:rPr lang="fr-BE" sz="3200" b="0" u="sng" strike="noStrike" spc="-1" dirty="0">
                <a:solidFill>
                  <a:srgbClr val="000000"/>
                </a:solidFill>
                <a:uFill>
                  <a:solidFill>
                    <a:srgbClr val="FFFFFF"/>
                  </a:solidFill>
                </a:uFill>
                <a:latin typeface="+mn-lt"/>
                <a:ea typeface="+mn-ea"/>
                <a:hlinkClick r:id="rId8"/>
              </a:rPr>
              <a:t>anglais</a:t>
            </a:r>
            <a:r>
              <a:rPr lang="fr-BE" sz="3200" b="0" strike="noStrike" spc="-1" dirty="0">
                <a:solidFill>
                  <a:srgbClr val="000000"/>
                </a:solidFill>
                <a:uFill>
                  <a:solidFill>
                    <a:srgbClr val="FFFFFF"/>
                  </a:solidFill>
                </a:uFill>
                <a:latin typeface="+mn-lt"/>
                <a:ea typeface="+mn-ea"/>
              </a:rPr>
              <a:t> </a:t>
            </a:r>
            <a:r>
              <a:rPr lang="fr-BE" sz="3200" b="1" i="1" strike="noStrike" spc="-1" dirty="0" err="1">
                <a:solidFill>
                  <a:srgbClr val="000000"/>
                </a:solidFill>
                <a:uFill>
                  <a:solidFill>
                    <a:srgbClr val="FFFFFF"/>
                  </a:solidFill>
                </a:uFill>
                <a:latin typeface="+mn-lt"/>
                <a:ea typeface="+mn-ea"/>
              </a:rPr>
              <a:t>Multidimensional</a:t>
            </a:r>
            <a:r>
              <a:rPr lang="fr-BE" sz="3200" b="1" i="1" strike="noStrike" spc="-1" dirty="0">
                <a:solidFill>
                  <a:srgbClr val="000000"/>
                </a:solidFill>
                <a:uFill>
                  <a:solidFill>
                    <a:srgbClr val="FFFFFF"/>
                  </a:solidFill>
                </a:uFill>
                <a:latin typeface="+mn-lt"/>
                <a:ea typeface="+mn-ea"/>
              </a:rPr>
              <a:t> Expressions</a:t>
            </a:r>
            <a:r>
              <a:rPr lang="fr-BE" sz="3200" b="0" strike="noStrike" spc="-1" dirty="0">
                <a:solidFill>
                  <a:srgbClr val="000000"/>
                </a:solidFill>
                <a:uFill>
                  <a:solidFill>
                    <a:srgbClr val="FFFFFF"/>
                  </a:solidFill>
                </a:uFill>
                <a:latin typeface="+mn-lt"/>
                <a:ea typeface="+mn-ea"/>
              </a:rPr>
              <a:t>, « expressions multidimensionnelles ») est un </a:t>
            </a:r>
            <a:r>
              <a:rPr lang="fr-BE" sz="3200" b="0" u="sng" strike="noStrike" spc="-1" dirty="0">
                <a:solidFill>
                  <a:srgbClr val="000000"/>
                </a:solidFill>
                <a:uFill>
                  <a:solidFill>
                    <a:srgbClr val="FFFFFF"/>
                  </a:solidFill>
                </a:uFill>
                <a:latin typeface="+mn-lt"/>
                <a:ea typeface="+mn-ea"/>
                <a:hlinkClick r:id="rId9"/>
              </a:rPr>
              <a:t>langage de requête</a:t>
            </a:r>
            <a:r>
              <a:rPr lang="fr-BE" sz="3200" b="0" strike="noStrike" spc="-1" dirty="0">
                <a:solidFill>
                  <a:srgbClr val="000000"/>
                </a:solidFill>
                <a:uFill>
                  <a:solidFill>
                    <a:srgbClr val="FFFFFF"/>
                  </a:solidFill>
                </a:uFill>
                <a:latin typeface="+mn-lt"/>
                <a:ea typeface="+mn-ea"/>
              </a:rPr>
              <a:t> pour les </a:t>
            </a:r>
            <a:r>
              <a:rPr lang="fr-BE" sz="3200" b="0" u="sng" strike="noStrike" spc="-1" dirty="0">
                <a:solidFill>
                  <a:srgbClr val="000000"/>
                </a:solidFill>
                <a:uFill>
                  <a:solidFill>
                    <a:srgbClr val="FFFFFF"/>
                  </a:solidFill>
                </a:uFill>
                <a:latin typeface="+mn-lt"/>
                <a:ea typeface="+mn-ea"/>
                <a:hlinkClick r:id="rId10"/>
              </a:rPr>
              <a:t>bases de données</a:t>
            </a:r>
            <a:r>
              <a:rPr lang="fr-BE" sz="3200" b="0" strike="noStrike" spc="-1" dirty="0">
                <a:solidFill>
                  <a:srgbClr val="000000"/>
                </a:solidFill>
                <a:uFill>
                  <a:solidFill>
                    <a:srgbClr val="FFFFFF"/>
                  </a:solidFill>
                </a:uFill>
                <a:latin typeface="+mn-lt"/>
                <a:ea typeface="+mn-ea"/>
              </a:rPr>
              <a:t> </a:t>
            </a:r>
            <a:r>
              <a:rPr lang="fr-BE" sz="3200" b="0" u="sng" strike="noStrike" spc="-1" dirty="0">
                <a:solidFill>
                  <a:srgbClr val="000000"/>
                </a:solidFill>
                <a:uFill>
                  <a:solidFill>
                    <a:srgbClr val="FFFFFF"/>
                  </a:solidFill>
                </a:uFill>
                <a:latin typeface="+mn-lt"/>
                <a:ea typeface="+mn-ea"/>
                <a:hlinkClick r:id="rId11"/>
              </a:rPr>
              <a:t>OLAP</a:t>
            </a:r>
            <a:r>
              <a:rPr lang="fr-BE" sz="3200" b="0" strike="noStrike" spc="-1" dirty="0">
                <a:solidFill>
                  <a:srgbClr val="000000"/>
                </a:solidFill>
                <a:uFill>
                  <a:solidFill>
                    <a:srgbClr val="FFFFFF"/>
                  </a:solidFill>
                </a:uFill>
                <a:latin typeface="+mn-lt"/>
                <a:ea typeface="+mn-ea"/>
              </a:rPr>
              <a:t>, analogue au rôle de </a:t>
            </a:r>
            <a:r>
              <a:rPr lang="fr-BE" sz="3200" b="0" u="sng" strike="noStrike" spc="-1" dirty="0">
                <a:solidFill>
                  <a:srgbClr val="000000"/>
                </a:solidFill>
                <a:uFill>
                  <a:solidFill>
                    <a:srgbClr val="FFFFFF"/>
                  </a:solidFill>
                </a:uFill>
                <a:latin typeface="+mn-lt"/>
                <a:ea typeface="+mn-ea"/>
                <a:hlinkClick r:id="rId12"/>
              </a:rPr>
              <a:t>SQL</a:t>
            </a:r>
            <a:r>
              <a:rPr lang="fr-BE" sz="3200" b="0" strike="noStrike" spc="-1" dirty="0">
                <a:solidFill>
                  <a:srgbClr val="000000"/>
                </a:solidFill>
                <a:uFill>
                  <a:solidFill>
                    <a:srgbClr val="FFFFFF"/>
                  </a:solidFill>
                </a:uFill>
                <a:latin typeface="+mn-lt"/>
                <a:ea typeface="+mn-ea"/>
              </a:rPr>
              <a:t> pour les </a:t>
            </a:r>
            <a:r>
              <a:rPr lang="fr-BE" sz="3200" b="0" u="sng" strike="noStrike" spc="-1" dirty="0">
                <a:solidFill>
                  <a:srgbClr val="000000"/>
                </a:solidFill>
                <a:uFill>
                  <a:solidFill>
                    <a:srgbClr val="FFFFFF"/>
                  </a:solidFill>
                </a:uFill>
                <a:latin typeface="+mn-lt"/>
                <a:ea typeface="+mn-ea"/>
                <a:hlinkClick r:id="rId13"/>
              </a:rPr>
              <a:t>Bases de données relationnelles</a:t>
            </a:r>
            <a:r>
              <a:rPr lang="fr-BE" sz="3200" b="0" strike="noStrike" spc="-1" dirty="0">
                <a:solidFill>
                  <a:srgbClr val="000000"/>
                </a:solidFill>
                <a:uFill>
                  <a:solidFill>
                    <a:srgbClr val="FFFFFF"/>
                  </a:solidFill>
                </a:uFill>
                <a:latin typeface="+mn-lt"/>
                <a:ea typeface="+mn-ea"/>
              </a:rPr>
              <a:t>. C'est aussi un langage de calcul avec une syntaxe similaire à celle des tableurs.</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200" b="1" strike="noStrike" spc="-1" dirty="0">
                <a:solidFill>
                  <a:srgbClr val="000000"/>
                </a:solidFill>
                <a:uFill>
                  <a:solidFill>
                    <a:srgbClr val="FFFFFF"/>
                  </a:solidFill>
                </a:uFill>
                <a:latin typeface="+mn-lt"/>
                <a:ea typeface="+mn-ea"/>
              </a:rPr>
              <a:t>Data Mining Extensions (DMX) </a:t>
            </a:r>
            <a:r>
              <a:rPr lang="fr-BE" sz="3200" b="0" strike="noStrike" spc="-1" dirty="0" err="1">
                <a:solidFill>
                  <a:srgbClr val="000000"/>
                </a:solidFill>
                <a:uFill>
                  <a:solidFill>
                    <a:srgbClr val="FFFFFF"/>
                  </a:solidFill>
                </a:uFill>
                <a:latin typeface="+mn-lt"/>
                <a:ea typeface="+mn-ea"/>
              </a:rPr>
              <a:t>is</a:t>
            </a:r>
            <a:r>
              <a:rPr lang="fr-BE" sz="3200" b="0" strike="noStrike" spc="-1" dirty="0">
                <a:solidFill>
                  <a:srgbClr val="000000"/>
                </a:solidFill>
                <a:uFill>
                  <a:solidFill>
                    <a:srgbClr val="FFFFFF"/>
                  </a:solidFill>
                </a:uFill>
                <a:latin typeface="+mn-lt"/>
                <a:ea typeface="+mn-ea"/>
              </a:rPr>
              <a:t> a </a:t>
            </a:r>
            <a:r>
              <a:rPr lang="fr-BE" sz="3200" b="0" strike="noStrike" spc="-1" dirty="0" err="1">
                <a:solidFill>
                  <a:srgbClr val="000000"/>
                </a:solidFill>
                <a:uFill>
                  <a:solidFill>
                    <a:srgbClr val="FFFFFF"/>
                  </a:solidFill>
                </a:uFill>
                <a:latin typeface="+mn-lt"/>
                <a:ea typeface="+mn-ea"/>
              </a:rPr>
              <a:t>language</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that</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you</a:t>
            </a:r>
            <a:r>
              <a:rPr lang="fr-BE" sz="3200" b="0" strike="noStrike" spc="-1" dirty="0">
                <a:solidFill>
                  <a:srgbClr val="000000"/>
                </a:solidFill>
                <a:uFill>
                  <a:solidFill>
                    <a:srgbClr val="FFFFFF"/>
                  </a:solidFill>
                </a:uFill>
                <a:latin typeface="+mn-lt"/>
                <a:ea typeface="+mn-ea"/>
              </a:rPr>
              <a:t> can use to </a:t>
            </a:r>
            <a:r>
              <a:rPr lang="fr-BE" sz="3200" b="0" strike="noStrike" spc="-1" dirty="0" err="1">
                <a:solidFill>
                  <a:srgbClr val="000000"/>
                </a:solidFill>
                <a:uFill>
                  <a:solidFill>
                    <a:srgbClr val="FFFFFF"/>
                  </a:solidFill>
                </a:uFill>
                <a:latin typeface="+mn-lt"/>
                <a:ea typeface="+mn-ea"/>
              </a:rPr>
              <a:t>create</a:t>
            </a:r>
            <a:r>
              <a:rPr lang="fr-BE" sz="3200" b="0" strike="noStrike" spc="-1" dirty="0">
                <a:solidFill>
                  <a:srgbClr val="000000"/>
                </a:solidFill>
                <a:uFill>
                  <a:solidFill>
                    <a:srgbClr val="FFFFFF"/>
                  </a:solidFill>
                </a:uFill>
                <a:latin typeface="+mn-lt"/>
                <a:ea typeface="+mn-ea"/>
              </a:rPr>
              <a:t> and </a:t>
            </a:r>
            <a:r>
              <a:rPr lang="fr-BE" sz="3200" b="0" strike="noStrike" spc="-1" dirty="0" err="1">
                <a:solidFill>
                  <a:srgbClr val="000000"/>
                </a:solidFill>
                <a:uFill>
                  <a:solidFill>
                    <a:srgbClr val="FFFFFF"/>
                  </a:solidFill>
                </a:uFill>
                <a:latin typeface="+mn-lt"/>
                <a:ea typeface="+mn-ea"/>
              </a:rPr>
              <a:t>work</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with</a:t>
            </a:r>
            <a:r>
              <a:rPr lang="fr-BE" sz="3200" b="0" strike="noStrike" spc="-1" dirty="0">
                <a:solidFill>
                  <a:srgbClr val="000000"/>
                </a:solidFill>
                <a:uFill>
                  <a:solidFill>
                    <a:srgbClr val="FFFFFF"/>
                  </a:solidFill>
                </a:uFill>
                <a:latin typeface="+mn-lt"/>
                <a:ea typeface="+mn-ea"/>
              </a:rPr>
              <a:t> data </a:t>
            </a:r>
            <a:r>
              <a:rPr lang="fr-BE" sz="3200" b="0" strike="noStrike" spc="-1" dirty="0" err="1">
                <a:solidFill>
                  <a:srgbClr val="000000"/>
                </a:solidFill>
                <a:uFill>
                  <a:solidFill>
                    <a:srgbClr val="FFFFFF"/>
                  </a:solidFill>
                </a:uFill>
                <a:latin typeface="+mn-lt"/>
                <a:ea typeface="+mn-ea"/>
              </a:rPr>
              <a:t>mining</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models</a:t>
            </a:r>
            <a:r>
              <a:rPr lang="fr-BE" sz="3200" b="0" strike="noStrike" spc="-1" dirty="0">
                <a:solidFill>
                  <a:srgbClr val="000000"/>
                </a:solidFill>
                <a:uFill>
                  <a:solidFill>
                    <a:srgbClr val="FFFFFF"/>
                  </a:solidFill>
                </a:uFill>
                <a:latin typeface="+mn-lt"/>
                <a:ea typeface="+mn-ea"/>
              </a:rPr>
              <a:t> in Microsoft SQL Server Analysis Services. You can use DMX to </a:t>
            </a:r>
            <a:r>
              <a:rPr lang="fr-BE" sz="3200" b="0" strike="noStrike" spc="-1" dirty="0" err="1">
                <a:solidFill>
                  <a:srgbClr val="000000"/>
                </a:solidFill>
                <a:uFill>
                  <a:solidFill>
                    <a:srgbClr val="FFFFFF"/>
                  </a:solidFill>
                </a:uFill>
                <a:latin typeface="+mn-lt"/>
                <a:ea typeface="+mn-ea"/>
              </a:rPr>
              <a:t>create</a:t>
            </a:r>
            <a:r>
              <a:rPr lang="fr-BE" sz="3200" b="0" strike="noStrike" spc="-1" dirty="0">
                <a:solidFill>
                  <a:srgbClr val="000000"/>
                </a:solidFill>
                <a:uFill>
                  <a:solidFill>
                    <a:srgbClr val="FFFFFF"/>
                  </a:solidFill>
                </a:uFill>
                <a:latin typeface="+mn-lt"/>
                <a:ea typeface="+mn-ea"/>
              </a:rPr>
              <a:t> the structure of new data </a:t>
            </a:r>
            <a:r>
              <a:rPr lang="fr-BE" sz="3200" b="0" strike="noStrike" spc="-1" dirty="0" err="1">
                <a:solidFill>
                  <a:srgbClr val="000000"/>
                </a:solidFill>
                <a:uFill>
                  <a:solidFill>
                    <a:srgbClr val="FFFFFF"/>
                  </a:solidFill>
                </a:uFill>
                <a:latin typeface="+mn-lt"/>
                <a:ea typeface="+mn-ea"/>
              </a:rPr>
              <a:t>mining</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models</a:t>
            </a:r>
            <a:r>
              <a:rPr lang="fr-BE" sz="3200" b="0" strike="noStrike" spc="-1" dirty="0">
                <a:solidFill>
                  <a:srgbClr val="000000"/>
                </a:solidFill>
                <a:uFill>
                  <a:solidFill>
                    <a:srgbClr val="FFFFFF"/>
                  </a:solidFill>
                </a:uFill>
                <a:latin typeface="+mn-lt"/>
                <a:ea typeface="+mn-ea"/>
              </a:rPr>
              <a:t>, to train </a:t>
            </a:r>
            <a:r>
              <a:rPr lang="fr-BE" sz="3200" b="0" strike="noStrike" spc="-1" dirty="0" err="1">
                <a:solidFill>
                  <a:srgbClr val="000000"/>
                </a:solidFill>
                <a:uFill>
                  <a:solidFill>
                    <a:srgbClr val="FFFFFF"/>
                  </a:solidFill>
                </a:uFill>
                <a:latin typeface="+mn-lt"/>
                <a:ea typeface="+mn-ea"/>
              </a:rPr>
              <a:t>these</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models</a:t>
            </a:r>
            <a:r>
              <a:rPr lang="fr-BE" sz="3200" b="0" strike="noStrike" spc="-1" dirty="0">
                <a:solidFill>
                  <a:srgbClr val="000000"/>
                </a:solidFill>
                <a:uFill>
                  <a:solidFill>
                    <a:srgbClr val="FFFFFF"/>
                  </a:solidFill>
                </a:uFill>
                <a:latin typeface="+mn-lt"/>
                <a:ea typeface="+mn-ea"/>
              </a:rPr>
              <a:t>, and to </a:t>
            </a:r>
            <a:r>
              <a:rPr lang="fr-BE" sz="3200" b="0" strike="noStrike" spc="-1" dirty="0" err="1">
                <a:solidFill>
                  <a:srgbClr val="000000"/>
                </a:solidFill>
                <a:uFill>
                  <a:solidFill>
                    <a:srgbClr val="FFFFFF"/>
                  </a:solidFill>
                </a:uFill>
                <a:latin typeface="+mn-lt"/>
                <a:ea typeface="+mn-ea"/>
              </a:rPr>
              <a:t>browse</a:t>
            </a:r>
            <a:r>
              <a:rPr lang="fr-BE" sz="3200" b="0" strike="noStrike" spc="-1" dirty="0">
                <a:solidFill>
                  <a:srgbClr val="000000"/>
                </a:solidFill>
                <a:uFill>
                  <a:solidFill>
                    <a:srgbClr val="FFFFFF"/>
                  </a:solidFill>
                </a:uFill>
                <a:latin typeface="+mn-lt"/>
                <a:ea typeface="+mn-ea"/>
              </a:rPr>
              <a:t>, manage, and </a:t>
            </a:r>
            <a:r>
              <a:rPr lang="fr-BE" sz="3200" b="0" strike="noStrike" spc="-1" dirty="0" err="1">
                <a:solidFill>
                  <a:srgbClr val="000000"/>
                </a:solidFill>
                <a:uFill>
                  <a:solidFill>
                    <a:srgbClr val="FFFFFF"/>
                  </a:solidFill>
                </a:uFill>
                <a:latin typeface="+mn-lt"/>
                <a:ea typeface="+mn-ea"/>
              </a:rPr>
              <a:t>predict</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against</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them</a:t>
            </a:r>
            <a:r>
              <a:rPr lang="fr-BE" sz="3200" b="0" strike="noStrike" spc="-1" dirty="0">
                <a:solidFill>
                  <a:srgbClr val="000000"/>
                </a:solidFill>
                <a:uFill>
                  <a:solidFill>
                    <a:srgbClr val="FFFFFF"/>
                  </a:solidFill>
                </a:uFill>
                <a:latin typeface="+mn-lt"/>
                <a:ea typeface="+mn-ea"/>
              </a:rPr>
              <a:t>. DMX </a:t>
            </a:r>
            <a:r>
              <a:rPr lang="fr-BE" sz="3200" b="0" strike="noStrike" spc="-1" dirty="0" err="1">
                <a:solidFill>
                  <a:srgbClr val="000000"/>
                </a:solidFill>
                <a:uFill>
                  <a:solidFill>
                    <a:srgbClr val="FFFFFF"/>
                  </a:solidFill>
                </a:uFill>
                <a:latin typeface="+mn-lt"/>
                <a:ea typeface="+mn-ea"/>
              </a:rPr>
              <a:t>is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composed</a:t>
            </a:r>
            <a:r>
              <a:rPr lang="fr-BE" sz="3200" b="0" strike="noStrike" spc="-1" dirty="0">
                <a:solidFill>
                  <a:srgbClr val="000000"/>
                </a:solidFill>
                <a:uFill>
                  <a:solidFill>
                    <a:srgbClr val="FFFFFF"/>
                  </a:solidFill>
                </a:uFill>
                <a:latin typeface="+mn-lt"/>
                <a:ea typeface="+mn-ea"/>
              </a:rPr>
              <a:t> of data </a:t>
            </a:r>
            <a:r>
              <a:rPr lang="fr-BE" sz="3200" b="0" strike="noStrike" spc="-1" dirty="0" err="1">
                <a:solidFill>
                  <a:srgbClr val="000000"/>
                </a:solidFill>
                <a:uFill>
                  <a:solidFill>
                    <a:srgbClr val="FFFFFF"/>
                  </a:solidFill>
                </a:uFill>
                <a:latin typeface="+mn-lt"/>
                <a:ea typeface="+mn-ea"/>
              </a:rPr>
              <a:t>definition</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language</a:t>
            </a:r>
            <a:r>
              <a:rPr lang="fr-BE" sz="3200" b="0" strike="noStrike" spc="-1" dirty="0">
                <a:solidFill>
                  <a:srgbClr val="000000"/>
                </a:solidFill>
                <a:uFill>
                  <a:solidFill>
                    <a:srgbClr val="FFFFFF"/>
                  </a:solidFill>
                </a:uFill>
                <a:latin typeface="+mn-lt"/>
                <a:ea typeface="+mn-ea"/>
              </a:rPr>
              <a:t> (DDL) </a:t>
            </a:r>
            <a:r>
              <a:rPr lang="fr-BE" sz="3200" b="0" strike="noStrike" spc="-1" dirty="0" err="1">
                <a:solidFill>
                  <a:srgbClr val="000000"/>
                </a:solidFill>
                <a:uFill>
                  <a:solidFill>
                    <a:srgbClr val="FFFFFF"/>
                  </a:solidFill>
                </a:uFill>
                <a:latin typeface="+mn-lt"/>
                <a:ea typeface="+mn-ea"/>
              </a:rPr>
              <a:t>statements</a:t>
            </a:r>
            <a:r>
              <a:rPr lang="fr-BE" sz="3200" b="0" strike="noStrike" spc="-1" dirty="0">
                <a:solidFill>
                  <a:srgbClr val="000000"/>
                </a:solidFill>
                <a:uFill>
                  <a:solidFill>
                    <a:srgbClr val="FFFFFF"/>
                  </a:solidFill>
                </a:uFill>
                <a:latin typeface="+mn-lt"/>
                <a:ea typeface="+mn-ea"/>
              </a:rPr>
              <a:t>, data manipulation </a:t>
            </a:r>
            <a:r>
              <a:rPr lang="fr-BE" sz="3200" b="0" strike="noStrike" spc="-1" dirty="0" err="1">
                <a:solidFill>
                  <a:srgbClr val="000000"/>
                </a:solidFill>
                <a:uFill>
                  <a:solidFill>
                    <a:srgbClr val="FFFFFF"/>
                  </a:solidFill>
                </a:uFill>
                <a:latin typeface="+mn-lt"/>
                <a:ea typeface="+mn-ea"/>
              </a:rPr>
              <a:t>language</a:t>
            </a:r>
            <a:r>
              <a:rPr lang="fr-BE" sz="3200" b="0" strike="noStrike" spc="-1" dirty="0">
                <a:solidFill>
                  <a:srgbClr val="000000"/>
                </a:solidFill>
                <a:uFill>
                  <a:solidFill>
                    <a:srgbClr val="FFFFFF"/>
                  </a:solidFill>
                </a:uFill>
                <a:latin typeface="+mn-lt"/>
                <a:ea typeface="+mn-ea"/>
              </a:rPr>
              <a:t> (DML) </a:t>
            </a:r>
            <a:r>
              <a:rPr lang="fr-BE" sz="3200" b="0" strike="noStrike" spc="-1" dirty="0" err="1">
                <a:solidFill>
                  <a:srgbClr val="000000"/>
                </a:solidFill>
                <a:uFill>
                  <a:solidFill>
                    <a:srgbClr val="FFFFFF"/>
                  </a:solidFill>
                </a:uFill>
                <a:latin typeface="+mn-lt"/>
                <a:ea typeface="+mn-ea"/>
              </a:rPr>
              <a:t>statements</a:t>
            </a:r>
            <a:r>
              <a:rPr lang="fr-BE" sz="3200" b="0" strike="noStrike" spc="-1" dirty="0">
                <a:solidFill>
                  <a:srgbClr val="000000"/>
                </a:solidFill>
                <a:uFill>
                  <a:solidFill>
                    <a:srgbClr val="FFFFFF"/>
                  </a:solidFill>
                </a:uFill>
                <a:latin typeface="+mn-lt"/>
                <a:ea typeface="+mn-ea"/>
              </a:rPr>
              <a:t>, and </a:t>
            </a:r>
            <a:r>
              <a:rPr lang="fr-BE" sz="3200" b="0" strike="noStrike" spc="-1" dirty="0" err="1">
                <a:solidFill>
                  <a:srgbClr val="000000"/>
                </a:solidFill>
                <a:uFill>
                  <a:solidFill>
                    <a:srgbClr val="FFFFFF"/>
                  </a:solidFill>
                </a:uFill>
                <a:latin typeface="+mn-lt"/>
                <a:ea typeface="+mn-ea"/>
              </a:rPr>
              <a:t>functions</a:t>
            </a:r>
            <a:r>
              <a:rPr lang="fr-BE" sz="3200" b="0" strike="noStrike" spc="-1" dirty="0">
                <a:solidFill>
                  <a:srgbClr val="000000"/>
                </a:solidFill>
                <a:uFill>
                  <a:solidFill>
                    <a:srgbClr val="FFFFFF"/>
                  </a:solidFill>
                </a:uFill>
                <a:latin typeface="+mn-lt"/>
                <a:ea typeface="+mn-ea"/>
              </a:rPr>
              <a:t> and </a:t>
            </a:r>
            <a:r>
              <a:rPr lang="fr-BE" sz="3200" b="0" strike="noStrike" spc="-1" dirty="0" err="1">
                <a:solidFill>
                  <a:srgbClr val="000000"/>
                </a:solidFill>
                <a:uFill>
                  <a:solidFill>
                    <a:srgbClr val="FFFFFF"/>
                  </a:solidFill>
                </a:uFill>
                <a:latin typeface="+mn-lt"/>
                <a:ea typeface="+mn-ea"/>
              </a:rPr>
              <a:t>operators</a:t>
            </a:r>
            <a:r>
              <a:rPr lang="fr-BE" sz="3200" b="0" strike="noStrike" spc="-1" dirty="0">
                <a:solidFill>
                  <a:srgbClr val="000000"/>
                </a:solidFill>
                <a:uFill>
                  <a:solidFill>
                    <a:srgbClr val="FFFFFF"/>
                  </a:solidFill>
                </a:uFill>
                <a:latin typeface="+mn-lt"/>
                <a:ea typeface="+mn-ea"/>
              </a:rPr>
              <a: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dirty="0">
                <a:hlinkClick r:id="rId14"/>
              </a:rPr>
              <a:t>https://docs.microsoft.com/en-us/sql/dmx/data-mining-extensions-dmx-reference?view=sql-server-2017</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3200" b="1" strike="noStrike" spc="-1" dirty="0">
                <a:solidFill>
                  <a:srgbClr val="000000"/>
                </a:solidFill>
                <a:uFill>
                  <a:solidFill>
                    <a:srgbClr val="FFFFFF"/>
                  </a:solidFill>
                </a:uFill>
                <a:latin typeface="+mn-lt"/>
                <a:ea typeface="+mn-ea"/>
              </a:rPr>
              <a:t>XML for Analysis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abbreviated</a:t>
            </a:r>
            <a:r>
              <a:rPr lang="fr-BE" sz="3200" b="0" strike="noStrike" spc="-1" dirty="0">
                <a:solidFill>
                  <a:srgbClr val="000000"/>
                </a:solidFill>
                <a:uFill>
                  <a:solidFill>
                    <a:srgbClr val="FFFFFF"/>
                  </a:solidFill>
                </a:uFill>
                <a:latin typeface="+mn-lt"/>
                <a:ea typeface="+mn-ea"/>
              </a:rPr>
              <a:t> as </a:t>
            </a:r>
            <a:r>
              <a:rPr lang="fr-BE" sz="3200" b="1" strike="noStrike" spc="-1" dirty="0">
                <a:solidFill>
                  <a:srgbClr val="000000"/>
                </a:solidFill>
                <a:uFill>
                  <a:solidFill>
                    <a:srgbClr val="FFFFFF"/>
                  </a:solidFill>
                </a:uFill>
                <a:latin typeface="+mn-lt"/>
                <a:ea typeface="+mn-ea"/>
              </a:rPr>
              <a:t>XMLA</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is</a:t>
            </a:r>
            <a:r>
              <a:rPr lang="fr-BE" sz="3200" b="0" strike="noStrike" spc="-1" dirty="0">
                <a:solidFill>
                  <a:srgbClr val="000000"/>
                </a:solidFill>
                <a:uFill>
                  <a:solidFill>
                    <a:srgbClr val="FFFFFF"/>
                  </a:solidFill>
                </a:uFill>
                <a:latin typeface="+mn-lt"/>
                <a:ea typeface="+mn-ea"/>
              </a:rPr>
              <a:t> an </a:t>
            </a:r>
            <a:r>
              <a:rPr lang="fr-BE" sz="3200" b="0" strike="noStrike" spc="-1" dirty="0" err="1">
                <a:solidFill>
                  <a:srgbClr val="000000"/>
                </a:solidFill>
                <a:uFill>
                  <a:solidFill>
                    <a:srgbClr val="FFFFFF"/>
                  </a:solidFill>
                </a:uFill>
                <a:latin typeface="+mn-lt"/>
                <a:ea typeface="+mn-ea"/>
              </a:rPr>
              <a:t>industry</a:t>
            </a:r>
            <a:r>
              <a:rPr lang="fr-BE" sz="3200" b="0" strike="noStrike" spc="-1" dirty="0">
                <a:solidFill>
                  <a:srgbClr val="000000"/>
                </a:solidFill>
                <a:uFill>
                  <a:solidFill>
                    <a:srgbClr val="FFFFFF"/>
                  </a:solidFill>
                </a:uFill>
                <a:latin typeface="+mn-lt"/>
                <a:ea typeface="+mn-ea"/>
              </a:rPr>
              <a:t> standard for data </a:t>
            </a:r>
            <a:r>
              <a:rPr lang="fr-BE" sz="3200" b="0" strike="noStrike" spc="-1" dirty="0" err="1">
                <a:solidFill>
                  <a:srgbClr val="000000"/>
                </a:solidFill>
                <a:uFill>
                  <a:solidFill>
                    <a:srgbClr val="FFFFFF"/>
                  </a:solidFill>
                </a:uFill>
                <a:latin typeface="+mn-lt"/>
                <a:ea typeface="+mn-ea"/>
              </a:rPr>
              <a:t>access</a:t>
            </a:r>
            <a:r>
              <a:rPr lang="fr-BE" sz="3200" b="0" strike="noStrike" spc="-1" dirty="0">
                <a:solidFill>
                  <a:srgbClr val="000000"/>
                </a:solidFill>
                <a:uFill>
                  <a:solidFill>
                    <a:srgbClr val="FFFFFF"/>
                  </a:solidFill>
                </a:uFill>
                <a:latin typeface="+mn-lt"/>
                <a:ea typeface="+mn-ea"/>
              </a:rPr>
              <a:t> in </a:t>
            </a:r>
            <a:r>
              <a:rPr lang="fr-BE" sz="3200" b="0" strike="noStrike" spc="-1" dirty="0" err="1">
                <a:solidFill>
                  <a:srgbClr val="000000"/>
                </a:solidFill>
                <a:uFill>
                  <a:solidFill>
                    <a:srgbClr val="FFFFFF"/>
                  </a:solidFill>
                </a:uFill>
                <a:latin typeface="+mn-lt"/>
                <a:ea typeface="+mn-ea"/>
              </a:rPr>
              <a:t>analytical</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systems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such</a:t>
            </a:r>
            <a:r>
              <a:rPr lang="fr-BE" sz="3200" b="0" strike="noStrike" spc="-1" dirty="0">
                <a:solidFill>
                  <a:srgbClr val="000000"/>
                </a:solidFill>
                <a:uFill>
                  <a:solidFill>
                    <a:srgbClr val="FFFFFF"/>
                  </a:solidFill>
                </a:uFill>
                <a:latin typeface="+mn-lt"/>
                <a:ea typeface="+mn-ea"/>
              </a:rPr>
              <a:t> as </a:t>
            </a:r>
            <a:r>
              <a:rPr lang="fr-BE" sz="3200" b="0" u="sng" strike="noStrike" spc="-1" dirty="0">
                <a:solidFill>
                  <a:srgbClr val="000000"/>
                </a:solidFill>
                <a:uFill>
                  <a:solidFill>
                    <a:srgbClr val="FFFFFF"/>
                  </a:solidFill>
                </a:uFill>
                <a:latin typeface="+mn-lt"/>
                <a:ea typeface="+mn-ea"/>
                <a:hlinkClick r:id="rId15"/>
              </a:rPr>
              <a:t>OLAP</a:t>
            </a:r>
            <a:r>
              <a:rPr lang="fr-BE" sz="3200" b="0" strike="noStrike" spc="-1" dirty="0">
                <a:solidFill>
                  <a:srgbClr val="000000"/>
                </a:solidFill>
                <a:uFill>
                  <a:solidFill>
                    <a:srgbClr val="FFFFFF"/>
                  </a:solidFill>
                </a:uFill>
                <a:latin typeface="+mn-lt"/>
                <a:ea typeface="+mn-ea"/>
              </a:rPr>
              <a:t> and </a:t>
            </a:r>
            <a:r>
              <a:rPr lang="fr-BE" sz="3200" b="0" u="sng" strike="noStrike" spc="-1" dirty="0">
                <a:solidFill>
                  <a:srgbClr val="000000"/>
                </a:solidFill>
                <a:uFill>
                  <a:solidFill>
                    <a:srgbClr val="FFFFFF"/>
                  </a:solidFill>
                </a:uFill>
                <a:latin typeface="+mn-lt"/>
                <a:ea typeface="+mn-ea"/>
                <a:hlinkClick r:id="rId16"/>
              </a:rPr>
              <a:t>data </a:t>
            </a:r>
            <a:r>
              <a:rPr lang="fr-BE" sz="3200" b="0" u="sng" strike="noStrike" spc="-1" dirty="0" err="1">
                <a:solidFill>
                  <a:srgbClr val="000000"/>
                </a:solidFill>
                <a:uFill>
                  <a:solidFill>
                    <a:srgbClr val="FFFFFF"/>
                  </a:solidFill>
                </a:uFill>
                <a:latin typeface="+mn-lt"/>
                <a:ea typeface="+mn-ea"/>
                <a:hlinkClick r:id="rId16"/>
              </a:rPr>
              <a:t>mining</a:t>
            </a:r>
            <a:r>
              <a:rPr lang="fr-BE" sz="3200" b="0" strike="noStrike" spc="-1" dirty="0">
                <a:solidFill>
                  <a:srgbClr val="000000"/>
                </a:solidFill>
                <a:uFill>
                  <a:solidFill>
                    <a:srgbClr val="FFFFFF"/>
                  </a:solidFill>
                </a:uFill>
                <a:latin typeface="+mn-lt"/>
                <a:ea typeface="+mn-ea"/>
              </a:rPr>
              <a:t>. XMLA </a:t>
            </a:r>
            <a:r>
              <a:rPr lang="fr-BE" sz="3200" b="0" strike="noStrike" spc="-1" dirty="0" err="1">
                <a:solidFill>
                  <a:srgbClr val="000000"/>
                </a:solidFill>
                <a:uFill>
                  <a:solidFill>
                    <a:srgbClr val="FFFFFF"/>
                  </a:solidFill>
                </a:uFill>
                <a:latin typeface="+mn-lt"/>
                <a:ea typeface="+mn-ea"/>
              </a:rPr>
              <a:t>is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based</a:t>
            </a:r>
            <a:r>
              <a:rPr lang="fr-BE" sz="3200" b="0" strike="noStrike" spc="-1" dirty="0">
                <a:solidFill>
                  <a:srgbClr val="000000"/>
                </a:solidFill>
                <a:uFill>
                  <a:solidFill>
                    <a:srgbClr val="FFFFFF"/>
                  </a:solidFill>
                </a:uFill>
                <a:latin typeface="+mn-lt"/>
                <a:ea typeface="+mn-ea"/>
              </a:rPr>
              <a:t> on </a:t>
            </a:r>
            <a:r>
              <a:rPr lang="fr-BE" sz="3200" b="0" strike="noStrike" spc="-1" dirty="0" err="1">
                <a:solidFill>
                  <a:srgbClr val="000000"/>
                </a:solidFill>
                <a:uFill>
                  <a:solidFill>
                    <a:srgbClr val="FFFFFF"/>
                  </a:solidFill>
                </a:uFill>
                <a:latin typeface="+mn-lt"/>
                <a:ea typeface="+mn-ea"/>
              </a:rPr>
              <a:t>other</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industry</a:t>
            </a:r>
            <a:r>
              <a:rPr lang="fr-BE" sz="3200" b="0" strike="noStrike" spc="-1" dirty="0">
                <a:solidFill>
                  <a:srgbClr val="000000"/>
                </a:solidFill>
                <a:uFill>
                  <a:solidFill>
                    <a:srgbClr val="FFFFFF"/>
                  </a:solidFill>
                </a:uFill>
                <a:latin typeface="+mn-lt"/>
                <a:ea typeface="+mn-ea"/>
              </a:rPr>
              <a:t> standards </a:t>
            </a:r>
            <a:r>
              <a:rPr lang="fr-BE" sz="3200" b="0" strike="noStrike" spc="-1" dirty="0" err="1">
                <a:solidFill>
                  <a:srgbClr val="000000"/>
                </a:solidFill>
                <a:uFill>
                  <a:solidFill>
                    <a:srgbClr val="FFFFFF"/>
                  </a:solidFill>
                </a:uFill>
                <a:latin typeface="+mn-lt"/>
                <a:ea typeface="+mn-ea"/>
              </a:rPr>
              <a:t>such</a:t>
            </a:r>
            <a:r>
              <a:rPr lang="fr-BE" sz="3200" b="0" strike="noStrike" spc="-1" dirty="0">
                <a:solidFill>
                  <a:srgbClr val="000000"/>
                </a:solidFill>
                <a:uFill>
                  <a:solidFill>
                    <a:srgbClr val="FFFFFF"/>
                  </a:solidFill>
                </a:uFill>
                <a:latin typeface="+mn-lt"/>
                <a:ea typeface="+mn-ea"/>
              </a:rPr>
              <a:t> as </a:t>
            </a:r>
            <a:r>
              <a:rPr lang="fr-BE" sz="3200" b="0" u="sng" strike="noStrike" spc="-1" dirty="0">
                <a:solidFill>
                  <a:srgbClr val="000000"/>
                </a:solidFill>
                <a:uFill>
                  <a:solidFill>
                    <a:srgbClr val="FFFFFF"/>
                  </a:solidFill>
                </a:uFill>
                <a:latin typeface="+mn-lt"/>
                <a:ea typeface="+mn-ea"/>
                <a:hlinkClick r:id="rId17"/>
              </a:rPr>
              <a:t>XML</a:t>
            </a:r>
            <a:r>
              <a:rPr lang="fr-BE" sz="3200" b="0" strike="noStrike" spc="-1" dirty="0">
                <a:solidFill>
                  <a:srgbClr val="000000"/>
                </a:solidFill>
                <a:uFill>
                  <a:solidFill>
                    <a:srgbClr val="FFFFFF"/>
                  </a:solidFill>
                </a:uFill>
                <a:latin typeface="+mn-lt"/>
                <a:ea typeface="+mn-ea"/>
              </a:rPr>
              <a:t>, </a:t>
            </a:r>
            <a:r>
              <a:rPr lang="fr-BE" sz="3200" b="0" u="sng" strike="noStrike" spc="-1" dirty="0">
                <a:solidFill>
                  <a:srgbClr val="000000"/>
                </a:solidFill>
                <a:uFill>
                  <a:solidFill>
                    <a:srgbClr val="FFFFFF"/>
                  </a:solidFill>
                </a:uFill>
                <a:latin typeface="+mn-lt"/>
                <a:ea typeface="+mn-ea"/>
                <a:hlinkClick r:id="rId18"/>
              </a:rPr>
              <a:t>SOAP</a:t>
            </a:r>
            <a:r>
              <a:rPr lang="fr-BE" sz="3200" b="0" strike="noStrike" spc="-1" dirty="0">
                <a:solidFill>
                  <a:srgbClr val="000000"/>
                </a:solidFill>
                <a:uFill>
                  <a:solidFill>
                    <a:srgbClr val="FFFFFF"/>
                  </a:solidFill>
                </a:uFill>
                <a:latin typeface="+mn-lt"/>
                <a:ea typeface="+mn-ea"/>
              </a:rPr>
              <a:t> and </a:t>
            </a:r>
            <a:r>
              <a:rPr lang="fr-BE" sz="3200" b="0" u="sng" strike="noStrike" spc="-1" dirty="0">
                <a:solidFill>
                  <a:srgbClr val="000000"/>
                </a:solidFill>
                <a:uFill>
                  <a:solidFill>
                    <a:srgbClr val="FFFFFF"/>
                  </a:solidFill>
                </a:uFill>
                <a:latin typeface="+mn-lt"/>
                <a:ea typeface="+mn-ea"/>
                <a:hlinkClick r:id="rId19"/>
              </a:rPr>
              <a:t>HTTP</a:t>
            </a:r>
            <a:r>
              <a:rPr lang="fr-BE" sz="3200" b="0" strike="noStrike" spc="-1" dirty="0">
                <a:solidFill>
                  <a:srgbClr val="000000"/>
                </a:solidFill>
                <a:uFill>
                  <a:solidFill>
                    <a:srgbClr val="FFFFFF"/>
                  </a:solidFill>
                </a:uFill>
                <a:latin typeface="+mn-lt"/>
                <a:ea typeface="+mn-ea"/>
              </a:rPr>
              <a:t>. XMLA </a:t>
            </a:r>
            <a:r>
              <a:rPr lang="fr-BE" sz="3200" b="0" strike="noStrike" spc="-1" dirty="0" err="1">
                <a:solidFill>
                  <a:srgbClr val="000000"/>
                </a:solidFill>
                <a:uFill>
                  <a:solidFill>
                    <a:srgbClr val="FFFFFF"/>
                  </a:solidFill>
                </a:uFill>
                <a:latin typeface="+mn-lt"/>
                <a:ea typeface="+mn-ea"/>
              </a:rPr>
              <a:t>is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maintained</a:t>
            </a:r>
            <a:r>
              <a:rPr lang="fr-BE" sz="3200" b="0" strike="noStrike" spc="-1" dirty="0">
                <a:solidFill>
                  <a:srgbClr val="000000"/>
                </a:solidFill>
                <a:uFill>
                  <a:solidFill>
                    <a:srgbClr val="FFFFFF"/>
                  </a:solidFill>
                </a:uFill>
                <a:latin typeface="+mn-lt"/>
                <a:ea typeface="+mn-ea"/>
              </a:rPr>
              <a:t> by </a:t>
            </a:r>
            <a:r>
              <a:rPr lang="fr-BE" sz="3200" b="0" i="1" strike="noStrike" spc="-1" dirty="0">
                <a:solidFill>
                  <a:srgbClr val="000000"/>
                </a:solidFill>
                <a:uFill>
                  <a:solidFill>
                    <a:srgbClr val="FFFFFF"/>
                  </a:solidFill>
                </a:uFill>
                <a:latin typeface="+mn-lt"/>
                <a:ea typeface="+mn-ea"/>
              </a:rPr>
              <a:t>XMLA Council</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with</a:t>
            </a:r>
            <a:r>
              <a:rPr lang="fr-BE" sz="3200" b="0" strike="noStrike" spc="-1" dirty="0">
                <a:solidFill>
                  <a:srgbClr val="000000"/>
                </a:solidFill>
                <a:uFill>
                  <a:solidFill>
                    <a:srgbClr val="FFFFFF"/>
                  </a:solidFill>
                </a:uFill>
                <a:latin typeface="+mn-lt"/>
                <a:ea typeface="+mn-ea"/>
              </a:rPr>
              <a:t> </a:t>
            </a:r>
            <a:r>
              <a:rPr lang="fr-BE" sz="3200" b="0" u="sng" strike="noStrike" spc="-1" dirty="0">
                <a:solidFill>
                  <a:srgbClr val="000000"/>
                </a:solidFill>
                <a:uFill>
                  <a:solidFill>
                    <a:srgbClr val="FFFFFF"/>
                  </a:solidFill>
                </a:uFill>
                <a:latin typeface="+mn-lt"/>
                <a:ea typeface="+mn-ea"/>
                <a:hlinkClick r:id="rId20"/>
              </a:rPr>
              <a:t>Microsoft</a:t>
            </a:r>
            <a:r>
              <a:rPr lang="fr-BE" sz="3200" b="0" strike="noStrike" spc="-1" dirty="0">
                <a:solidFill>
                  <a:srgbClr val="000000"/>
                </a:solidFill>
                <a:uFill>
                  <a:solidFill>
                    <a:srgbClr val="FFFFFF"/>
                  </a:solidFill>
                </a:uFill>
                <a:latin typeface="+mn-lt"/>
                <a:ea typeface="+mn-ea"/>
              </a:rPr>
              <a:t>, </a:t>
            </a:r>
            <a:r>
              <a:rPr lang="fr-BE" sz="3200" b="0" u="sng" strike="noStrike" spc="-1" dirty="0">
                <a:solidFill>
                  <a:srgbClr val="000000"/>
                </a:solidFill>
                <a:uFill>
                  <a:solidFill>
                    <a:srgbClr val="FFFFFF"/>
                  </a:solidFill>
                </a:uFill>
                <a:latin typeface="+mn-lt"/>
                <a:ea typeface="+mn-ea"/>
                <a:hlinkClick r:id="rId21"/>
              </a:rPr>
              <a:t>Hyperion</a:t>
            </a:r>
            <a:r>
              <a:rPr lang="fr-BE" sz="3200" b="0" strike="noStrike" spc="-1" dirty="0">
                <a:solidFill>
                  <a:srgbClr val="000000"/>
                </a:solidFill>
                <a:uFill>
                  <a:solidFill>
                    <a:srgbClr val="FFFFFF"/>
                  </a:solidFill>
                </a:uFill>
                <a:latin typeface="+mn-lt"/>
                <a:ea typeface="+mn-ea"/>
              </a:rPr>
              <a:t> and </a:t>
            </a:r>
            <a:r>
              <a:rPr lang="fr-BE" sz="3200" b="0" u="sng" strike="noStrike" spc="-1" dirty="0">
                <a:solidFill>
                  <a:srgbClr val="000000"/>
                </a:solidFill>
                <a:uFill>
                  <a:solidFill>
                    <a:srgbClr val="FFFFFF"/>
                  </a:solidFill>
                </a:uFill>
                <a:latin typeface="+mn-lt"/>
                <a:ea typeface="+mn-ea"/>
                <a:hlinkClick r:id="rId22"/>
              </a:rPr>
              <a:t>SAS</a:t>
            </a:r>
            <a:r>
              <a:rPr lang="fr-BE" sz="3200" b="0" strike="noStrike" spc="-1" dirty="0">
                <a:solidFill>
                  <a:srgbClr val="000000"/>
                </a:solidFill>
                <a:uFill>
                  <a:solidFill>
                    <a:srgbClr val="FFFFFF"/>
                  </a:solidFill>
                </a:uFill>
                <a:latin typeface="+mn-lt"/>
                <a:ea typeface="+mn-ea"/>
              </a:rPr>
              <a:t> </a:t>
            </a:r>
            <a:r>
              <a:rPr lang="fr-BE" sz="3200" b="0" strike="noStrike" spc="-1" dirty="0" err="1">
                <a:solidFill>
                  <a:srgbClr val="000000"/>
                </a:solidFill>
                <a:uFill>
                  <a:solidFill>
                    <a:srgbClr val="FFFFFF"/>
                  </a:solidFill>
                </a:uFill>
                <a:latin typeface="+mn-lt"/>
                <a:ea typeface="+mn-ea"/>
              </a:rPr>
              <a:t>being</a:t>
            </a:r>
            <a:r>
              <a:rPr lang="fr-BE" sz="3200" b="0" strike="noStrike" spc="-1" dirty="0">
                <a:solidFill>
                  <a:srgbClr val="000000"/>
                </a:solidFill>
                <a:uFill>
                  <a:solidFill>
                    <a:srgbClr val="FFFFFF"/>
                  </a:solidFill>
                </a:uFill>
                <a:latin typeface="+mn-lt"/>
                <a:ea typeface="+mn-ea"/>
              </a:rPr>
              <a:t> the official XMLA Council </a:t>
            </a:r>
            <a:r>
              <a:rPr lang="fr-BE" sz="3200" b="0" strike="noStrike" spc="-1" dirty="0" err="1">
                <a:solidFill>
                  <a:srgbClr val="000000"/>
                </a:solidFill>
                <a:uFill>
                  <a:solidFill>
                    <a:srgbClr val="FFFFFF"/>
                  </a:solidFill>
                </a:uFill>
                <a:latin typeface="+mn-lt"/>
                <a:ea typeface="+mn-ea"/>
              </a:rPr>
              <a:t>founder</a:t>
            </a:r>
            <a:r>
              <a:rPr lang="fr-BE" sz="3200" b="0" strike="noStrike" spc="-1" dirty="0">
                <a:solidFill>
                  <a:srgbClr val="000000"/>
                </a:solidFill>
                <a:uFill>
                  <a:solidFill>
                    <a:srgbClr val="FFFFFF"/>
                  </a:solidFill>
                </a:uFill>
                <a:latin typeface="+mn-lt"/>
                <a:ea typeface="+mn-ea"/>
              </a:rPr>
              <a:t> members.</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p:txBody>
      </p:sp>
      <p:sp>
        <p:nvSpPr>
          <p:cNvPr id="202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D5406FA-9BCE-4ACE-A4C3-6F55D467B288}" type="slidenum">
              <a:rPr lang="fr-BE" sz="1300" b="0" strike="noStrike" spc="-1">
                <a:solidFill>
                  <a:srgbClr val="000000"/>
                </a:solidFill>
                <a:uFill>
                  <a:solidFill>
                    <a:srgbClr val="FFFFFF"/>
                  </a:solidFill>
                </a:uFill>
                <a:latin typeface="+mn-lt"/>
              </a:rPr>
              <a:t>30</a:t>
            </a:fld>
            <a:endParaRPr lang="fr-BE" sz="1400" b="0" strike="noStrike" spc="-1">
              <a:solidFill>
                <a:srgbClr val="000000"/>
              </a:solidFill>
              <a:uFill>
                <a:solidFill>
                  <a:srgbClr val="FFFFFF"/>
                </a:solidFill>
              </a:uFill>
              <a:latin typeface="Times New Roman"/>
            </a:endParaRPr>
          </a:p>
        </p:txBody>
      </p:sp>
      <p:sp>
        <p:nvSpPr>
          <p:cNvPr id="202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8061349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Chaque instance a ses propres compteurs et objets</a:t>
            </a:r>
          </a:p>
        </p:txBody>
      </p:sp>
      <p:sp>
        <p:nvSpPr>
          <p:cNvPr id="276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D66EEBB-F51D-41A3-8072-B61379920A35}" type="slidenum">
              <a:rPr lang="fr-BE" sz="1300" b="0" strike="noStrike" spc="-1">
                <a:solidFill>
                  <a:srgbClr val="000000"/>
                </a:solidFill>
                <a:uFill>
                  <a:solidFill>
                    <a:srgbClr val="FFFFFF"/>
                  </a:solidFill>
                </a:uFill>
                <a:latin typeface="+mn-lt"/>
              </a:rPr>
              <a:t>284</a:t>
            </a:fld>
            <a:endParaRPr lang="fr-BE" sz="1400" b="0" strike="noStrike" spc="-1">
              <a:solidFill>
                <a:srgbClr val="000000"/>
              </a:solidFill>
              <a:uFill>
                <a:solidFill>
                  <a:srgbClr val="FFFFFF"/>
                </a:solidFill>
              </a:uFill>
              <a:latin typeface="Times New Roman"/>
            </a:endParaRPr>
          </a:p>
        </p:txBody>
      </p:sp>
      <p:sp>
        <p:nvSpPr>
          <p:cNvPr id="276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1185193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Éviter les embouteillages, les déterminer et les détruire .</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SQL Server dit seulement comment et quand exécuter les opérations de L/E</a:t>
            </a:r>
          </a:p>
        </p:txBody>
      </p:sp>
      <p:sp>
        <p:nvSpPr>
          <p:cNvPr id="276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4786137-AB0E-4F5B-8FBE-BCBAD3A2337F}" type="slidenum">
              <a:rPr lang="fr-BE" sz="1300" b="0" strike="noStrike" spc="-1">
                <a:solidFill>
                  <a:srgbClr val="000000"/>
                </a:solidFill>
                <a:uFill>
                  <a:solidFill>
                    <a:srgbClr val="FFFFFF"/>
                  </a:solidFill>
                </a:uFill>
                <a:latin typeface="+mn-lt"/>
              </a:rPr>
              <a:t>285</a:t>
            </a:fld>
            <a:endParaRPr lang="fr-BE" sz="1400" b="0" strike="noStrike" spc="-1">
              <a:solidFill>
                <a:srgbClr val="000000"/>
              </a:solidFill>
              <a:uFill>
                <a:solidFill>
                  <a:srgbClr val="FFFFFF"/>
                </a:solidFill>
              </a:uFill>
              <a:latin typeface="Times New Roman"/>
            </a:endParaRPr>
          </a:p>
        </p:txBody>
      </p:sp>
      <p:sp>
        <p:nvSpPr>
          <p:cNvPr id="276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9149522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Permettent de vérifier s’il y a des embouteillage. Si oui, prendre les actions </a:t>
            </a:r>
          </a:p>
          <a:p>
            <a:r>
              <a:rPr lang="fr-BE" sz="2000" b="0" strike="noStrike" spc="-1">
                <a:solidFill>
                  <a:srgbClr val="000000"/>
                </a:solidFill>
                <a:uFill>
                  <a:solidFill>
                    <a:srgbClr val="FFFFFF"/>
                  </a:solidFill>
                </a:uFill>
                <a:latin typeface="Arial"/>
              </a:rPr>
              <a:t>	utiliser un disque dure plus rapide</a:t>
            </a:r>
          </a:p>
          <a:p>
            <a:r>
              <a:rPr lang="fr-BE" sz="2000" b="0" strike="noStrike" spc="-1">
                <a:solidFill>
                  <a:srgbClr val="000000"/>
                </a:solidFill>
                <a:uFill>
                  <a:solidFill>
                    <a:srgbClr val="FFFFFF"/>
                  </a:solidFill>
                </a:uFill>
                <a:latin typeface="Arial"/>
              </a:rPr>
              <a:t>	déplacer des fichiers vers des disques additionnels</a:t>
            </a:r>
          </a:p>
          <a:p>
            <a:r>
              <a:rPr lang="fr-BE" sz="2000" b="0" strike="noStrike" spc="-1">
                <a:solidFill>
                  <a:srgbClr val="000000"/>
                </a:solidFill>
                <a:uFill>
                  <a:solidFill>
                    <a:srgbClr val="FFFFFF"/>
                  </a:solidFill>
                </a:uFill>
                <a:latin typeface="Arial"/>
              </a:rPr>
              <a:t>	</a:t>
            </a:r>
          </a:p>
        </p:txBody>
      </p:sp>
      <p:sp>
        <p:nvSpPr>
          <p:cNvPr id="276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AE2BD39-C091-44C3-AC60-0C683A993980}" type="slidenum">
              <a:rPr lang="fr-BE" sz="1300" b="0" strike="noStrike" spc="-1">
                <a:solidFill>
                  <a:srgbClr val="000000"/>
                </a:solidFill>
                <a:uFill>
                  <a:solidFill>
                    <a:srgbClr val="FFFFFF"/>
                  </a:solidFill>
                </a:uFill>
                <a:latin typeface="+mn-lt"/>
              </a:rPr>
              <a:t>286</a:t>
            </a:fld>
            <a:endParaRPr lang="fr-BE" sz="1400" b="0" strike="noStrike" spc="-1">
              <a:solidFill>
                <a:srgbClr val="000000"/>
              </a:solidFill>
              <a:uFill>
                <a:solidFill>
                  <a:srgbClr val="FFFFFF"/>
                </a:solidFill>
              </a:uFill>
              <a:latin typeface="Times New Roman"/>
            </a:endParaRPr>
          </a:p>
        </p:txBody>
      </p:sp>
      <p:sp>
        <p:nvSpPr>
          <p:cNvPr id="276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7803813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7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7D81CF1-053B-400C-90D9-F8AF6FA8D0BB}" type="slidenum">
              <a:rPr lang="fr-BE" sz="1300" b="0" strike="noStrike" spc="-1">
                <a:solidFill>
                  <a:srgbClr val="000000"/>
                </a:solidFill>
                <a:uFill>
                  <a:solidFill>
                    <a:srgbClr val="FFFFFF"/>
                  </a:solidFill>
                </a:uFill>
                <a:latin typeface="+mn-lt"/>
              </a:rPr>
              <a:t>287</a:t>
            </a:fld>
            <a:endParaRPr lang="fr-BE" sz="1400" b="0" strike="noStrike" spc="-1">
              <a:solidFill>
                <a:srgbClr val="000000"/>
              </a:solidFill>
              <a:uFill>
                <a:solidFill>
                  <a:srgbClr val="FFFFFF"/>
                </a:solidFill>
              </a:uFill>
              <a:latin typeface="Times New Roman"/>
            </a:endParaRPr>
          </a:p>
        </p:txBody>
      </p:sp>
      <p:sp>
        <p:nvSpPr>
          <p:cNvPr id="277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1806936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7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4D2F776-9BE4-4A63-8C2B-B506DE5E8569}" type="slidenum">
              <a:rPr lang="fr-BE" sz="1300" b="0" strike="noStrike" spc="-1">
                <a:solidFill>
                  <a:srgbClr val="000000"/>
                </a:solidFill>
                <a:uFill>
                  <a:solidFill>
                    <a:srgbClr val="FFFFFF"/>
                  </a:solidFill>
                </a:uFill>
                <a:latin typeface="+mn-lt"/>
                <a:ea typeface="+mn-ea"/>
              </a:rPr>
              <a:t>288</a:t>
            </a:fld>
            <a:endParaRPr lang="fr-BE" sz="1400" b="0" strike="noStrike" spc="-1">
              <a:solidFill>
                <a:srgbClr val="000000"/>
              </a:solidFill>
              <a:uFill>
                <a:solidFill>
                  <a:srgbClr val="FFFFFF"/>
                </a:solidFill>
              </a:uFill>
              <a:latin typeface="Times New Roman"/>
            </a:endParaRPr>
          </a:p>
        </p:txBody>
      </p:sp>
      <p:sp>
        <p:nvSpPr>
          <p:cNvPr id="277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601984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7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F1A8E68-ADC6-4D43-8B4C-CAB80F4131D9}" type="slidenum">
              <a:rPr lang="fr-BE" sz="1300" b="0" strike="noStrike" spc="-1">
                <a:solidFill>
                  <a:srgbClr val="000000"/>
                </a:solidFill>
                <a:uFill>
                  <a:solidFill>
                    <a:srgbClr val="FFFFFF"/>
                  </a:solidFill>
                </a:uFill>
                <a:latin typeface="+mn-lt"/>
                <a:ea typeface="+mn-ea"/>
              </a:rPr>
              <a:t>289</a:t>
            </a:fld>
            <a:endParaRPr lang="fr-BE" sz="1400" b="0" strike="noStrike" spc="-1">
              <a:solidFill>
                <a:srgbClr val="000000"/>
              </a:solidFill>
              <a:uFill>
                <a:solidFill>
                  <a:srgbClr val="FFFFFF"/>
                </a:solidFill>
              </a:uFill>
              <a:latin typeface="Times New Roman"/>
            </a:endParaRPr>
          </a:p>
        </p:txBody>
      </p:sp>
      <p:sp>
        <p:nvSpPr>
          <p:cNvPr id="277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537889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 de pister les activités du serveur et de la base de données tels que les login utilisateur et les activités des application</a:t>
            </a:r>
          </a:p>
        </p:txBody>
      </p:sp>
      <p:sp>
        <p:nvSpPr>
          <p:cNvPr id="277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9F5E74D-A58E-4DFC-9379-A70CFBF7A74A}" type="slidenum">
              <a:rPr lang="fr-BE" sz="1300" b="0" strike="noStrike" spc="-1">
                <a:solidFill>
                  <a:srgbClr val="000000"/>
                </a:solidFill>
                <a:uFill>
                  <a:solidFill>
                    <a:srgbClr val="FFFFFF"/>
                  </a:solidFill>
                </a:uFill>
                <a:latin typeface="+mn-lt"/>
                <a:ea typeface="+mn-ea"/>
              </a:rPr>
              <a:t>290</a:t>
            </a:fld>
            <a:endParaRPr lang="fr-BE" sz="1400" b="0" strike="noStrike" spc="-1">
              <a:solidFill>
                <a:srgbClr val="000000"/>
              </a:solidFill>
              <a:uFill>
                <a:solidFill>
                  <a:srgbClr val="FFFFFF"/>
                </a:solidFill>
              </a:uFill>
              <a:latin typeface="Times New Roman"/>
            </a:endParaRPr>
          </a:p>
        </p:txBody>
      </p:sp>
      <p:sp>
        <p:nvSpPr>
          <p:cNvPr id="278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4188062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 de pister les activités du serveur et de la base de données tels que les logins utilisateur et les activités des applications.</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Ex : on peut voir quelle procédure affecte les performances et s’exécute lentement.</a:t>
            </a:r>
          </a:p>
        </p:txBody>
      </p:sp>
      <p:sp>
        <p:nvSpPr>
          <p:cNvPr id="278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82B59AC-C3BD-4D0E-874D-F63BBB94C185}" type="slidenum">
              <a:rPr lang="fr-BE" sz="1300" b="0" strike="noStrike" spc="-1">
                <a:solidFill>
                  <a:srgbClr val="000000"/>
                </a:solidFill>
                <a:uFill>
                  <a:solidFill>
                    <a:srgbClr val="FFFFFF"/>
                  </a:solidFill>
                </a:uFill>
                <a:latin typeface="+mn-lt"/>
                <a:ea typeface="+mn-ea"/>
              </a:rPr>
              <a:t>291</a:t>
            </a:fld>
            <a:endParaRPr lang="fr-BE" sz="1400" b="0" strike="noStrike" spc="-1">
              <a:solidFill>
                <a:srgbClr val="000000"/>
              </a:solidFill>
              <a:uFill>
                <a:solidFill>
                  <a:srgbClr val="FFFFFF"/>
                </a:solidFill>
              </a:uFill>
              <a:latin typeface="Times New Roman"/>
            </a:endParaRPr>
          </a:p>
        </p:txBody>
      </p:sp>
      <p:sp>
        <p:nvSpPr>
          <p:cNvPr id="278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860896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 de pister les activités du serveur et de la base de données tels que les logins utilisateur et les activités des applications.</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Ex : on peut voir quelle procédure affecte les performances et s’exécute lentement.</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Permet de connaître les requêtes soumises par le serveur, et comment le serveur accède à la DB.</a:t>
            </a:r>
          </a:p>
          <a:p>
            <a:r>
              <a:rPr lang="fr-BE" sz="2000" b="0" strike="noStrike" spc="-1">
                <a:solidFill>
                  <a:srgbClr val="000000"/>
                </a:solidFill>
                <a:uFill>
                  <a:solidFill>
                    <a:srgbClr val="FFFFFF"/>
                  </a:solidFill>
                </a:uFill>
                <a:latin typeface="Arial"/>
              </a:rPr>
              <a:t>Possibilité de filtrer</a:t>
            </a:r>
          </a:p>
        </p:txBody>
      </p:sp>
      <p:sp>
        <p:nvSpPr>
          <p:cNvPr id="278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D189803-D971-40DF-9602-64B28E132A14}" type="slidenum">
              <a:rPr lang="fr-BE" sz="1300" b="0" strike="noStrike" spc="-1">
                <a:solidFill>
                  <a:srgbClr val="000000"/>
                </a:solidFill>
                <a:uFill>
                  <a:solidFill>
                    <a:srgbClr val="FFFFFF"/>
                  </a:solidFill>
                </a:uFill>
                <a:latin typeface="+mn-lt"/>
                <a:ea typeface="+mn-ea"/>
              </a:rPr>
              <a:t>292</a:t>
            </a:fld>
            <a:endParaRPr lang="fr-BE" sz="1400" b="0" strike="noStrike" spc="-1">
              <a:solidFill>
                <a:srgbClr val="000000"/>
              </a:solidFill>
              <a:uFill>
                <a:solidFill>
                  <a:srgbClr val="FFFFFF"/>
                </a:solidFill>
              </a:uFill>
              <a:latin typeface="Times New Roman"/>
            </a:endParaRPr>
          </a:p>
        </p:txBody>
      </p:sp>
      <p:sp>
        <p:nvSpPr>
          <p:cNvPr id="278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214366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8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F7F3711-3542-4815-8D9D-60203F7E4BAC}" type="slidenum">
              <a:rPr lang="fr-BE" sz="1300" b="0" strike="noStrike" spc="-1">
                <a:solidFill>
                  <a:srgbClr val="000000"/>
                </a:solidFill>
                <a:uFill>
                  <a:solidFill>
                    <a:srgbClr val="FFFFFF"/>
                  </a:solidFill>
                </a:uFill>
                <a:latin typeface="+mn-lt"/>
                <a:ea typeface="+mn-ea"/>
              </a:rPr>
              <a:t>293</a:t>
            </a:fld>
            <a:endParaRPr lang="fr-BE" sz="1400" b="0" strike="noStrike" spc="-1">
              <a:solidFill>
                <a:srgbClr val="000000"/>
              </a:solidFill>
              <a:uFill>
                <a:solidFill>
                  <a:srgbClr val="FFFFFF"/>
                </a:solidFill>
              </a:uFill>
              <a:latin typeface="Times New Roman"/>
            </a:endParaRPr>
          </a:p>
        </p:txBody>
      </p:sp>
      <p:sp>
        <p:nvSpPr>
          <p:cNvPr id="278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78643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 name="PlaceHolder 1"/>
          <p:cNvSpPr>
            <a:spLocks noGrp="1"/>
          </p:cNvSpPr>
          <p:nvPr>
            <p:ph type="body"/>
          </p:nvPr>
        </p:nvSpPr>
        <p:spPr>
          <a:xfrm>
            <a:off x="731520" y="4560480"/>
            <a:ext cx="5851800" cy="4320360"/>
          </a:xfrm>
          <a:prstGeom prst="rect">
            <a:avLst/>
          </a:prstGeom>
        </p:spPr>
        <p:txBody>
          <a:bodyPr lIns="96840" tIns="48240" rIns="96840" bIns="48240"/>
          <a:lstStyle/>
          <a:p>
            <a:pPr>
              <a:lnSpc>
                <a:spcPct val="100000"/>
              </a:lnSpc>
            </a:pPr>
            <a:r>
              <a:rPr lang="fr-FR" sz="2000" dirty="0">
                <a:hlinkClick r:id="rId3"/>
              </a:rPr>
              <a:t>https://docs.microsoft.com/en-us/sql/t-sql/language-elements/reserved-keywords-transact-sql?view=sql-server-ver15</a:t>
            </a:r>
            <a:endParaRPr lang="fr-FR" sz="2000" dirty="0"/>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p:txBody>
      </p:sp>
      <p:sp>
        <p:nvSpPr>
          <p:cNvPr id="202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094012C-FE14-44FD-AD40-909A9807DF81}" type="slidenum">
              <a:rPr lang="fr-BE" sz="1300" b="0" strike="noStrike" spc="-1">
                <a:solidFill>
                  <a:srgbClr val="000000"/>
                </a:solidFill>
                <a:uFill>
                  <a:solidFill>
                    <a:srgbClr val="FFFFFF"/>
                  </a:solidFill>
                </a:uFill>
                <a:latin typeface="+mn-lt"/>
              </a:rPr>
              <a:t>31</a:t>
            </a:fld>
            <a:endParaRPr lang="fr-BE" sz="1400" b="0" strike="noStrike" spc="-1">
              <a:solidFill>
                <a:srgbClr val="000000"/>
              </a:solidFill>
              <a:uFill>
                <a:solidFill>
                  <a:srgbClr val="FFFFFF"/>
                </a:solidFill>
              </a:uFill>
              <a:latin typeface="Times New Roman"/>
            </a:endParaRPr>
          </a:p>
        </p:txBody>
      </p:sp>
      <p:sp>
        <p:nvSpPr>
          <p:cNvPr id="202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9186996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9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ABFC7D1-66A5-4E46-839B-D8C711EB5571}" type="slidenum">
              <a:rPr lang="fr-BE" sz="1300" b="0" strike="noStrike" spc="-1">
                <a:solidFill>
                  <a:srgbClr val="000000"/>
                </a:solidFill>
                <a:uFill>
                  <a:solidFill>
                    <a:srgbClr val="FFFFFF"/>
                  </a:solidFill>
                </a:uFill>
                <a:latin typeface="+mn-lt"/>
                <a:ea typeface="+mn-ea"/>
              </a:rPr>
              <a:t>294</a:t>
            </a:fld>
            <a:endParaRPr lang="fr-BE" sz="1400" b="0" strike="noStrike" spc="-1">
              <a:solidFill>
                <a:srgbClr val="000000"/>
              </a:solidFill>
              <a:uFill>
                <a:solidFill>
                  <a:srgbClr val="FFFFFF"/>
                </a:solidFill>
              </a:uFill>
              <a:latin typeface="Times New Roman"/>
            </a:endParaRPr>
          </a:p>
        </p:txBody>
      </p:sp>
      <p:sp>
        <p:nvSpPr>
          <p:cNvPr id="279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7304723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9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76DDA52-ADF9-46C0-8599-8313DDC7D077}" type="slidenum">
              <a:rPr lang="fr-BE" sz="1300" b="0" strike="noStrike" spc="-1">
                <a:solidFill>
                  <a:srgbClr val="000000"/>
                </a:solidFill>
                <a:uFill>
                  <a:solidFill>
                    <a:srgbClr val="FFFFFF"/>
                  </a:solidFill>
                </a:uFill>
                <a:latin typeface="+mn-lt"/>
                <a:ea typeface="+mn-ea"/>
              </a:rPr>
              <a:t>295</a:t>
            </a:fld>
            <a:endParaRPr lang="fr-BE" sz="1400" b="0" strike="noStrike" spc="-1">
              <a:solidFill>
                <a:srgbClr val="000000"/>
              </a:solidFill>
              <a:uFill>
                <a:solidFill>
                  <a:srgbClr val="FFFFFF"/>
                </a:solidFill>
              </a:uFill>
              <a:latin typeface="Times New Roman"/>
            </a:endParaRPr>
          </a:p>
        </p:txBody>
      </p:sp>
      <p:sp>
        <p:nvSpPr>
          <p:cNvPr id="279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8353040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79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F41C432-5057-4CAE-8457-B0C05848709E}" type="slidenum">
              <a:rPr lang="fr-BE" sz="1300" b="0" strike="noStrike" spc="-1">
                <a:solidFill>
                  <a:srgbClr val="000000"/>
                </a:solidFill>
                <a:uFill>
                  <a:solidFill>
                    <a:srgbClr val="FFFFFF"/>
                  </a:solidFill>
                </a:uFill>
                <a:latin typeface="+mn-lt"/>
                <a:ea typeface="+mn-ea"/>
              </a:rPr>
              <a:t>296</a:t>
            </a:fld>
            <a:endParaRPr lang="fr-BE" sz="1400" b="0" strike="noStrike" spc="-1">
              <a:solidFill>
                <a:srgbClr val="000000"/>
              </a:solidFill>
              <a:uFill>
                <a:solidFill>
                  <a:srgbClr val="FFFFFF"/>
                </a:solidFill>
              </a:uFill>
              <a:latin typeface="Times New Roman"/>
            </a:endParaRPr>
          </a:p>
        </p:txBody>
      </p:sp>
      <p:sp>
        <p:nvSpPr>
          <p:cNvPr id="279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2424960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0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5D63EDE-5ABF-4668-9EF8-68CF60BEA1A8}" type="slidenum">
              <a:rPr lang="fr-BE" sz="1300" b="0" strike="noStrike" spc="-1">
                <a:solidFill>
                  <a:srgbClr val="000000"/>
                </a:solidFill>
                <a:uFill>
                  <a:solidFill>
                    <a:srgbClr val="FFFFFF"/>
                  </a:solidFill>
                </a:uFill>
                <a:latin typeface="+mn-lt"/>
                <a:ea typeface="+mn-ea"/>
              </a:rPr>
              <a:t>297</a:t>
            </a:fld>
            <a:endParaRPr lang="fr-BE" sz="1400" b="0" strike="noStrike" spc="-1">
              <a:solidFill>
                <a:srgbClr val="000000"/>
              </a:solidFill>
              <a:uFill>
                <a:solidFill>
                  <a:srgbClr val="FFFFFF"/>
                </a:solidFill>
              </a:uFill>
              <a:latin typeface="Times New Roman"/>
            </a:endParaRPr>
          </a:p>
        </p:txBody>
      </p:sp>
      <p:sp>
        <p:nvSpPr>
          <p:cNvPr id="280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6608369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0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BF01E33-52CF-42B7-BA91-66B6346E665F}" type="slidenum">
              <a:rPr lang="fr-BE" sz="1300" b="0" strike="noStrike" spc="-1">
                <a:solidFill>
                  <a:srgbClr val="000000"/>
                </a:solidFill>
                <a:uFill>
                  <a:solidFill>
                    <a:srgbClr val="FFFFFF"/>
                  </a:solidFill>
                </a:uFill>
                <a:latin typeface="+mn-lt"/>
                <a:ea typeface="+mn-ea"/>
              </a:rPr>
              <a:t>298</a:t>
            </a:fld>
            <a:endParaRPr lang="fr-BE" sz="1400" b="0" strike="noStrike" spc="-1">
              <a:solidFill>
                <a:srgbClr val="000000"/>
              </a:solidFill>
              <a:uFill>
                <a:solidFill>
                  <a:srgbClr val="FFFFFF"/>
                </a:solidFill>
              </a:uFill>
              <a:latin typeface="Times New Roman"/>
            </a:endParaRPr>
          </a:p>
        </p:txBody>
      </p:sp>
      <p:sp>
        <p:nvSpPr>
          <p:cNvPr id="280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5066292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0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3ACF0F9-A7BB-49AB-B291-2BB0E1A095B9}" type="slidenum">
              <a:rPr lang="fr-BE" sz="1300" b="0" strike="noStrike" spc="-1">
                <a:solidFill>
                  <a:srgbClr val="000000"/>
                </a:solidFill>
                <a:uFill>
                  <a:solidFill>
                    <a:srgbClr val="FFFFFF"/>
                  </a:solidFill>
                </a:uFill>
                <a:latin typeface="+mn-lt"/>
                <a:ea typeface="+mn-ea"/>
              </a:rPr>
              <a:t>299</a:t>
            </a:fld>
            <a:endParaRPr lang="fr-BE" sz="1400" b="0" strike="noStrike" spc="-1">
              <a:solidFill>
                <a:srgbClr val="000000"/>
              </a:solidFill>
              <a:uFill>
                <a:solidFill>
                  <a:srgbClr val="FFFFFF"/>
                </a:solidFill>
              </a:uFill>
              <a:latin typeface="Times New Roman"/>
            </a:endParaRPr>
          </a:p>
        </p:txBody>
      </p:sp>
      <p:sp>
        <p:nvSpPr>
          <p:cNvPr id="280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5110672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DDL : data définition langage</a:t>
            </a:r>
          </a:p>
          <a:p>
            <a:r>
              <a:rPr lang="fr-BE" sz="2000" b="0" strike="noStrike" spc="-1">
                <a:solidFill>
                  <a:srgbClr val="000000"/>
                </a:solidFill>
                <a:uFill>
                  <a:solidFill>
                    <a:srgbClr val="FFFFFF"/>
                  </a:solidFill>
                </a:uFill>
                <a:latin typeface="Arial"/>
              </a:rPr>
              <a:t>Les triggers standards répondent, se déclenchent uniquement en cas de modification de données</a:t>
            </a:r>
          </a:p>
          <a:p>
            <a:r>
              <a:rPr lang="fr-BE" sz="2000" b="0" strike="noStrike" spc="-1">
                <a:solidFill>
                  <a:srgbClr val="000000"/>
                </a:solidFill>
                <a:uFill>
                  <a:solidFill>
                    <a:srgbClr val="FFFFFF"/>
                  </a:solidFill>
                </a:uFill>
                <a:latin typeface="Arial"/>
              </a:rPr>
              <a:t>Les triggers DDL peuvent se déclencher lors de l’exécution d’une action sur un objet d’une base de données.</a:t>
            </a:r>
          </a:p>
          <a:p>
            <a:endParaRPr lang="fr-BE" sz="2000" b="0" strike="noStrike" spc="-1">
              <a:solidFill>
                <a:srgbClr val="000000"/>
              </a:solidFill>
              <a:uFill>
                <a:solidFill>
                  <a:srgbClr val="FFFFFF"/>
                </a:solidFill>
              </a:uFill>
              <a:latin typeface="Arial"/>
            </a:endParaRPr>
          </a:p>
        </p:txBody>
      </p:sp>
      <p:sp>
        <p:nvSpPr>
          <p:cNvPr id="280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9B0F09-018B-46C1-A9CC-1B571E41D859}" type="slidenum">
              <a:rPr lang="fr-BE" sz="1300" b="0" strike="noStrike" spc="-1">
                <a:solidFill>
                  <a:srgbClr val="000000"/>
                </a:solidFill>
                <a:uFill>
                  <a:solidFill>
                    <a:srgbClr val="FFFFFF"/>
                  </a:solidFill>
                </a:uFill>
                <a:latin typeface="+mn-lt"/>
                <a:ea typeface="+mn-ea"/>
              </a:rPr>
              <a:t>300</a:t>
            </a:fld>
            <a:endParaRPr lang="fr-BE" sz="1400" b="0" strike="noStrike" spc="-1">
              <a:solidFill>
                <a:srgbClr val="000000"/>
              </a:solidFill>
              <a:uFill>
                <a:solidFill>
                  <a:srgbClr val="FFFFFF"/>
                </a:solidFill>
              </a:uFill>
              <a:latin typeface="Times New Roman"/>
            </a:endParaRPr>
          </a:p>
        </p:txBody>
      </p:sp>
      <p:sp>
        <p:nvSpPr>
          <p:cNvPr id="281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5335967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Ex : création ou suppression d’une table</a:t>
            </a:r>
          </a:p>
          <a:p>
            <a:r>
              <a:rPr lang="fr-BE" sz="2000" b="0" strike="noStrike" spc="-1">
                <a:solidFill>
                  <a:srgbClr val="000000"/>
                </a:solidFill>
                <a:uFill>
                  <a:solidFill>
                    <a:srgbClr val="FFFFFF"/>
                  </a:solidFill>
                </a:uFill>
                <a:latin typeface="Arial"/>
              </a:rPr>
              <a:t>http://technet.microsoft.com/en-us/library/bb522542</a:t>
            </a:r>
          </a:p>
        </p:txBody>
      </p:sp>
      <p:sp>
        <p:nvSpPr>
          <p:cNvPr id="281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8F8B4A3-C02B-41AA-A2EB-07900B344192}" type="slidenum">
              <a:rPr lang="fr-BE" sz="1300" b="0" strike="noStrike" spc="-1">
                <a:solidFill>
                  <a:srgbClr val="000000"/>
                </a:solidFill>
                <a:uFill>
                  <a:solidFill>
                    <a:srgbClr val="FFFFFF"/>
                  </a:solidFill>
                </a:uFill>
                <a:latin typeface="+mn-lt"/>
                <a:ea typeface="+mn-ea"/>
              </a:rPr>
              <a:t>301</a:t>
            </a:fld>
            <a:endParaRPr lang="fr-BE" sz="1400" b="0" strike="noStrike" spc="-1">
              <a:solidFill>
                <a:srgbClr val="000000"/>
              </a:solidFill>
              <a:uFill>
                <a:solidFill>
                  <a:srgbClr val="FFFFFF"/>
                </a:solidFill>
              </a:uFill>
              <a:latin typeface="Times New Roman"/>
            </a:endParaRPr>
          </a:p>
        </p:txBody>
      </p:sp>
      <p:sp>
        <p:nvSpPr>
          <p:cNvPr id="281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390276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1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E32FAAB-B8F8-49FC-B558-8DB45DBAE955}" type="slidenum">
              <a:rPr lang="fr-BE" sz="1300" b="0" strike="noStrike" spc="-1">
                <a:solidFill>
                  <a:srgbClr val="000000"/>
                </a:solidFill>
                <a:uFill>
                  <a:solidFill>
                    <a:srgbClr val="FFFFFF"/>
                  </a:solidFill>
                </a:uFill>
                <a:latin typeface="+mn-lt"/>
                <a:ea typeface="+mn-ea"/>
              </a:rPr>
              <a:t>302</a:t>
            </a:fld>
            <a:endParaRPr lang="fr-BE" sz="1400" b="0" strike="noStrike" spc="-1">
              <a:solidFill>
                <a:srgbClr val="000000"/>
              </a:solidFill>
              <a:uFill>
                <a:solidFill>
                  <a:srgbClr val="FFFFFF"/>
                </a:solidFill>
              </a:uFill>
              <a:latin typeface="Times New Roman"/>
            </a:endParaRPr>
          </a:p>
        </p:txBody>
      </p:sp>
      <p:sp>
        <p:nvSpPr>
          <p:cNvPr id="281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40271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1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424996E-160B-45DB-BCD8-78FF1CBA8F8D}" type="slidenum">
              <a:rPr lang="fr-BE" sz="1300" b="0" strike="noStrike" spc="-1">
                <a:solidFill>
                  <a:srgbClr val="000000"/>
                </a:solidFill>
                <a:uFill>
                  <a:solidFill>
                    <a:srgbClr val="FFFFFF"/>
                  </a:solidFill>
                </a:uFill>
                <a:latin typeface="+mn-lt"/>
                <a:ea typeface="+mn-ea"/>
              </a:rPr>
              <a:t>303</a:t>
            </a:fld>
            <a:endParaRPr lang="fr-BE" sz="1400" b="0" strike="noStrike" spc="-1">
              <a:solidFill>
                <a:srgbClr val="000000"/>
              </a:solidFill>
              <a:uFill>
                <a:solidFill>
                  <a:srgbClr val="FFFFFF"/>
                </a:solidFill>
              </a:uFill>
              <a:latin typeface="Times New Roman"/>
            </a:endParaRPr>
          </a:p>
        </p:txBody>
      </p:sp>
      <p:sp>
        <p:nvSpPr>
          <p:cNvPr id="281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3439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Connaitre la version SQL server:</a:t>
            </a:r>
          </a:p>
          <a:p>
            <a:endParaRPr lang="fr-BE" sz="2000" b="0" strike="noStrike" spc="-1" dirty="0">
              <a:solidFill>
                <a:srgbClr val="000000"/>
              </a:solidFill>
              <a:uFill>
                <a:solidFill>
                  <a:srgbClr val="FFFFFF"/>
                </a:solidFill>
              </a:uFill>
              <a:latin typeface="Arial"/>
            </a:endParaRPr>
          </a:p>
          <a:p>
            <a:pPr>
              <a:lnSpc>
                <a:spcPct val="100000"/>
              </a:lnSpc>
            </a:pPr>
            <a:r>
              <a:rPr lang="fr-BE" sz="1200" b="0" strike="noStrike" spc="-1" dirty="0">
                <a:solidFill>
                  <a:srgbClr val="000000"/>
                </a:solidFill>
                <a:uFill>
                  <a:solidFill>
                    <a:srgbClr val="FFFFFF"/>
                  </a:solidFill>
                </a:uFill>
                <a:latin typeface="+mn-lt"/>
                <a:ea typeface="+mn-ea"/>
              </a:rPr>
              <a:t>Select @@version;</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mn-lt"/>
                <a:ea typeface="+mn-ea"/>
              </a:rPr>
              <a:t>Ou “Help” -&gt; “About”</a:t>
            </a:r>
            <a:endParaRPr lang="fr-BE" sz="2000" b="0" strike="noStrike" spc="-1" dirty="0">
              <a:solidFill>
                <a:srgbClr val="000000"/>
              </a:solidFill>
              <a:uFill>
                <a:solidFill>
                  <a:srgbClr val="FFFFFF"/>
                </a:solidFill>
              </a:uFill>
              <a:latin typeface="Arial"/>
            </a:endParaRPr>
          </a:p>
        </p:txBody>
      </p:sp>
      <p:sp>
        <p:nvSpPr>
          <p:cNvPr id="195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900B6B6-2144-4452-8C5D-E25318B1FF48}" type="slidenum">
              <a:rPr lang="fr-BE" sz="1300" b="0" strike="noStrike" spc="-1">
                <a:solidFill>
                  <a:srgbClr val="000000"/>
                </a:solidFill>
                <a:uFill>
                  <a:solidFill>
                    <a:srgbClr val="FFFFFF"/>
                  </a:solidFill>
                </a:uFill>
                <a:latin typeface="+mn-lt"/>
                <a:ea typeface="+mn-ea"/>
              </a:rPr>
              <a:t>3</a:t>
            </a:fld>
            <a:endParaRPr lang="fr-BE" sz="1400" b="0" strike="noStrike" spc="-1">
              <a:solidFill>
                <a:srgbClr val="000000"/>
              </a:solidFill>
              <a:uFill>
                <a:solidFill>
                  <a:srgbClr val="FFFFFF"/>
                </a:solidFill>
              </a:uFill>
              <a:latin typeface="Times New Roman"/>
            </a:endParaRPr>
          </a:p>
        </p:txBody>
      </p:sp>
      <p:sp>
        <p:nvSpPr>
          <p:cNvPr id="195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28524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RQ : </a:t>
            </a:r>
            <a:r>
              <a:rPr lang="fr-BE" sz="3000" b="0" strike="noStrike" spc="-1" dirty="0" err="1">
                <a:solidFill>
                  <a:srgbClr val="000000"/>
                </a:solidFill>
                <a:uFill>
                  <a:solidFill>
                    <a:srgbClr val="FFFFFF"/>
                  </a:solidFill>
                </a:uFill>
                <a:latin typeface="Arial"/>
              </a:rPr>
              <a:t>Osql</a:t>
            </a:r>
            <a:r>
              <a:rPr lang="fr-BE" sz="3000" b="0" strike="noStrike" spc="-1" dirty="0">
                <a:solidFill>
                  <a:srgbClr val="000000"/>
                </a:solidFill>
                <a:uFill>
                  <a:solidFill>
                    <a:srgbClr val="FFFFFF"/>
                  </a:solidFill>
                </a:uFill>
                <a:latin typeface="Arial"/>
              </a:rPr>
              <a:t> ne sera plus supportée dans l’avenir.</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Exécuter </a:t>
            </a:r>
            <a:r>
              <a:rPr lang="fr-BE" sz="3000" b="0" strike="noStrike" spc="-1" dirty="0" err="1">
                <a:solidFill>
                  <a:srgbClr val="000000"/>
                </a:solidFill>
                <a:uFill>
                  <a:solidFill>
                    <a:srgbClr val="FFFFFF"/>
                  </a:solidFill>
                </a:uFill>
                <a:latin typeface="Arial"/>
              </a:rPr>
              <a:t>SQLCmd</a:t>
            </a:r>
            <a:r>
              <a:rPr lang="fr-BE" sz="3000" b="0" strike="noStrike" spc="-1" dirty="0">
                <a:solidFill>
                  <a:srgbClr val="000000"/>
                </a:solidFill>
                <a:uFill>
                  <a:solidFill>
                    <a:srgbClr val="FFFFFF"/>
                  </a:solidFill>
                </a:uFill>
                <a:latin typeface="Arial"/>
              </a:rPr>
              <a:t> sans spécifier de serveur ou de </a:t>
            </a:r>
            <a:r>
              <a:rPr lang="fr-BE" sz="3000" b="0" strike="noStrike" spc="-1" dirty="0" err="1">
                <a:solidFill>
                  <a:srgbClr val="000000"/>
                </a:solidFill>
                <a:uFill>
                  <a:solidFill>
                    <a:srgbClr val="FFFFFF"/>
                  </a:solidFill>
                </a:uFill>
                <a:latin typeface="Arial"/>
              </a:rPr>
              <a:t>crédentials</a:t>
            </a:r>
            <a:r>
              <a:rPr lang="fr-BE" sz="3000" b="0" strike="noStrike" spc="-1" dirty="0">
                <a:solidFill>
                  <a:srgbClr val="000000"/>
                </a:solidFill>
                <a:uFill>
                  <a:solidFill>
                    <a:srgbClr val="FFFFFF"/>
                  </a:solidFill>
                </a:uFill>
                <a:latin typeface="Arial"/>
              </a:rPr>
              <a:t> implique une connexion à l’instance locale  par défaut en utilisant l’authentification </a:t>
            </a:r>
            <a:r>
              <a:rPr lang="fr-BE" sz="3000" b="0" strike="noStrike" spc="-1" dirty="0" err="1">
                <a:solidFill>
                  <a:srgbClr val="000000"/>
                </a:solidFill>
                <a:uFill>
                  <a:solidFill>
                    <a:srgbClr val="FFFFFF"/>
                  </a:solidFill>
                </a:uFill>
                <a:latin typeface="Arial"/>
              </a:rPr>
              <a:t>Windowns</a:t>
            </a:r>
            <a:r>
              <a:rPr lang="fr-BE" sz="3000" b="0" strike="noStrike" spc="-1" dirty="0">
                <a:solidFill>
                  <a:srgbClr val="000000"/>
                </a:solidFill>
                <a:uFill>
                  <a:solidFill>
                    <a:srgbClr val="FFFFFF"/>
                  </a:solidFill>
                </a:uFill>
                <a:latin typeface="Arial"/>
              </a:rPr>
              <a:t>. Pour se connecter à un serveur distant ou une instance nommée, en utilise –S</a:t>
            </a: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Exo : faire un select de la table Currency en commande :</a:t>
            </a: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r>
              <a:rPr lang="en-US" sz="2000" b="0" strike="noStrike" spc="-1" dirty="0" err="1">
                <a:solidFill>
                  <a:srgbClr val="000000"/>
                </a:solidFill>
                <a:uFill>
                  <a:solidFill>
                    <a:srgbClr val="FFFFFF"/>
                  </a:solidFill>
                </a:uFill>
                <a:latin typeface="+mn-lt"/>
              </a:rPr>
              <a:t>Sqlcmd</a:t>
            </a:r>
            <a:r>
              <a:rPr lang="en-US" sz="2000" b="0" strike="noStrike" spc="-1" dirty="0">
                <a:solidFill>
                  <a:srgbClr val="000000"/>
                </a:solidFill>
                <a:uFill>
                  <a:solidFill>
                    <a:srgbClr val="FFFFFF"/>
                  </a:solidFill>
                </a:uFill>
                <a:latin typeface="+mn-lt"/>
              </a:rPr>
              <a:t> -Q "select * from [AdventureWorks2016CTP3].[Sales].[Currency]“</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Créer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fichier</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cmd</a:t>
            </a:r>
            <a:endParaRPr lang="en-US" sz="2000" b="0" strike="noStrike" spc="-1" dirty="0">
              <a:solidFill>
                <a:srgbClr val="000000"/>
              </a:solidFill>
              <a:uFill>
                <a:solidFill>
                  <a:srgbClr val="FFFFFF"/>
                </a:solidFill>
              </a:uFill>
              <a:latin typeface="+mn-lt"/>
            </a:endParaRP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Attnetion</a:t>
            </a:r>
            <a:r>
              <a:rPr lang="en-US" sz="2000" b="0" strike="noStrike" spc="-1" dirty="0">
                <a:solidFill>
                  <a:srgbClr val="000000"/>
                </a:solidFill>
                <a:uFill>
                  <a:solidFill>
                    <a:srgbClr val="FFFFFF"/>
                  </a:solidFill>
                </a:uFill>
                <a:latin typeface="+mn-lt"/>
              </a:rPr>
              <a:t> y </a:t>
            </a:r>
            <a:r>
              <a:rPr lang="en-US" sz="2000" b="0" strike="noStrike" spc="-1" dirty="0" err="1">
                <a:solidFill>
                  <a:srgbClr val="000000"/>
                </a:solidFill>
                <a:uFill>
                  <a:solidFill>
                    <a:srgbClr val="FFFFFF"/>
                  </a:solidFill>
                </a:uFill>
                <a:latin typeface="+mn-lt"/>
              </a:rPr>
              <a:t>ajouter</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une</a:t>
            </a:r>
            <a:r>
              <a:rPr lang="en-US" sz="2000" b="0" strike="noStrike" spc="-1" dirty="0">
                <a:solidFill>
                  <a:srgbClr val="000000"/>
                </a:solidFill>
                <a:uFill>
                  <a:solidFill>
                    <a:srgbClr val="FFFFFF"/>
                  </a:solidFill>
                </a:uFill>
                <a:latin typeface="+mn-lt"/>
              </a:rPr>
              <a:t> pause à la fin pour </a:t>
            </a:r>
            <a:r>
              <a:rPr lang="en-US" sz="2000" b="0" strike="noStrike" spc="-1" dirty="0" err="1">
                <a:solidFill>
                  <a:srgbClr val="000000"/>
                </a:solidFill>
                <a:uFill>
                  <a:solidFill>
                    <a:srgbClr val="FFFFFF"/>
                  </a:solidFill>
                </a:uFill>
                <a:latin typeface="+mn-lt"/>
              </a:rPr>
              <a:t>voir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résultat</a:t>
            </a:r>
            <a:endParaRPr lang="en-US" sz="2000" b="0" strike="noStrike" spc="-1" dirty="0">
              <a:solidFill>
                <a:srgbClr val="000000"/>
              </a:solidFill>
              <a:uFill>
                <a:solidFill>
                  <a:srgbClr val="FFFFFF"/>
                </a:solidFill>
              </a:uFill>
              <a:latin typeface="+mn-lt"/>
            </a:endParaRP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Montrer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système</a:t>
            </a:r>
            <a:r>
              <a:rPr lang="en-US" sz="2000" b="0" strike="noStrike" spc="-1" dirty="0">
                <a:solidFill>
                  <a:srgbClr val="000000"/>
                </a:solidFill>
                <a:uFill>
                  <a:solidFill>
                    <a:srgbClr val="FFFFFF"/>
                  </a:solidFill>
                </a:uFill>
                <a:latin typeface="+mn-lt"/>
              </a:rPr>
              <a:t> de view dependency</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Montrer</a:t>
            </a:r>
            <a:r>
              <a:rPr lang="en-US" sz="2000" b="0" strike="noStrike" spc="-1" dirty="0">
                <a:solidFill>
                  <a:srgbClr val="000000"/>
                </a:solidFill>
                <a:uFill>
                  <a:solidFill>
                    <a:srgbClr val="FFFFFF"/>
                  </a:solidFill>
                </a:uFill>
                <a:latin typeface="+mn-lt"/>
              </a:rPr>
              <a:t> les diagram avec </a:t>
            </a:r>
            <a:r>
              <a:rPr lang="en-US" sz="2000" b="0" strike="noStrike" spc="-1" dirty="0" err="1">
                <a:solidFill>
                  <a:srgbClr val="000000"/>
                </a:solidFill>
                <a:uFill>
                  <a:solidFill>
                    <a:srgbClr val="FFFFFF"/>
                  </a:solidFill>
                </a:uFill>
                <a:latin typeface="+mn-lt"/>
              </a:rPr>
              <a:t>l’astuce</a:t>
            </a:r>
            <a:r>
              <a:rPr lang="en-US" sz="2000" b="0" strike="noStrike" spc="-1" dirty="0">
                <a:solidFill>
                  <a:srgbClr val="000000"/>
                </a:solidFill>
                <a:uFill>
                  <a:solidFill>
                    <a:srgbClr val="FFFFFF"/>
                  </a:solidFill>
                </a:uFill>
                <a:latin typeface="+mn-lt"/>
              </a:rPr>
              <a:t> de passer </a:t>
            </a:r>
            <a:r>
              <a:rPr lang="en-US" sz="2000" b="0" strike="noStrike" spc="-1" dirty="0" err="1">
                <a:solidFill>
                  <a:srgbClr val="000000"/>
                </a:solidFill>
                <a:uFill>
                  <a:solidFill>
                    <a:srgbClr val="FFFFFF"/>
                  </a:solidFill>
                </a:uFill>
                <a:latin typeface="+mn-lt"/>
              </a:rPr>
              <a:t>en</a:t>
            </a:r>
            <a:r>
              <a:rPr lang="en-US" sz="2000" b="0" strike="noStrike" spc="-1" dirty="0">
                <a:solidFill>
                  <a:srgbClr val="000000"/>
                </a:solidFill>
                <a:uFill>
                  <a:solidFill>
                    <a:srgbClr val="FFFFFF"/>
                  </a:solidFill>
                </a:uFill>
                <a:latin typeface="+mn-lt"/>
              </a:rPr>
              <a:t> SA : </a:t>
            </a:r>
            <a:r>
              <a:rPr lang="en-US" sz="1200" kern="1200" dirty="0">
                <a:solidFill>
                  <a:schemeClr val="tx1"/>
                </a:solidFill>
                <a:effectLst/>
                <a:latin typeface="+mn-lt"/>
                <a:ea typeface="+mn-ea"/>
                <a:cs typeface="+mn-cs"/>
              </a:rPr>
              <a:t>ALTER AUTHORIZATION ON DATABASE::</a:t>
            </a:r>
            <a:r>
              <a:rPr lang="en-US" sz="1200" kern="1200" dirty="0" err="1">
                <a:solidFill>
                  <a:schemeClr val="tx1"/>
                </a:solidFill>
                <a:effectLst/>
                <a:latin typeface="+mn-lt"/>
                <a:ea typeface="+mn-ea"/>
                <a:cs typeface="+mn-cs"/>
              </a:rPr>
              <a:t>AshrafTestDB</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sa</a:t>
            </a:r>
            <a:endParaRPr lang="en-US" sz="1200" kern="1200" dirty="0">
              <a:solidFill>
                <a:schemeClr val="tx1"/>
              </a:solidFill>
              <a:effectLst/>
              <a:latin typeface="+mn-lt"/>
              <a:ea typeface="+mn-ea"/>
              <a:cs typeface="+mn-cs"/>
            </a:endParaRPr>
          </a:p>
          <a:p>
            <a:pPr marL="216000" indent="-216000">
              <a:lnSpc>
                <a:spcPct val="100000"/>
              </a:lnSpc>
            </a:pPr>
            <a:endParaRPr lang="en-US" sz="1200" b="0" strike="noStrike" kern="1200" spc="-1" dirty="0">
              <a:solidFill>
                <a:schemeClr val="tx1"/>
              </a:solidFill>
              <a:effectLst/>
              <a:uFill>
                <a:solidFill>
                  <a:srgbClr val="FFFFFF"/>
                </a:solidFill>
              </a:uFill>
              <a:latin typeface="+mn-lt"/>
              <a:ea typeface="+mn-ea"/>
              <a:cs typeface="+mn-cs"/>
            </a:endParaRPr>
          </a:p>
          <a:p>
            <a:pPr marL="216000" indent="-216000">
              <a:lnSpc>
                <a:spcPct val="100000"/>
              </a:lnSpc>
            </a:pPr>
            <a:endParaRPr lang="en-US" sz="1200" b="0" strike="noStrike" kern="1200" spc="-1" dirty="0">
              <a:solidFill>
                <a:schemeClr val="tx1"/>
              </a:solidFill>
              <a:effectLst/>
              <a:uFill>
                <a:solidFill>
                  <a:srgbClr val="FFFFFF"/>
                </a:solidFill>
              </a:uFill>
              <a:latin typeface="+mn-lt"/>
              <a:ea typeface="+mn-ea"/>
              <a:cs typeface="+mn-cs"/>
            </a:endParaRPr>
          </a:p>
          <a:p>
            <a:pPr marL="216000" indent="-216000">
              <a:lnSpc>
                <a:spcPct val="100000"/>
              </a:lnSpc>
            </a:pPr>
            <a:r>
              <a:rPr lang="en-US" sz="2000" b="0" strike="noStrike" spc="-1" dirty="0">
                <a:solidFill>
                  <a:srgbClr val="000000"/>
                </a:solidFill>
                <a:uFill>
                  <a:solidFill>
                    <a:srgbClr val="FFFFFF"/>
                  </a:solidFill>
                </a:uFill>
                <a:latin typeface="+mn-lt"/>
              </a:rPr>
              <a:t>&gt;</a:t>
            </a:r>
            <a:r>
              <a:rPr lang="en-US" sz="2000" b="0" strike="noStrike" spc="-1" dirty="0" err="1">
                <a:solidFill>
                  <a:srgbClr val="000000"/>
                </a:solidFill>
                <a:uFill>
                  <a:solidFill>
                    <a:srgbClr val="FFFFFF"/>
                  </a:solidFill>
                </a:uFill>
                <a:latin typeface="+mn-lt"/>
              </a:rPr>
              <a:t>Sqlcmd</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i</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infoVariable.sql</a:t>
            </a:r>
            <a:r>
              <a:rPr lang="en-US" sz="2000" b="0" strike="noStrike" spc="-1" dirty="0">
                <a:solidFill>
                  <a:srgbClr val="000000"/>
                </a:solidFill>
                <a:uFill>
                  <a:solidFill>
                    <a:srgbClr val="FFFFFF"/>
                  </a:solidFill>
                </a:uFill>
                <a:latin typeface="+mn-lt"/>
              </a:rPr>
              <a:t> -o </a:t>
            </a:r>
            <a:r>
              <a:rPr lang="en-US" sz="2000" b="0" strike="noStrike" spc="-1" dirty="0" err="1">
                <a:solidFill>
                  <a:srgbClr val="000000"/>
                </a:solidFill>
                <a:uFill>
                  <a:solidFill>
                    <a:srgbClr val="FFFFFF"/>
                  </a:solidFill>
                </a:uFill>
                <a:latin typeface="+mn-lt"/>
              </a:rPr>
              <a:t>Results.out</a:t>
            </a:r>
            <a:r>
              <a:rPr lang="en-US" sz="2000" b="0" strike="noStrike" spc="-1" dirty="0">
                <a:solidFill>
                  <a:srgbClr val="000000"/>
                </a:solidFill>
                <a:uFill>
                  <a:solidFill>
                    <a:srgbClr val="FFFFFF"/>
                  </a:solidFill>
                </a:uFill>
                <a:latin typeface="+mn-lt"/>
              </a:rPr>
              <a:t> -v col="*" tab="[AdventureWorks2016CTP3].[</a:t>
            </a:r>
            <a:r>
              <a:rPr lang="en-US" sz="2000" b="0" strike="noStrike" spc="-1" dirty="0" err="1">
                <a:solidFill>
                  <a:srgbClr val="000000"/>
                </a:solidFill>
                <a:uFill>
                  <a:solidFill>
                    <a:srgbClr val="FFFFFF"/>
                  </a:solidFill>
                </a:uFill>
                <a:latin typeface="+mn-lt"/>
              </a:rPr>
              <a:t>HumanResources</a:t>
            </a:r>
            <a:r>
              <a:rPr lang="en-US" sz="2000" b="0" strike="noStrike" spc="-1" dirty="0">
                <a:solidFill>
                  <a:srgbClr val="000000"/>
                </a:solidFill>
                <a:uFill>
                  <a:solidFill>
                    <a:srgbClr val="FFFFFF"/>
                  </a:solidFill>
                </a:uFill>
                <a:latin typeface="+mn-lt"/>
              </a:rPr>
              <a:t>].[Employee]"</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3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5F7DB37-B5CF-44E6-AAF1-2A190CCF5A2F}" type="slidenum">
              <a:rPr lang="fr-BE" sz="1300" b="0" strike="noStrike" spc="-1">
                <a:solidFill>
                  <a:srgbClr val="000000"/>
                </a:solidFill>
                <a:uFill>
                  <a:solidFill>
                    <a:srgbClr val="FFFFFF"/>
                  </a:solidFill>
                </a:uFill>
                <a:latin typeface="+mn-lt"/>
              </a:rPr>
              <a:t>32</a:t>
            </a:fld>
            <a:endParaRPr lang="fr-BE" sz="1400" b="0" strike="noStrike" spc="-1">
              <a:solidFill>
                <a:srgbClr val="000000"/>
              </a:solidFill>
              <a:uFill>
                <a:solidFill>
                  <a:srgbClr val="FFFFFF"/>
                </a:solidFill>
              </a:uFill>
              <a:latin typeface="Times New Roman"/>
            </a:endParaRPr>
          </a:p>
        </p:txBody>
      </p:sp>
      <p:sp>
        <p:nvSpPr>
          <p:cNvPr id="203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0090442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2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8A08668-06DE-41B8-AE46-20B2A097BD47}" type="slidenum">
              <a:rPr lang="fr-BE" sz="1300" b="0" strike="noStrike" spc="-1">
                <a:solidFill>
                  <a:srgbClr val="000000"/>
                </a:solidFill>
                <a:uFill>
                  <a:solidFill>
                    <a:srgbClr val="FFFFFF"/>
                  </a:solidFill>
                </a:uFill>
                <a:latin typeface="+mn-lt"/>
                <a:ea typeface="+mn-ea"/>
              </a:rPr>
              <a:t>304</a:t>
            </a:fld>
            <a:endParaRPr lang="fr-BE" sz="1400" b="0" strike="noStrike" spc="-1">
              <a:solidFill>
                <a:srgbClr val="000000"/>
              </a:solidFill>
              <a:uFill>
                <a:solidFill>
                  <a:srgbClr val="FFFFFF"/>
                </a:solidFill>
              </a:uFill>
              <a:latin typeface="Times New Roman"/>
            </a:endParaRPr>
          </a:p>
        </p:txBody>
      </p:sp>
      <p:sp>
        <p:nvSpPr>
          <p:cNvPr id="282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4373149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2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B8D2C3B-35DA-4A5C-A880-D269CE7E5AA1}" type="slidenum">
              <a:rPr lang="fr-BE" sz="1300" b="0" strike="noStrike" spc="-1">
                <a:solidFill>
                  <a:srgbClr val="000000"/>
                </a:solidFill>
                <a:uFill>
                  <a:solidFill>
                    <a:srgbClr val="FFFFFF"/>
                  </a:solidFill>
                </a:uFill>
                <a:latin typeface="+mn-lt"/>
                <a:ea typeface="+mn-ea"/>
              </a:rPr>
              <a:t>305</a:t>
            </a:fld>
            <a:endParaRPr lang="fr-BE" sz="1400" b="0" strike="noStrike" spc="-1">
              <a:solidFill>
                <a:srgbClr val="000000"/>
              </a:solidFill>
              <a:uFill>
                <a:solidFill>
                  <a:srgbClr val="FFFFFF"/>
                </a:solidFill>
              </a:uFill>
              <a:latin typeface="Times New Roman"/>
            </a:endParaRPr>
          </a:p>
        </p:txBody>
      </p:sp>
      <p:sp>
        <p:nvSpPr>
          <p:cNvPr id="282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1942656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2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A80B381-F979-4F61-9F2D-D6FC7350F99A}" type="slidenum">
              <a:rPr lang="fr-BE" sz="1300" b="0" strike="noStrike" spc="-1">
                <a:solidFill>
                  <a:srgbClr val="000000"/>
                </a:solidFill>
                <a:uFill>
                  <a:solidFill>
                    <a:srgbClr val="FFFFFF"/>
                  </a:solidFill>
                </a:uFill>
                <a:latin typeface="+mn-lt"/>
                <a:ea typeface="+mn-ea"/>
              </a:rPr>
              <a:t>306</a:t>
            </a:fld>
            <a:endParaRPr lang="fr-BE" sz="1400" b="0" strike="noStrike" spc="-1">
              <a:solidFill>
                <a:srgbClr val="000000"/>
              </a:solidFill>
              <a:uFill>
                <a:solidFill>
                  <a:srgbClr val="FFFFFF"/>
                </a:solidFill>
              </a:uFill>
              <a:latin typeface="Times New Roman"/>
            </a:endParaRPr>
          </a:p>
        </p:txBody>
      </p:sp>
      <p:sp>
        <p:nvSpPr>
          <p:cNvPr id="282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0094127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3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A6D3D4A-7311-4B6A-A469-1C48BD430BFC}" type="slidenum">
              <a:rPr lang="fr-BE" sz="1300" b="0" strike="noStrike" spc="-1">
                <a:solidFill>
                  <a:srgbClr val="000000"/>
                </a:solidFill>
                <a:uFill>
                  <a:solidFill>
                    <a:srgbClr val="FFFFFF"/>
                  </a:solidFill>
                </a:uFill>
                <a:latin typeface="+mn-lt"/>
                <a:ea typeface="+mn-ea"/>
              </a:rPr>
              <a:t>307</a:t>
            </a:fld>
            <a:endParaRPr lang="fr-BE" sz="1400" b="0" strike="noStrike" spc="-1">
              <a:solidFill>
                <a:srgbClr val="000000"/>
              </a:solidFill>
              <a:uFill>
                <a:solidFill>
                  <a:srgbClr val="FFFFFF"/>
                </a:solidFill>
              </a:uFill>
              <a:latin typeface="Times New Roman"/>
            </a:endParaRPr>
          </a:p>
        </p:txBody>
      </p:sp>
      <p:sp>
        <p:nvSpPr>
          <p:cNvPr id="283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0841310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3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BFFB835-30AB-4C9E-9ED4-78DA741159A2}" type="slidenum">
              <a:rPr lang="fr-BE" sz="1300" b="0" strike="noStrike" spc="-1">
                <a:solidFill>
                  <a:srgbClr val="000000"/>
                </a:solidFill>
                <a:uFill>
                  <a:solidFill>
                    <a:srgbClr val="FFFFFF"/>
                  </a:solidFill>
                </a:uFill>
                <a:latin typeface="+mn-lt"/>
                <a:ea typeface="+mn-ea"/>
              </a:rPr>
              <a:t>308</a:t>
            </a:fld>
            <a:endParaRPr lang="fr-BE" sz="1400" b="0" strike="noStrike" spc="-1">
              <a:solidFill>
                <a:srgbClr val="000000"/>
              </a:solidFill>
              <a:uFill>
                <a:solidFill>
                  <a:srgbClr val="FFFFFF"/>
                </a:solidFill>
              </a:uFill>
              <a:latin typeface="Times New Roman"/>
            </a:endParaRPr>
          </a:p>
        </p:txBody>
      </p:sp>
      <p:sp>
        <p:nvSpPr>
          <p:cNvPr id="283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9469841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3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A07D62C-1AEB-4FC8-9572-43366C28FBA2}" type="slidenum">
              <a:rPr lang="fr-BE" sz="1300" b="0" strike="noStrike" spc="-1">
                <a:solidFill>
                  <a:srgbClr val="000000"/>
                </a:solidFill>
                <a:uFill>
                  <a:solidFill>
                    <a:srgbClr val="FFFFFF"/>
                  </a:solidFill>
                </a:uFill>
                <a:latin typeface="+mn-lt"/>
                <a:ea typeface="+mn-ea"/>
              </a:rPr>
              <a:t>309</a:t>
            </a:fld>
            <a:endParaRPr lang="fr-BE" sz="1400" b="0" strike="noStrike" spc="-1">
              <a:solidFill>
                <a:srgbClr val="000000"/>
              </a:solidFill>
              <a:uFill>
                <a:solidFill>
                  <a:srgbClr val="FFFFFF"/>
                </a:solidFill>
              </a:uFill>
              <a:latin typeface="Times New Roman"/>
            </a:endParaRPr>
          </a:p>
        </p:txBody>
      </p:sp>
      <p:sp>
        <p:nvSpPr>
          <p:cNvPr id="283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2964620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3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47B1E52-213F-4B5A-AD22-5B07687E7EB3}" type="slidenum">
              <a:rPr lang="fr-BE" sz="1300" b="0" strike="noStrike" spc="-1">
                <a:solidFill>
                  <a:srgbClr val="000000"/>
                </a:solidFill>
                <a:uFill>
                  <a:solidFill>
                    <a:srgbClr val="FFFFFF"/>
                  </a:solidFill>
                </a:uFill>
                <a:latin typeface="+mn-lt"/>
                <a:ea typeface="+mn-ea"/>
              </a:rPr>
              <a:t>310</a:t>
            </a:fld>
            <a:endParaRPr lang="fr-BE" sz="1400" b="0" strike="noStrike" spc="-1">
              <a:solidFill>
                <a:srgbClr val="000000"/>
              </a:solidFill>
              <a:uFill>
                <a:solidFill>
                  <a:srgbClr val="FFFFFF"/>
                </a:solidFill>
              </a:uFill>
              <a:latin typeface="Times New Roman"/>
            </a:endParaRPr>
          </a:p>
        </p:txBody>
      </p:sp>
      <p:sp>
        <p:nvSpPr>
          <p:cNvPr id="284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2223329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Permettent d’enregistrer les activités des bases de données avec un impact minimum sur les performances de la DB</a:t>
            </a:r>
          </a:p>
          <a:p>
            <a:r>
              <a:rPr lang="fr-BE" sz="2000" b="0" strike="noStrike" spc="-1">
                <a:solidFill>
                  <a:srgbClr val="000000"/>
                </a:solidFill>
                <a:uFill>
                  <a:solidFill>
                    <a:srgbClr val="FFFFFF"/>
                  </a:solidFill>
                </a:uFill>
                <a:latin typeface="Arial"/>
              </a:rPr>
              <a:t> </a:t>
            </a:r>
          </a:p>
        </p:txBody>
      </p:sp>
      <p:sp>
        <p:nvSpPr>
          <p:cNvPr id="284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A10B8DA-0D77-4C4D-83EA-2BFD1F3331A5}" type="slidenum">
              <a:rPr lang="fr-BE" sz="1300" b="0" strike="noStrike" spc="-1">
                <a:solidFill>
                  <a:srgbClr val="000000"/>
                </a:solidFill>
                <a:uFill>
                  <a:solidFill>
                    <a:srgbClr val="FFFFFF"/>
                  </a:solidFill>
                </a:uFill>
                <a:latin typeface="+mn-lt"/>
                <a:ea typeface="+mn-ea"/>
              </a:rPr>
              <a:t>312</a:t>
            </a:fld>
            <a:endParaRPr lang="fr-BE" sz="1400" b="0" strike="noStrike" spc="-1">
              <a:solidFill>
                <a:srgbClr val="000000"/>
              </a:solidFill>
              <a:uFill>
                <a:solidFill>
                  <a:srgbClr val="FFFFFF"/>
                </a:solidFill>
              </a:uFill>
              <a:latin typeface="Times New Roman"/>
            </a:endParaRPr>
          </a:p>
        </p:txBody>
      </p:sp>
      <p:sp>
        <p:nvSpPr>
          <p:cNvPr id="284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511939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4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CF52C4D-EE27-4193-8FAF-5F2ABC16E9B2}" type="slidenum">
              <a:rPr lang="fr-BE" sz="1300" b="0" strike="noStrike" spc="-1">
                <a:solidFill>
                  <a:srgbClr val="000000"/>
                </a:solidFill>
                <a:uFill>
                  <a:solidFill>
                    <a:srgbClr val="FFFFFF"/>
                  </a:solidFill>
                </a:uFill>
                <a:latin typeface="+mn-lt"/>
                <a:ea typeface="+mn-ea"/>
              </a:rPr>
              <a:t>313</a:t>
            </a:fld>
            <a:endParaRPr lang="fr-BE" sz="1400" b="0" strike="noStrike" spc="-1">
              <a:solidFill>
                <a:srgbClr val="000000"/>
              </a:solidFill>
              <a:uFill>
                <a:solidFill>
                  <a:srgbClr val="FFFFFF"/>
                </a:solidFill>
              </a:uFill>
              <a:latin typeface="Times New Roman"/>
            </a:endParaRPr>
          </a:p>
        </p:txBody>
      </p:sp>
      <p:sp>
        <p:nvSpPr>
          <p:cNvPr id="284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0816614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4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C6EF87C-3255-4619-BFEE-EC70BAC877E5}" type="slidenum">
              <a:rPr lang="fr-BE" sz="1300" b="0" strike="noStrike" spc="-1">
                <a:solidFill>
                  <a:srgbClr val="000000"/>
                </a:solidFill>
                <a:uFill>
                  <a:solidFill>
                    <a:srgbClr val="FFFFFF"/>
                  </a:solidFill>
                </a:uFill>
                <a:latin typeface="+mn-lt"/>
                <a:ea typeface="+mn-ea"/>
              </a:rPr>
              <a:t>314</a:t>
            </a:fld>
            <a:endParaRPr lang="fr-BE" sz="1400" b="0" strike="noStrike" spc="-1">
              <a:solidFill>
                <a:srgbClr val="000000"/>
              </a:solidFill>
              <a:uFill>
                <a:solidFill>
                  <a:srgbClr val="FFFFFF"/>
                </a:solidFill>
              </a:uFill>
              <a:latin typeface="Times New Roman"/>
            </a:endParaRPr>
          </a:p>
        </p:txBody>
      </p:sp>
      <p:sp>
        <p:nvSpPr>
          <p:cNvPr id="284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1678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RQ : </a:t>
            </a:r>
            <a:r>
              <a:rPr lang="fr-BE" sz="3000" b="0" strike="noStrike" spc="-1" dirty="0" err="1">
                <a:solidFill>
                  <a:srgbClr val="000000"/>
                </a:solidFill>
                <a:uFill>
                  <a:solidFill>
                    <a:srgbClr val="FFFFFF"/>
                  </a:solidFill>
                </a:uFill>
                <a:latin typeface="Arial"/>
              </a:rPr>
              <a:t>Osql</a:t>
            </a:r>
            <a:r>
              <a:rPr lang="fr-BE" sz="3000" b="0" strike="noStrike" spc="-1" dirty="0">
                <a:solidFill>
                  <a:srgbClr val="000000"/>
                </a:solidFill>
                <a:uFill>
                  <a:solidFill>
                    <a:srgbClr val="FFFFFF"/>
                  </a:solidFill>
                </a:uFill>
                <a:latin typeface="Arial"/>
              </a:rPr>
              <a:t> ne sera plus supportée dans l’avenir.</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Exécuter </a:t>
            </a:r>
            <a:r>
              <a:rPr lang="fr-BE" sz="3000" b="0" strike="noStrike" spc="-1" dirty="0" err="1">
                <a:solidFill>
                  <a:srgbClr val="000000"/>
                </a:solidFill>
                <a:uFill>
                  <a:solidFill>
                    <a:srgbClr val="FFFFFF"/>
                  </a:solidFill>
                </a:uFill>
                <a:latin typeface="Arial"/>
              </a:rPr>
              <a:t>SQLCmd</a:t>
            </a:r>
            <a:r>
              <a:rPr lang="fr-BE" sz="3000" b="0" strike="noStrike" spc="-1" dirty="0">
                <a:solidFill>
                  <a:srgbClr val="000000"/>
                </a:solidFill>
                <a:uFill>
                  <a:solidFill>
                    <a:srgbClr val="FFFFFF"/>
                  </a:solidFill>
                </a:uFill>
                <a:latin typeface="Arial"/>
              </a:rPr>
              <a:t> sans spécifier de serveur ou de </a:t>
            </a:r>
            <a:r>
              <a:rPr lang="fr-BE" sz="3000" b="0" strike="noStrike" spc="-1" dirty="0" err="1">
                <a:solidFill>
                  <a:srgbClr val="000000"/>
                </a:solidFill>
                <a:uFill>
                  <a:solidFill>
                    <a:srgbClr val="FFFFFF"/>
                  </a:solidFill>
                </a:uFill>
                <a:latin typeface="Arial"/>
              </a:rPr>
              <a:t>crédentials</a:t>
            </a:r>
            <a:r>
              <a:rPr lang="fr-BE" sz="3000" b="0" strike="noStrike" spc="-1" dirty="0">
                <a:solidFill>
                  <a:srgbClr val="000000"/>
                </a:solidFill>
                <a:uFill>
                  <a:solidFill>
                    <a:srgbClr val="FFFFFF"/>
                  </a:solidFill>
                </a:uFill>
                <a:latin typeface="Arial"/>
              </a:rPr>
              <a:t> implique une connexion à l’instance locale  par défaut en utilisant l’authentification </a:t>
            </a:r>
            <a:r>
              <a:rPr lang="fr-BE" sz="3000" b="0" strike="noStrike" spc="-1" dirty="0" err="1">
                <a:solidFill>
                  <a:srgbClr val="000000"/>
                </a:solidFill>
                <a:uFill>
                  <a:solidFill>
                    <a:srgbClr val="FFFFFF"/>
                  </a:solidFill>
                </a:uFill>
                <a:latin typeface="Arial"/>
              </a:rPr>
              <a:t>Windowns</a:t>
            </a:r>
            <a:r>
              <a:rPr lang="fr-BE" sz="3000" b="0" strike="noStrike" spc="-1" dirty="0">
                <a:solidFill>
                  <a:srgbClr val="000000"/>
                </a:solidFill>
                <a:uFill>
                  <a:solidFill>
                    <a:srgbClr val="FFFFFF"/>
                  </a:solidFill>
                </a:uFill>
                <a:latin typeface="Arial"/>
              </a:rPr>
              <a:t>. Pour se connecter à un serveur distant ou une instance nommée, en utilise –S</a:t>
            </a: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Exo : faire un select de la table Currency en commande :</a:t>
            </a:r>
          </a:p>
          <a:p>
            <a:pPr marL="216000" indent="-216000">
              <a:lnSpc>
                <a:spcPct val="100000"/>
              </a:lnSpc>
            </a:pPr>
            <a:endParaRPr lang="fr-BE" sz="3000" b="0" strike="noStrike" spc="-1" dirty="0">
              <a:solidFill>
                <a:srgbClr val="000000"/>
              </a:solidFill>
              <a:uFill>
                <a:solidFill>
                  <a:srgbClr val="FFFFFF"/>
                </a:solidFill>
              </a:uFill>
              <a:latin typeface="Arial"/>
            </a:endParaRPr>
          </a:p>
          <a:p>
            <a:pPr marL="216000" indent="-216000">
              <a:lnSpc>
                <a:spcPct val="100000"/>
              </a:lnSpc>
            </a:pPr>
            <a:r>
              <a:rPr lang="en-US" sz="2000" b="0" strike="noStrike" spc="-1" dirty="0" err="1">
                <a:solidFill>
                  <a:srgbClr val="000000"/>
                </a:solidFill>
                <a:uFill>
                  <a:solidFill>
                    <a:srgbClr val="FFFFFF"/>
                  </a:solidFill>
                </a:uFill>
                <a:latin typeface="+mn-lt"/>
              </a:rPr>
              <a:t>Sqlcmd</a:t>
            </a:r>
            <a:r>
              <a:rPr lang="en-US" sz="2000" b="0" strike="noStrike" spc="-1" dirty="0">
                <a:solidFill>
                  <a:srgbClr val="000000"/>
                </a:solidFill>
                <a:uFill>
                  <a:solidFill>
                    <a:srgbClr val="FFFFFF"/>
                  </a:solidFill>
                </a:uFill>
                <a:latin typeface="+mn-lt"/>
              </a:rPr>
              <a:t> -Q "select * from [AdventureWorks2016CTP3].[Sales].[Currency]“</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Créer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fichier</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cmd</a:t>
            </a:r>
            <a:endParaRPr lang="en-US" sz="2000" b="0" strike="noStrike" spc="-1" dirty="0">
              <a:solidFill>
                <a:srgbClr val="000000"/>
              </a:solidFill>
              <a:uFill>
                <a:solidFill>
                  <a:srgbClr val="FFFFFF"/>
                </a:solidFill>
              </a:uFill>
              <a:latin typeface="+mn-lt"/>
            </a:endParaRP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Attnetion</a:t>
            </a:r>
            <a:r>
              <a:rPr lang="en-US" sz="2000" b="0" strike="noStrike" spc="-1" dirty="0">
                <a:solidFill>
                  <a:srgbClr val="000000"/>
                </a:solidFill>
                <a:uFill>
                  <a:solidFill>
                    <a:srgbClr val="FFFFFF"/>
                  </a:solidFill>
                </a:uFill>
                <a:latin typeface="+mn-lt"/>
              </a:rPr>
              <a:t> y </a:t>
            </a:r>
            <a:r>
              <a:rPr lang="en-US" sz="2000" b="0" strike="noStrike" spc="-1" dirty="0" err="1">
                <a:solidFill>
                  <a:srgbClr val="000000"/>
                </a:solidFill>
                <a:uFill>
                  <a:solidFill>
                    <a:srgbClr val="FFFFFF"/>
                  </a:solidFill>
                </a:uFill>
                <a:latin typeface="+mn-lt"/>
              </a:rPr>
              <a:t>ajouter</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une</a:t>
            </a:r>
            <a:r>
              <a:rPr lang="en-US" sz="2000" b="0" strike="noStrike" spc="-1" dirty="0">
                <a:solidFill>
                  <a:srgbClr val="000000"/>
                </a:solidFill>
                <a:uFill>
                  <a:solidFill>
                    <a:srgbClr val="FFFFFF"/>
                  </a:solidFill>
                </a:uFill>
                <a:latin typeface="+mn-lt"/>
              </a:rPr>
              <a:t> pause à la fin pour </a:t>
            </a:r>
            <a:r>
              <a:rPr lang="en-US" sz="2000" b="0" strike="noStrike" spc="-1" dirty="0" err="1">
                <a:solidFill>
                  <a:srgbClr val="000000"/>
                </a:solidFill>
                <a:uFill>
                  <a:solidFill>
                    <a:srgbClr val="FFFFFF"/>
                  </a:solidFill>
                </a:uFill>
                <a:latin typeface="+mn-lt"/>
              </a:rPr>
              <a:t>voir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résultat</a:t>
            </a:r>
            <a:endParaRPr lang="en-US" sz="2000" b="0" strike="noStrike" spc="-1" dirty="0">
              <a:solidFill>
                <a:srgbClr val="000000"/>
              </a:solidFill>
              <a:uFill>
                <a:solidFill>
                  <a:srgbClr val="FFFFFF"/>
                </a:solidFill>
              </a:uFill>
              <a:latin typeface="+mn-lt"/>
            </a:endParaRP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Montrer</a:t>
            </a:r>
            <a:r>
              <a:rPr lang="en-US" sz="2000" b="0" strike="noStrike" spc="-1" dirty="0">
                <a:solidFill>
                  <a:srgbClr val="000000"/>
                </a:solidFill>
                <a:uFill>
                  <a:solidFill>
                    <a:srgbClr val="FFFFFF"/>
                  </a:solidFill>
                </a:uFill>
                <a:latin typeface="+mn-lt"/>
              </a:rPr>
              <a:t> le </a:t>
            </a:r>
            <a:r>
              <a:rPr lang="en-US" sz="2000" b="0" strike="noStrike" spc="-1" dirty="0" err="1">
                <a:solidFill>
                  <a:srgbClr val="000000"/>
                </a:solidFill>
                <a:uFill>
                  <a:solidFill>
                    <a:srgbClr val="FFFFFF"/>
                  </a:solidFill>
                </a:uFill>
                <a:latin typeface="+mn-lt"/>
              </a:rPr>
              <a:t>système</a:t>
            </a:r>
            <a:r>
              <a:rPr lang="en-US" sz="2000" b="0" strike="noStrike" spc="-1" dirty="0">
                <a:solidFill>
                  <a:srgbClr val="000000"/>
                </a:solidFill>
                <a:uFill>
                  <a:solidFill>
                    <a:srgbClr val="FFFFFF"/>
                  </a:solidFill>
                </a:uFill>
                <a:latin typeface="+mn-lt"/>
              </a:rPr>
              <a:t> de view dependency</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r>
              <a:rPr lang="en-US" sz="2000" b="0" strike="noStrike" spc="-1" dirty="0" err="1">
                <a:solidFill>
                  <a:srgbClr val="000000"/>
                </a:solidFill>
                <a:uFill>
                  <a:solidFill>
                    <a:srgbClr val="FFFFFF"/>
                  </a:solidFill>
                </a:uFill>
                <a:latin typeface="+mn-lt"/>
              </a:rPr>
              <a:t>Montrer</a:t>
            </a:r>
            <a:r>
              <a:rPr lang="en-US" sz="2000" b="0" strike="noStrike" spc="-1" dirty="0">
                <a:solidFill>
                  <a:srgbClr val="000000"/>
                </a:solidFill>
                <a:uFill>
                  <a:solidFill>
                    <a:srgbClr val="FFFFFF"/>
                  </a:solidFill>
                </a:uFill>
                <a:latin typeface="+mn-lt"/>
              </a:rPr>
              <a:t> les diagram avec </a:t>
            </a:r>
            <a:r>
              <a:rPr lang="en-US" sz="2000" b="0" strike="noStrike" spc="-1" dirty="0" err="1">
                <a:solidFill>
                  <a:srgbClr val="000000"/>
                </a:solidFill>
                <a:uFill>
                  <a:solidFill>
                    <a:srgbClr val="FFFFFF"/>
                  </a:solidFill>
                </a:uFill>
                <a:latin typeface="+mn-lt"/>
              </a:rPr>
              <a:t>l’astuce</a:t>
            </a:r>
            <a:r>
              <a:rPr lang="en-US" sz="2000" b="0" strike="noStrike" spc="-1" dirty="0">
                <a:solidFill>
                  <a:srgbClr val="000000"/>
                </a:solidFill>
                <a:uFill>
                  <a:solidFill>
                    <a:srgbClr val="FFFFFF"/>
                  </a:solidFill>
                </a:uFill>
                <a:latin typeface="+mn-lt"/>
              </a:rPr>
              <a:t> de passer </a:t>
            </a:r>
            <a:r>
              <a:rPr lang="en-US" sz="2000" b="0" strike="noStrike" spc="-1" dirty="0" err="1">
                <a:solidFill>
                  <a:srgbClr val="000000"/>
                </a:solidFill>
                <a:uFill>
                  <a:solidFill>
                    <a:srgbClr val="FFFFFF"/>
                  </a:solidFill>
                </a:uFill>
                <a:latin typeface="+mn-lt"/>
              </a:rPr>
              <a:t>en</a:t>
            </a:r>
            <a:r>
              <a:rPr lang="en-US" sz="2000" b="0" strike="noStrike" spc="-1" dirty="0">
                <a:solidFill>
                  <a:srgbClr val="000000"/>
                </a:solidFill>
                <a:uFill>
                  <a:solidFill>
                    <a:srgbClr val="FFFFFF"/>
                  </a:solidFill>
                </a:uFill>
                <a:latin typeface="+mn-lt"/>
              </a:rPr>
              <a:t> SA : </a:t>
            </a:r>
            <a:r>
              <a:rPr lang="en-US" sz="1200" kern="1200" dirty="0">
                <a:solidFill>
                  <a:schemeClr val="tx1"/>
                </a:solidFill>
                <a:effectLst/>
                <a:latin typeface="+mn-lt"/>
                <a:ea typeface="+mn-ea"/>
                <a:cs typeface="+mn-cs"/>
              </a:rPr>
              <a:t>ALTER AUTHORIZATION ON DATABASE::</a:t>
            </a:r>
            <a:r>
              <a:rPr lang="en-US" sz="1200" kern="1200" dirty="0" err="1">
                <a:solidFill>
                  <a:schemeClr val="tx1"/>
                </a:solidFill>
                <a:effectLst/>
                <a:latin typeface="+mn-lt"/>
                <a:ea typeface="+mn-ea"/>
                <a:cs typeface="+mn-cs"/>
              </a:rPr>
              <a:t>AshrafTestDB</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sa</a:t>
            </a:r>
            <a:endParaRPr lang="en-US" sz="1200" kern="1200" dirty="0">
              <a:solidFill>
                <a:schemeClr val="tx1"/>
              </a:solidFill>
              <a:effectLst/>
              <a:latin typeface="+mn-lt"/>
              <a:ea typeface="+mn-ea"/>
              <a:cs typeface="+mn-cs"/>
            </a:endParaRPr>
          </a:p>
          <a:p>
            <a:pPr marL="216000" indent="-216000">
              <a:lnSpc>
                <a:spcPct val="100000"/>
              </a:lnSpc>
            </a:pPr>
            <a:endParaRPr lang="en-US" sz="1200" b="0" strike="noStrike" kern="1200" spc="-1" dirty="0">
              <a:solidFill>
                <a:schemeClr val="tx1"/>
              </a:solidFill>
              <a:effectLst/>
              <a:uFill>
                <a:solidFill>
                  <a:srgbClr val="FFFFFF"/>
                </a:solidFill>
              </a:uFill>
              <a:latin typeface="+mn-lt"/>
              <a:ea typeface="+mn-ea"/>
              <a:cs typeface="+mn-cs"/>
            </a:endParaRPr>
          </a:p>
          <a:p>
            <a:pPr marL="216000" indent="-216000">
              <a:lnSpc>
                <a:spcPct val="100000"/>
              </a:lnSpc>
            </a:pPr>
            <a:endParaRPr lang="en-US" sz="1200" b="0" strike="noStrike" kern="1200" spc="-1" dirty="0">
              <a:solidFill>
                <a:schemeClr val="tx1"/>
              </a:solidFill>
              <a:effectLst/>
              <a:uFill>
                <a:solidFill>
                  <a:srgbClr val="FFFFFF"/>
                </a:solidFill>
              </a:uFill>
              <a:latin typeface="+mn-lt"/>
              <a:ea typeface="+mn-ea"/>
              <a:cs typeface="+mn-cs"/>
            </a:endParaRPr>
          </a:p>
          <a:p>
            <a:pPr marL="216000" indent="-216000">
              <a:lnSpc>
                <a:spcPct val="100000"/>
              </a:lnSpc>
            </a:pPr>
            <a:r>
              <a:rPr lang="en-US" sz="2000" b="0" strike="noStrike" spc="-1" dirty="0">
                <a:solidFill>
                  <a:srgbClr val="000000"/>
                </a:solidFill>
                <a:uFill>
                  <a:solidFill>
                    <a:srgbClr val="FFFFFF"/>
                  </a:solidFill>
                </a:uFill>
                <a:latin typeface="+mn-lt"/>
              </a:rPr>
              <a:t>&gt;</a:t>
            </a:r>
            <a:r>
              <a:rPr lang="en-US" sz="2000" b="0" strike="noStrike" spc="-1" dirty="0" err="1">
                <a:solidFill>
                  <a:srgbClr val="000000"/>
                </a:solidFill>
                <a:uFill>
                  <a:solidFill>
                    <a:srgbClr val="FFFFFF"/>
                  </a:solidFill>
                </a:uFill>
                <a:latin typeface="+mn-lt"/>
              </a:rPr>
              <a:t>Sqlcmd</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i</a:t>
            </a:r>
            <a:r>
              <a:rPr lang="en-US" sz="2000" b="0" strike="noStrike" spc="-1" dirty="0">
                <a:solidFill>
                  <a:srgbClr val="000000"/>
                </a:solidFill>
                <a:uFill>
                  <a:solidFill>
                    <a:srgbClr val="FFFFFF"/>
                  </a:solidFill>
                </a:uFill>
                <a:latin typeface="+mn-lt"/>
              </a:rPr>
              <a:t> </a:t>
            </a:r>
            <a:r>
              <a:rPr lang="en-US" sz="2000" b="0" strike="noStrike" spc="-1" dirty="0" err="1">
                <a:solidFill>
                  <a:srgbClr val="000000"/>
                </a:solidFill>
                <a:uFill>
                  <a:solidFill>
                    <a:srgbClr val="FFFFFF"/>
                  </a:solidFill>
                </a:uFill>
                <a:latin typeface="+mn-lt"/>
              </a:rPr>
              <a:t>infoVariable.sql</a:t>
            </a:r>
            <a:r>
              <a:rPr lang="en-US" sz="2000" b="0" strike="noStrike" spc="-1" dirty="0">
                <a:solidFill>
                  <a:srgbClr val="000000"/>
                </a:solidFill>
                <a:uFill>
                  <a:solidFill>
                    <a:srgbClr val="FFFFFF"/>
                  </a:solidFill>
                </a:uFill>
                <a:latin typeface="+mn-lt"/>
              </a:rPr>
              <a:t> -o </a:t>
            </a:r>
            <a:r>
              <a:rPr lang="en-US" sz="2000" b="0" strike="noStrike" spc="-1" dirty="0" err="1">
                <a:solidFill>
                  <a:srgbClr val="000000"/>
                </a:solidFill>
                <a:uFill>
                  <a:solidFill>
                    <a:srgbClr val="FFFFFF"/>
                  </a:solidFill>
                </a:uFill>
                <a:latin typeface="+mn-lt"/>
              </a:rPr>
              <a:t>Results.out</a:t>
            </a:r>
            <a:r>
              <a:rPr lang="en-US" sz="2000" b="0" strike="noStrike" spc="-1" dirty="0">
                <a:solidFill>
                  <a:srgbClr val="000000"/>
                </a:solidFill>
                <a:uFill>
                  <a:solidFill>
                    <a:srgbClr val="FFFFFF"/>
                  </a:solidFill>
                </a:uFill>
                <a:latin typeface="+mn-lt"/>
              </a:rPr>
              <a:t> -v col="*" tab="[AdventureWorks2016CTP3].[</a:t>
            </a:r>
            <a:r>
              <a:rPr lang="en-US" sz="2000" b="0" strike="noStrike" spc="-1" dirty="0" err="1">
                <a:solidFill>
                  <a:srgbClr val="000000"/>
                </a:solidFill>
                <a:uFill>
                  <a:solidFill>
                    <a:srgbClr val="FFFFFF"/>
                  </a:solidFill>
                </a:uFill>
                <a:latin typeface="+mn-lt"/>
              </a:rPr>
              <a:t>HumanResources</a:t>
            </a:r>
            <a:r>
              <a:rPr lang="en-US" sz="2000" b="0" strike="noStrike" spc="-1" dirty="0">
                <a:solidFill>
                  <a:srgbClr val="000000"/>
                </a:solidFill>
                <a:uFill>
                  <a:solidFill>
                    <a:srgbClr val="FFFFFF"/>
                  </a:solidFill>
                </a:uFill>
                <a:latin typeface="+mn-lt"/>
              </a:rPr>
              <a:t>].[Employee]"</a:t>
            </a:r>
          </a:p>
          <a:p>
            <a:pPr marL="216000" indent="-216000">
              <a:lnSpc>
                <a:spcPct val="100000"/>
              </a:lnSpc>
            </a:pPr>
            <a:endParaRPr lang="en-US" sz="2000" b="0" strike="noStrike" spc="-1" dirty="0">
              <a:solidFill>
                <a:srgbClr val="000000"/>
              </a:solidFill>
              <a:uFill>
                <a:solidFill>
                  <a:srgbClr val="FFFFFF"/>
                </a:solidFill>
              </a:uFill>
              <a:latin typeface="+mn-lt"/>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3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5F7DB37-B5CF-44E6-AAF1-2A190CCF5A2F}" type="slidenum">
              <a:rPr lang="fr-BE" sz="1300" b="0" strike="noStrike" spc="-1">
                <a:solidFill>
                  <a:srgbClr val="000000"/>
                </a:solidFill>
                <a:uFill>
                  <a:solidFill>
                    <a:srgbClr val="FFFFFF"/>
                  </a:solidFill>
                </a:uFill>
                <a:latin typeface="+mn-lt"/>
              </a:rPr>
              <a:t>33</a:t>
            </a:fld>
            <a:endParaRPr lang="fr-BE" sz="1400" b="0" strike="noStrike" spc="-1">
              <a:solidFill>
                <a:srgbClr val="000000"/>
              </a:solidFill>
              <a:uFill>
                <a:solidFill>
                  <a:srgbClr val="FFFFFF"/>
                </a:solidFill>
              </a:uFill>
              <a:latin typeface="Times New Roman"/>
            </a:endParaRPr>
          </a:p>
        </p:txBody>
      </p:sp>
      <p:sp>
        <p:nvSpPr>
          <p:cNvPr id="203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1087946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5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1E3C63E-15D7-4253-8971-198EAA8B5EB3}" type="slidenum">
              <a:rPr lang="fr-BE" sz="1300" b="0" strike="noStrike" spc="-1">
                <a:solidFill>
                  <a:srgbClr val="000000"/>
                </a:solidFill>
                <a:uFill>
                  <a:solidFill>
                    <a:srgbClr val="FFFFFF"/>
                  </a:solidFill>
                </a:uFill>
                <a:latin typeface="+mn-lt"/>
                <a:ea typeface="+mn-ea"/>
              </a:rPr>
              <a:t>315</a:t>
            </a:fld>
            <a:endParaRPr lang="fr-BE" sz="1400" b="0" strike="noStrike" spc="-1">
              <a:solidFill>
                <a:srgbClr val="000000"/>
              </a:solidFill>
              <a:uFill>
                <a:solidFill>
                  <a:srgbClr val="FFFFFF"/>
                </a:solidFill>
              </a:uFill>
              <a:latin typeface="Times New Roman"/>
            </a:endParaRPr>
          </a:p>
        </p:txBody>
      </p:sp>
      <p:sp>
        <p:nvSpPr>
          <p:cNvPr id="285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4100038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5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ED14924-01C8-4194-B6AA-BB06AF730E67}" type="slidenum">
              <a:rPr lang="fr-BE" sz="1300" b="0" strike="noStrike" spc="-1">
                <a:solidFill>
                  <a:srgbClr val="000000"/>
                </a:solidFill>
                <a:uFill>
                  <a:solidFill>
                    <a:srgbClr val="FFFFFF"/>
                  </a:solidFill>
                </a:uFill>
                <a:latin typeface="+mn-lt"/>
                <a:ea typeface="+mn-ea"/>
              </a:rPr>
              <a:t>316</a:t>
            </a:fld>
            <a:endParaRPr lang="fr-BE" sz="1400" b="0" strike="noStrike" spc="-1">
              <a:solidFill>
                <a:srgbClr val="000000"/>
              </a:solidFill>
              <a:uFill>
                <a:solidFill>
                  <a:srgbClr val="FFFFFF"/>
                </a:solidFill>
              </a:uFill>
              <a:latin typeface="Times New Roman"/>
            </a:endParaRPr>
          </a:p>
        </p:txBody>
      </p:sp>
      <p:sp>
        <p:nvSpPr>
          <p:cNvPr id="285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3651662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5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2557E51-888B-422E-9329-E7FDBC2A92D0}" type="slidenum">
              <a:rPr lang="fr-BE" sz="1300" b="0" strike="noStrike" spc="-1">
                <a:solidFill>
                  <a:srgbClr val="000000"/>
                </a:solidFill>
                <a:uFill>
                  <a:solidFill>
                    <a:srgbClr val="FFFFFF"/>
                  </a:solidFill>
                </a:uFill>
                <a:latin typeface="+mn-lt"/>
                <a:ea typeface="+mn-ea"/>
              </a:rPr>
              <a:t>317</a:t>
            </a:fld>
            <a:endParaRPr lang="fr-BE" sz="1400" b="0" strike="noStrike" spc="-1">
              <a:solidFill>
                <a:srgbClr val="000000"/>
              </a:solidFill>
              <a:uFill>
                <a:solidFill>
                  <a:srgbClr val="FFFFFF"/>
                </a:solidFill>
              </a:uFill>
              <a:latin typeface="Times New Roman"/>
            </a:endParaRPr>
          </a:p>
        </p:txBody>
      </p:sp>
      <p:sp>
        <p:nvSpPr>
          <p:cNvPr id="285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759636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6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8B73C9F-3721-4792-82AE-7B8EC3B290DE}" type="slidenum">
              <a:rPr lang="fr-BE" sz="1300" b="0" strike="noStrike" spc="-1">
                <a:solidFill>
                  <a:srgbClr val="000000"/>
                </a:solidFill>
                <a:uFill>
                  <a:solidFill>
                    <a:srgbClr val="FFFFFF"/>
                  </a:solidFill>
                </a:uFill>
                <a:latin typeface="+mn-lt"/>
                <a:ea typeface="+mn-ea"/>
              </a:rPr>
              <a:t>318</a:t>
            </a:fld>
            <a:endParaRPr lang="fr-BE" sz="1400" b="0" strike="noStrike" spc="-1">
              <a:solidFill>
                <a:srgbClr val="000000"/>
              </a:solidFill>
              <a:uFill>
                <a:solidFill>
                  <a:srgbClr val="FFFFFF"/>
                </a:solidFill>
              </a:uFill>
              <a:latin typeface="Times New Roman"/>
            </a:endParaRPr>
          </a:p>
        </p:txBody>
      </p:sp>
      <p:sp>
        <p:nvSpPr>
          <p:cNvPr id="286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0037088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200" b="0" strike="noStrike" spc="-1">
                <a:solidFill>
                  <a:srgbClr val="000000"/>
                </a:solidFill>
                <a:uFill>
                  <a:solidFill>
                    <a:srgbClr val="FFFFFF"/>
                  </a:solidFill>
                </a:uFill>
                <a:latin typeface="+mn-lt"/>
                <a:ea typeface="+mn-ea"/>
              </a:rPr>
              <a:t>event notification or an event notification error message</a:t>
            </a:r>
            <a:endParaRPr lang="fr-BE" sz="2000" b="0" strike="noStrike" spc="-1">
              <a:solidFill>
                <a:srgbClr val="000000"/>
              </a:solidFill>
              <a:uFill>
                <a:solidFill>
                  <a:srgbClr val="FFFFFF"/>
                </a:solidFill>
              </a:uFill>
              <a:latin typeface="Arial"/>
            </a:endParaRPr>
          </a:p>
        </p:txBody>
      </p:sp>
      <p:sp>
        <p:nvSpPr>
          <p:cNvPr id="286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03B1DE4-E82B-4D1D-A3FB-50024D92C5AC}" type="slidenum">
              <a:rPr lang="fr-BE" sz="1300" b="0" strike="noStrike" spc="-1">
                <a:solidFill>
                  <a:srgbClr val="000000"/>
                </a:solidFill>
                <a:uFill>
                  <a:solidFill>
                    <a:srgbClr val="FFFFFF"/>
                  </a:solidFill>
                </a:uFill>
                <a:latin typeface="+mn-lt"/>
                <a:ea typeface="+mn-ea"/>
              </a:rPr>
              <a:t>319</a:t>
            </a:fld>
            <a:endParaRPr lang="fr-BE" sz="1400" b="0" strike="noStrike" spc="-1">
              <a:solidFill>
                <a:srgbClr val="000000"/>
              </a:solidFill>
              <a:uFill>
                <a:solidFill>
                  <a:srgbClr val="FFFFFF"/>
                </a:solidFill>
              </a:uFill>
              <a:latin typeface="Times New Roman"/>
            </a:endParaRPr>
          </a:p>
        </p:txBody>
      </p:sp>
      <p:sp>
        <p:nvSpPr>
          <p:cNvPr id="286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713104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6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58BD2F9-5CB9-4F34-A818-D44D2CD5EF2D}" type="slidenum">
              <a:rPr lang="fr-BE" sz="1300" b="0" strike="noStrike" spc="-1">
                <a:solidFill>
                  <a:srgbClr val="000000"/>
                </a:solidFill>
                <a:uFill>
                  <a:solidFill>
                    <a:srgbClr val="FFFFFF"/>
                  </a:solidFill>
                </a:uFill>
                <a:latin typeface="+mn-lt"/>
                <a:ea typeface="+mn-ea"/>
              </a:rPr>
              <a:t>320</a:t>
            </a:fld>
            <a:endParaRPr lang="fr-BE" sz="1400" b="0" strike="noStrike" spc="-1">
              <a:solidFill>
                <a:srgbClr val="000000"/>
              </a:solidFill>
              <a:uFill>
                <a:solidFill>
                  <a:srgbClr val="FFFFFF"/>
                </a:solidFill>
              </a:uFill>
              <a:latin typeface="Times New Roman"/>
            </a:endParaRPr>
          </a:p>
        </p:txBody>
      </p:sp>
      <p:sp>
        <p:nvSpPr>
          <p:cNvPr id="286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5395977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6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87C1500-DD3C-49BB-981D-7B532ACD98A4}" type="slidenum">
              <a:rPr lang="fr-BE" sz="1300" b="0" strike="noStrike" spc="-1">
                <a:solidFill>
                  <a:srgbClr val="000000"/>
                </a:solidFill>
                <a:uFill>
                  <a:solidFill>
                    <a:srgbClr val="FFFFFF"/>
                  </a:solidFill>
                </a:uFill>
                <a:latin typeface="+mn-lt"/>
                <a:ea typeface="+mn-ea"/>
              </a:rPr>
              <a:t>321</a:t>
            </a:fld>
            <a:endParaRPr lang="fr-BE" sz="1400" b="0" strike="noStrike" spc="-1">
              <a:solidFill>
                <a:srgbClr val="000000"/>
              </a:solidFill>
              <a:uFill>
                <a:solidFill>
                  <a:srgbClr val="FFFFFF"/>
                </a:solidFill>
              </a:uFill>
              <a:latin typeface="Times New Roman"/>
            </a:endParaRPr>
          </a:p>
        </p:txBody>
      </p:sp>
      <p:sp>
        <p:nvSpPr>
          <p:cNvPr id="287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226347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200" b="0" strike="noStrike" spc="-1">
                <a:solidFill>
                  <a:srgbClr val="000000"/>
                </a:solidFill>
                <a:uFill>
                  <a:solidFill>
                    <a:srgbClr val="FFFFFF"/>
                  </a:solidFill>
                </a:uFill>
                <a:latin typeface="+mn-lt"/>
                <a:ea typeface="+mn-ea"/>
              </a:rPr>
              <a:t>event notification or an event notification error message</a:t>
            </a:r>
            <a:endParaRPr lang="fr-BE" sz="2000" b="0" strike="noStrike" spc="-1">
              <a:solidFill>
                <a:srgbClr val="000000"/>
              </a:solidFill>
              <a:uFill>
                <a:solidFill>
                  <a:srgbClr val="FFFFFF"/>
                </a:solidFill>
              </a:uFill>
              <a:latin typeface="Arial"/>
            </a:endParaRPr>
          </a:p>
        </p:txBody>
      </p:sp>
      <p:sp>
        <p:nvSpPr>
          <p:cNvPr id="287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A7F23E9-A21D-4736-A355-B4202140CA4C}" type="slidenum">
              <a:rPr lang="fr-BE" sz="1300" b="0" strike="noStrike" spc="-1">
                <a:solidFill>
                  <a:srgbClr val="000000"/>
                </a:solidFill>
                <a:uFill>
                  <a:solidFill>
                    <a:srgbClr val="FFFFFF"/>
                  </a:solidFill>
                </a:uFill>
                <a:latin typeface="+mn-lt"/>
                <a:ea typeface="+mn-ea"/>
              </a:rPr>
              <a:t>322</a:t>
            </a:fld>
            <a:endParaRPr lang="fr-BE" sz="1400" b="0" strike="noStrike" spc="-1">
              <a:solidFill>
                <a:srgbClr val="000000"/>
              </a:solidFill>
              <a:uFill>
                <a:solidFill>
                  <a:srgbClr val="FFFFFF"/>
                </a:solidFill>
              </a:uFill>
              <a:latin typeface="Times New Roman"/>
            </a:endParaRPr>
          </a:p>
        </p:txBody>
      </p:sp>
      <p:sp>
        <p:nvSpPr>
          <p:cNvPr id="287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8985291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7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7CFC2C5-12C9-4ABF-9B9B-3B6295AB8604}" type="slidenum">
              <a:rPr lang="fr-BE" sz="1300" b="0" strike="noStrike" spc="-1">
                <a:solidFill>
                  <a:srgbClr val="000000"/>
                </a:solidFill>
                <a:uFill>
                  <a:solidFill>
                    <a:srgbClr val="FFFFFF"/>
                  </a:solidFill>
                </a:uFill>
                <a:latin typeface="+mn-lt"/>
                <a:ea typeface="+mn-ea"/>
              </a:rPr>
              <a:t>323</a:t>
            </a:fld>
            <a:endParaRPr lang="fr-BE" sz="1400" b="0" strike="noStrike" spc="-1">
              <a:solidFill>
                <a:srgbClr val="000000"/>
              </a:solidFill>
              <a:uFill>
                <a:solidFill>
                  <a:srgbClr val="FFFFFF"/>
                </a:solidFill>
              </a:uFill>
              <a:latin typeface="Times New Roman"/>
            </a:endParaRPr>
          </a:p>
        </p:txBody>
      </p:sp>
      <p:sp>
        <p:nvSpPr>
          <p:cNvPr id="287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0035153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78"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79"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BF6F80B-4EC9-48C5-A24B-79E1E12B5DA4}" type="slidenum">
              <a:rPr lang="fr-BE" sz="1300" b="0" strike="noStrike" spc="-1">
                <a:solidFill>
                  <a:srgbClr val="000000"/>
                </a:solidFill>
                <a:uFill>
                  <a:solidFill>
                    <a:srgbClr val="FFFFFF"/>
                  </a:solidFill>
                </a:uFill>
                <a:latin typeface="+mn-lt"/>
                <a:ea typeface="+mn-ea"/>
              </a:rPr>
              <a:t>324</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37146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PlaceHolder 1"/>
          <p:cNvSpPr>
            <a:spLocks noGrp="1"/>
          </p:cNvSpPr>
          <p:nvPr>
            <p:ph type="body"/>
          </p:nvPr>
        </p:nvSpPr>
        <p:spPr>
          <a:xfrm>
            <a:off x="731520" y="4560480"/>
            <a:ext cx="5851800" cy="4320360"/>
          </a:xfrm>
          <a:prstGeom prst="rect">
            <a:avLst/>
          </a:prstGeom>
        </p:spPr>
        <p:txBody>
          <a:bodyPr lIns="96840" tIns="48240" rIns="96840" bIns="48240"/>
          <a:lstStyle/>
          <a:p>
            <a:pPr lvl="3" indent="-216000">
              <a:lnSpc>
                <a:spcPct val="100000"/>
              </a:lnSpc>
              <a:buClr>
                <a:srgbClr val="000000"/>
              </a:buClr>
              <a:buFont typeface="StarSymbol"/>
              <a:buChar char="-"/>
            </a:pPr>
            <a:r>
              <a:rPr lang="fr-BE" sz="2000" b="0" strike="noStrike" spc="-1">
                <a:solidFill>
                  <a:srgbClr val="000000"/>
                </a:solidFill>
                <a:uFill>
                  <a:solidFill>
                    <a:srgbClr val="FFFFFF"/>
                  </a:solidFill>
                </a:uFill>
                <a:latin typeface="Arial"/>
              </a:rPr>
              <a:t>Pour les nouvelles installations de SQL Server , certaines propriétés, services et connexions sont désactivés ou stoppés. Pour les Màj, tout reste comme il était.</a:t>
            </a:r>
          </a:p>
          <a:p>
            <a:pPr lvl="3" indent="-216000">
              <a:lnSpc>
                <a:spcPct val="100000"/>
              </a:lnSpc>
              <a:buClr>
                <a:srgbClr val="000000"/>
              </a:buClr>
              <a:buFont typeface="StarSymbol"/>
              <a:buChar char="-"/>
            </a:pPr>
            <a:r>
              <a:rPr lang="fr-BE" sz="2000" b="0" strike="noStrike" spc="-1">
                <a:solidFill>
                  <a:srgbClr val="000000"/>
                </a:solidFill>
                <a:uFill>
                  <a:solidFill>
                    <a:srgbClr val="FFFFFF"/>
                  </a:solidFill>
                </a:uFill>
                <a:latin typeface="Arial"/>
              </a:rPr>
              <a:t> Moteur de base de données et Analysis : active ou désactive SQL server service (MSSQLSERVER), contrôle sa config de démarrage, le configure pour supporter des connexion locales ou local/à distance, active et désactive les protocoles réseau.</a:t>
            </a:r>
          </a:p>
        </p:txBody>
      </p:sp>
      <p:sp>
        <p:nvSpPr>
          <p:cNvPr id="202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38D19C9-621F-4290-9395-59197A991BCD}" type="slidenum">
              <a:rPr lang="fr-BE" sz="1300" b="0" strike="noStrike" spc="-1">
                <a:solidFill>
                  <a:srgbClr val="000000"/>
                </a:solidFill>
                <a:uFill>
                  <a:solidFill>
                    <a:srgbClr val="FFFFFF"/>
                  </a:solidFill>
                </a:uFill>
                <a:latin typeface="+mn-lt"/>
              </a:rPr>
              <a:t>34</a:t>
            </a:fld>
            <a:endParaRPr lang="fr-BE" sz="1400" b="0" strike="noStrike" spc="-1">
              <a:solidFill>
                <a:srgbClr val="000000"/>
              </a:solidFill>
              <a:uFill>
                <a:solidFill>
                  <a:srgbClr val="FFFFFF"/>
                </a:solidFill>
              </a:uFill>
              <a:latin typeface="Times New Roman"/>
            </a:endParaRPr>
          </a:p>
        </p:txBody>
      </p:sp>
      <p:sp>
        <p:nvSpPr>
          <p:cNvPr id="202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8671589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Tout département IT a comme but de transformer les données en des informations utiles. Ces données proviennent de différentes sources de données.</a:t>
            </a:r>
          </a:p>
        </p:txBody>
      </p:sp>
      <p:sp>
        <p:nvSpPr>
          <p:cNvPr id="288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805B2B6-A8EF-4738-992D-F189FE900ED4}" type="slidenum">
              <a:rPr lang="fr-BE" sz="1300" b="0" strike="noStrike" spc="-1">
                <a:solidFill>
                  <a:srgbClr val="000000"/>
                </a:solidFill>
                <a:uFill>
                  <a:solidFill>
                    <a:srgbClr val="FFFFFF"/>
                  </a:solidFill>
                </a:uFill>
                <a:latin typeface="+mn-lt"/>
                <a:ea typeface="+mn-ea"/>
              </a:rPr>
              <a:t>325</a:t>
            </a:fld>
            <a:endParaRPr lang="fr-BE" sz="1400" b="0" strike="noStrike" spc="-1">
              <a:solidFill>
                <a:srgbClr val="000000"/>
              </a:solidFill>
              <a:uFill>
                <a:solidFill>
                  <a:srgbClr val="FFFFFF"/>
                </a:solidFill>
              </a:uFill>
              <a:latin typeface="Times New Roman"/>
            </a:endParaRPr>
          </a:p>
        </p:txBody>
      </p:sp>
      <p:sp>
        <p:nvSpPr>
          <p:cNvPr id="288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7183236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84"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85"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33C6EE9-EB64-4C64-8B99-B6EE36DCE44A}" type="slidenum">
              <a:rPr lang="fr-BE" sz="1300" b="0" strike="noStrike" spc="-1">
                <a:solidFill>
                  <a:srgbClr val="000000"/>
                </a:solidFill>
                <a:uFill>
                  <a:solidFill>
                    <a:srgbClr val="FFFFFF"/>
                  </a:solidFill>
                </a:uFill>
                <a:latin typeface="+mn-lt"/>
                <a:ea typeface="+mn-ea"/>
              </a:rPr>
              <a:t>326</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1027140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87"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88"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4B06AB2-AE0A-48C8-AEFC-C85A97A55AF4}" type="slidenum">
              <a:rPr lang="fr-BE" sz="1300" b="0" strike="noStrike" spc="-1">
                <a:solidFill>
                  <a:srgbClr val="000000"/>
                </a:solidFill>
                <a:uFill>
                  <a:solidFill>
                    <a:srgbClr val="FFFFFF"/>
                  </a:solidFill>
                </a:uFill>
                <a:latin typeface="+mn-lt"/>
                <a:ea typeface="+mn-ea"/>
              </a:rPr>
              <a:t>327</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6096445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90"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91"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6D8A724-0FC8-470A-B23B-05FAC45A3741}" type="slidenum">
              <a:rPr lang="fr-BE" sz="1300" b="0" strike="noStrike" spc="-1">
                <a:solidFill>
                  <a:srgbClr val="000000"/>
                </a:solidFill>
                <a:uFill>
                  <a:solidFill>
                    <a:srgbClr val="FFFFFF"/>
                  </a:solidFill>
                </a:uFill>
                <a:latin typeface="+mn-lt"/>
                <a:ea typeface="+mn-ea"/>
              </a:rPr>
              <a:t>328</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018419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93"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94"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D9C9934-5542-4350-A689-ACFA46E3AC68}" type="slidenum">
              <a:rPr lang="fr-BE" sz="1300" b="0" strike="noStrike" spc="-1">
                <a:solidFill>
                  <a:srgbClr val="000000"/>
                </a:solidFill>
                <a:uFill>
                  <a:solidFill>
                    <a:srgbClr val="FFFFFF"/>
                  </a:solidFill>
                </a:uFill>
                <a:latin typeface="+mn-lt"/>
                <a:ea typeface="+mn-ea"/>
              </a:rPr>
              <a:t>329</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9530002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9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89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69DA509-55A4-4FCB-B507-7F7DE2A64525}" type="slidenum">
              <a:rPr lang="fr-BE" sz="1300" b="0" strike="noStrike" spc="-1">
                <a:solidFill>
                  <a:srgbClr val="000000"/>
                </a:solidFill>
                <a:uFill>
                  <a:solidFill>
                    <a:srgbClr val="FFFFFF"/>
                  </a:solidFill>
                </a:uFill>
                <a:latin typeface="+mn-lt"/>
                <a:ea typeface="+mn-ea"/>
              </a:rPr>
              <a:t>330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5530437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89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0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B1ADC76-3BB6-4EE4-8E86-5FEC3F6526C4}" type="slidenum">
              <a:rPr lang="fr-BE" sz="1300" b="0" strike="noStrike" spc="-1">
                <a:solidFill>
                  <a:srgbClr val="000000"/>
                </a:solidFill>
                <a:uFill>
                  <a:solidFill>
                    <a:srgbClr val="FFFFFF"/>
                  </a:solidFill>
                </a:uFill>
                <a:latin typeface="+mn-lt"/>
                <a:ea typeface="+mn-ea"/>
              </a:rPr>
              <a:t>331</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1711081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02"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03"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746D2C-F159-45ED-8590-F03E70C0B633}" type="slidenum">
              <a:rPr lang="fr-BE" sz="1300" b="0" strike="noStrike" spc="-1">
                <a:solidFill>
                  <a:srgbClr val="000000"/>
                </a:solidFill>
                <a:uFill>
                  <a:solidFill>
                    <a:srgbClr val="FFFFFF"/>
                  </a:solidFill>
                </a:uFill>
                <a:latin typeface="+mn-lt"/>
                <a:ea typeface="+mn-ea"/>
              </a:rPr>
              <a:t>332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5884053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05"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06"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ED7F117-3F04-472B-9E7E-ECE7FBA3733A}" type="slidenum">
              <a:rPr lang="fr-BE" sz="1300" b="0" strike="noStrike" spc="-1">
                <a:solidFill>
                  <a:srgbClr val="000000"/>
                </a:solidFill>
                <a:uFill>
                  <a:solidFill>
                    <a:srgbClr val="FFFFFF"/>
                  </a:solidFill>
                </a:uFill>
                <a:latin typeface="+mn-lt"/>
                <a:ea typeface="+mn-ea"/>
              </a:rPr>
              <a:t>333</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1520186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08"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09"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C7C76C-A2EC-4098-B7DB-6CC9893A236F}" type="slidenum">
              <a:rPr lang="fr-BE" sz="1300" b="0" strike="noStrike" spc="-1">
                <a:solidFill>
                  <a:srgbClr val="000000"/>
                </a:solidFill>
                <a:uFill>
                  <a:solidFill>
                    <a:srgbClr val="FFFFFF"/>
                  </a:solidFill>
                </a:uFill>
                <a:latin typeface="+mn-lt"/>
                <a:ea typeface="+mn-ea"/>
              </a:rPr>
              <a:t>334</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16606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i="1" strike="noStrike" spc="-1" dirty="0" err="1">
                <a:solidFill>
                  <a:srgbClr val="000000"/>
                </a:solidFill>
                <a:uFill>
                  <a:solidFill>
                    <a:srgbClr val="FFFFFF"/>
                  </a:solidFill>
                </a:uFill>
                <a:latin typeface="Arial"/>
              </a:rPr>
              <a:t>Drive_letter</a:t>
            </a:r>
            <a:r>
              <a:rPr lang="fr-BE" sz="2000" b="0" strike="noStrike" spc="-1" dirty="0">
                <a:solidFill>
                  <a:srgbClr val="000000"/>
                </a:solidFill>
                <a:uFill>
                  <a:solidFill>
                    <a:srgbClr val="FFFFFF"/>
                  </a:solidFill>
                </a:uFill>
                <a:latin typeface="Arial"/>
              </a:rPr>
              <a:t>:\Program Files\Microsoft SQL Server\100\Tools\</a:t>
            </a:r>
            <a:r>
              <a:rPr lang="fr-BE" sz="2000" b="0" strike="noStrike" spc="-1" dirty="0" err="1">
                <a:solidFill>
                  <a:srgbClr val="000000"/>
                </a:solidFill>
                <a:uFill>
                  <a:solidFill>
                    <a:srgbClr val="FFFFFF"/>
                  </a:solidFill>
                </a:uFill>
                <a:latin typeface="Arial"/>
              </a:rPr>
              <a:t>Policies</a:t>
            </a:r>
            <a:r>
              <a:rPr lang="fr-BE" sz="2000" b="0" strike="noStrike" spc="-1" dirty="0">
                <a:solidFill>
                  <a:srgbClr val="000000"/>
                </a:solidFill>
                <a:uFill>
                  <a:solidFill>
                    <a:srgbClr val="FFFFFF"/>
                  </a:solidFill>
                </a:uFill>
                <a:latin typeface="Arial"/>
              </a:rPr>
              <a:t>\</a:t>
            </a:r>
            <a:r>
              <a:rPr lang="fr-BE" sz="2000" b="0" strike="noStrike" spc="-1" dirty="0" err="1">
                <a:solidFill>
                  <a:srgbClr val="000000"/>
                </a:solidFill>
                <a:uFill>
                  <a:solidFill>
                    <a:srgbClr val="FFFFFF"/>
                  </a:solidFill>
                </a:uFill>
                <a:latin typeface="Arial"/>
              </a:rPr>
              <a:t>DatabaseEngine</a:t>
            </a:r>
            <a:r>
              <a:rPr lang="fr-BE" sz="2000" b="0" strike="noStrike" spc="-1" dirty="0">
                <a:solidFill>
                  <a:srgbClr val="000000"/>
                </a:solidFill>
                <a:uFill>
                  <a:solidFill>
                    <a:srgbClr val="FFFFFF"/>
                  </a:solidFill>
                </a:uFill>
                <a:latin typeface="Arial"/>
              </a:rPr>
              <a:t>\1033</a:t>
            </a:r>
          </a:p>
          <a:p>
            <a:r>
              <a:rPr lang="fr-BE" sz="2000" b="0" strike="noStrike" spc="-1" dirty="0">
                <a:solidFill>
                  <a:srgbClr val="000000"/>
                </a:solidFill>
                <a:uFill>
                  <a:solidFill>
                    <a:srgbClr val="FFFFFF"/>
                  </a:solidFill>
                </a:uFill>
                <a:latin typeface="Arial"/>
              </a:rPr>
              <a:t>ou</a:t>
            </a:r>
          </a:p>
          <a:p>
            <a:pPr>
              <a:lnSpc>
                <a:spcPct val="100000"/>
              </a:lnSpc>
            </a:pPr>
            <a:r>
              <a:rPr lang="fr-BE" sz="2000" b="0" i="1" strike="noStrike" spc="-1" dirty="0" err="1">
                <a:solidFill>
                  <a:srgbClr val="000000"/>
                </a:solidFill>
                <a:uFill>
                  <a:solidFill>
                    <a:srgbClr val="FFFFFF"/>
                  </a:solidFill>
                </a:uFill>
                <a:latin typeface="Arial"/>
              </a:rPr>
              <a:t>Drive_letter</a:t>
            </a:r>
            <a:r>
              <a:rPr lang="fr-BE" sz="2000" b="0" strike="noStrike" spc="-1" dirty="0">
                <a:solidFill>
                  <a:srgbClr val="000000"/>
                </a:solidFill>
                <a:uFill>
                  <a:solidFill>
                    <a:srgbClr val="FFFFFF"/>
                  </a:solidFill>
                </a:uFill>
                <a:latin typeface="Arial"/>
              </a:rPr>
              <a:t>:\Program Files(x86)\Microsoft SQL Server\100\Tools\</a:t>
            </a:r>
            <a:r>
              <a:rPr lang="fr-BE" sz="2000" b="0" strike="noStrike" spc="-1" dirty="0" err="1">
                <a:solidFill>
                  <a:srgbClr val="000000"/>
                </a:solidFill>
                <a:uFill>
                  <a:solidFill>
                    <a:srgbClr val="FFFFFF"/>
                  </a:solidFill>
                </a:uFill>
                <a:latin typeface="Arial"/>
              </a:rPr>
              <a:t>Policies</a:t>
            </a:r>
            <a:r>
              <a:rPr lang="fr-BE" sz="2000" b="0" strike="noStrike" spc="-1" dirty="0">
                <a:solidFill>
                  <a:srgbClr val="000000"/>
                </a:solidFill>
                <a:uFill>
                  <a:solidFill>
                    <a:srgbClr val="FFFFFF"/>
                  </a:solidFill>
                </a:uFill>
                <a:latin typeface="Arial"/>
              </a:rPr>
              <a:t>\</a:t>
            </a:r>
            <a:r>
              <a:rPr lang="fr-BE" sz="2000" b="0" strike="noStrike" spc="-1" dirty="0" err="1">
                <a:solidFill>
                  <a:srgbClr val="000000"/>
                </a:solidFill>
                <a:uFill>
                  <a:solidFill>
                    <a:srgbClr val="FFFFFF"/>
                  </a:solidFill>
                </a:uFill>
                <a:latin typeface="Arial"/>
              </a:rPr>
              <a:t>DatabaseEngine</a:t>
            </a:r>
            <a:r>
              <a:rPr lang="fr-BE" sz="2000" b="0" strike="noStrike" spc="-1" dirty="0">
                <a:solidFill>
                  <a:srgbClr val="000000"/>
                </a:solidFill>
                <a:uFill>
                  <a:solidFill>
                    <a:srgbClr val="FFFFFF"/>
                  </a:solidFill>
                </a:uFill>
                <a:latin typeface="Arial"/>
              </a:rPr>
              <a:t>\1033</a:t>
            </a: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1" strike="noStrike" spc="-1" dirty="0">
                <a:solidFill>
                  <a:srgbClr val="000000"/>
                </a:solidFill>
                <a:uFill>
                  <a:solidFill>
                    <a:srgbClr val="FFFFFF"/>
                  </a:solidFill>
                </a:uFill>
                <a:latin typeface="Arial"/>
              </a:rPr>
              <a:t>Monitoring Best Practices by </a:t>
            </a:r>
            <a:r>
              <a:rPr lang="fr-BE" sz="2000" b="1" strike="noStrike" spc="-1" dirty="0" err="1">
                <a:solidFill>
                  <a:srgbClr val="000000"/>
                </a:solidFill>
                <a:uFill>
                  <a:solidFill>
                    <a:srgbClr val="FFFFFF"/>
                  </a:solidFill>
                </a:uFill>
                <a:latin typeface="Arial"/>
              </a:rPr>
              <a:t>Using</a:t>
            </a:r>
            <a:r>
              <a:rPr lang="fr-BE" sz="2000" b="1" strike="noStrike" spc="-1" dirty="0">
                <a:solidFill>
                  <a:srgbClr val="000000"/>
                </a:solidFill>
                <a:uFill>
                  <a:solidFill>
                    <a:srgbClr val="FFFFFF"/>
                  </a:solidFill>
                </a:uFill>
                <a:latin typeface="Arial"/>
              </a:rPr>
              <a:t> Policy-</a:t>
            </a:r>
            <a:r>
              <a:rPr lang="fr-BE" sz="2000" b="1" strike="noStrike" spc="-1" dirty="0" err="1">
                <a:solidFill>
                  <a:srgbClr val="000000"/>
                </a:solidFill>
                <a:uFill>
                  <a:solidFill>
                    <a:srgbClr val="FFFFFF"/>
                  </a:solidFill>
                </a:uFill>
                <a:latin typeface="Arial"/>
              </a:rPr>
              <a:t>Based</a:t>
            </a:r>
            <a:r>
              <a:rPr lang="fr-BE" sz="2000" b="1" strike="noStrike" spc="-1" dirty="0">
                <a:solidFill>
                  <a:srgbClr val="000000"/>
                </a:solidFill>
                <a:uFill>
                  <a:solidFill>
                    <a:srgbClr val="FFFFFF"/>
                  </a:solidFill>
                </a:uFill>
                <a:latin typeface="Arial"/>
              </a:rPr>
              <a:t> Management : </a:t>
            </a:r>
            <a:r>
              <a:rPr lang="fr-BE" sz="2000" b="0" strike="noStrike" spc="-1" dirty="0">
                <a:solidFill>
                  <a:srgbClr val="000000"/>
                </a:solidFill>
                <a:uFill>
                  <a:solidFill>
                    <a:srgbClr val="FFFFFF"/>
                  </a:solidFill>
                </a:uFill>
                <a:latin typeface="Arial"/>
              </a:rPr>
              <a:t>http://technet.microsoft.com/en-us/library/cc645723%28v=sql.105%29.aspx</a:t>
            </a:r>
          </a:p>
          <a:p>
            <a:pPr>
              <a:lnSpc>
                <a:spcPct val="100000"/>
              </a:lnSpc>
            </a:pPr>
            <a:endParaRPr lang="fr-BE" sz="2000" b="0" strike="noStrike" spc="-1" dirty="0">
              <a:solidFill>
                <a:srgbClr val="000000"/>
              </a:solidFill>
              <a:uFill>
                <a:solidFill>
                  <a:srgbClr val="FFFFFF"/>
                </a:solidFill>
              </a:uFill>
              <a:latin typeface="Arial"/>
            </a:endParaRPr>
          </a:p>
        </p:txBody>
      </p:sp>
      <p:sp>
        <p:nvSpPr>
          <p:cNvPr id="202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03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BC50DAD-D0EF-49AF-9B8E-869EF9BF2120}" type="slidenum">
              <a:rPr lang="fr-BE" sz="1300" b="0" strike="noStrike" spc="-1">
                <a:solidFill>
                  <a:srgbClr val="000000"/>
                </a:solidFill>
                <a:uFill>
                  <a:solidFill>
                    <a:srgbClr val="FFFFFF"/>
                  </a:solidFill>
                </a:uFill>
                <a:latin typeface="+mn-lt"/>
                <a:ea typeface="+mn-ea"/>
              </a:rPr>
              <a:t>35</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8464405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11"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12"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348E5A5-EF3C-4224-8B80-8387F184A2A1}" type="slidenum">
              <a:rPr lang="fr-BE" sz="1300" b="0" strike="noStrike" spc="-1">
                <a:solidFill>
                  <a:srgbClr val="000000"/>
                </a:solidFill>
                <a:uFill>
                  <a:solidFill>
                    <a:srgbClr val="FFFFFF"/>
                  </a:solidFill>
                </a:uFill>
                <a:latin typeface="+mn-lt"/>
                <a:ea typeface="+mn-ea"/>
              </a:rPr>
              <a:t>335</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845616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14"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15"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2E102E3-6C0E-4F6C-9842-A2C27AC6B7F3}" type="slidenum">
              <a:rPr lang="fr-BE" sz="1300" b="0" strike="noStrike" spc="-1">
                <a:solidFill>
                  <a:srgbClr val="000000"/>
                </a:solidFill>
                <a:uFill>
                  <a:solidFill>
                    <a:srgbClr val="FFFFFF"/>
                  </a:solidFill>
                </a:uFill>
                <a:latin typeface="+mn-lt"/>
                <a:ea typeface="+mn-ea"/>
              </a:rPr>
              <a:t>336</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4987138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17"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18"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CEC6A44-6EAE-4C82-9FA7-678C42DFE0BF}" type="slidenum">
              <a:rPr lang="fr-BE" sz="1300" b="0" strike="noStrike" spc="-1">
                <a:solidFill>
                  <a:srgbClr val="000000"/>
                </a:solidFill>
                <a:uFill>
                  <a:solidFill>
                    <a:srgbClr val="FFFFFF"/>
                  </a:solidFill>
                </a:uFill>
                <a:latin typeface="+mn-lt"/>
                <a:ea typeface="+mn-ea"/>
              </a:rPr>
              <a:t>337</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7633745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Microsoft </a:t>
            </a:r>
            <a:r>
              <a:rPr lang="fr-BE" sz="2000" b="1" strike="noStrike" spc="-1">
                <a:solidFill>
                  <a:srgbClr val="000000"/>
                </a:solidFill>
                <a:uFill>
                  <a:solidFill>
                    <a:srgbClr val="FFFFFF"/>
                  </a:solidFill>
                </a:uFill>
                <a:latin typeface="Arial"/>
              </a:rPr>
              <a:t>COM</a:t>
            </a:r>
            <a:r>
              <a:rPr lang="fr-BE" sz="2000" b="0" strike="noStrike" spc="-1">
                <a:solidFill>
                  <a:srgbClr val="000000"/>
                </a:solidFill>
                <a:uFill>
                  <a:solidFill>
                    <a:srgbClr val="FFFFFF"/>
                  </a:solidFill>
                </a:uFill>
                <a:latin typeface="Arial"/>
              </a:rPr>
              <a:t> (</a:t>
            </a:r>
            <a:r>
              <a:rPr lang="fr-BE" sz="2000" b="0" i="1" strike="noStrike" spc="-1">
                <a:solidFill>
                  <a:srgbClr val="000000"/>
                </a:solidFill>
                <a:uFill>
                  <a:solidFill>
                    <a:srgbClr val="FFFFFF"/>
                  </a:solidFill>
                </a:uFill>
                <a:latin typeface="Arial"/>
              </a:rPr>
              <a:t>Component Object Model</a:t>
            </a:r>
            <a:r>
              <a:rPr lang="fr-BE" sz="2000" b="0" strike="noStrike" spc="-1">
                <a:solidFill>
                  <a:srgbClr val="000000"/>
                </a:solidFill>
                <a:uFill>
                  <a:solidFill>
                    <a:srgbClr val="FFFFFF"/>
                  </a:solidFill>
                </a:uFill>
                <a:latin typeface="Arial"/>
              </a:rPr>
              <a:t>) est un standard permettant de définir des </a:t>
            </a:r>
            <a:r>
              <a:rPr lang="fr-BE" sz="2000" b="0" u="sng" strike="noStrike" spc="-1">
                <a:solidFill>
                  <a:srgbClr val="000000"/>
                </a:solidFill>
                <a:uFill>
                  <a:solidFill>
                    <a:srgbClr val="FFFFFF"/>
                  </a:solidFill>
                </a:uFill>
                <a:latin typeface="Arial"/>
                <a:hlinkClick r:id="rId3"/>
              </a:rPr>
              <a:t>API</a:t>
            </a:r>
            <a:r>
              <a:rPr lang="fr-BE" sz="2000" b="0" strike="noStrike" spc="-1">
                <a:solidFill>
                  <a:srgbClr val="000000"/>
                </a:solidFill>
                <a:uFill>
                  <a:solidFill>
                    <a:srgbClr val="FFFFFF"/>
                  </a:solidFill>
                </a:uFill>
                <a:latin typeface="Arial"/>
              </a:rPr>
              <a:t> objet, c'est-à-dire permettant à des applications de communiquer par l'intermédiaire d'objets possédant un certain nombre de méthodes et de propriétés publiques. Les objets ActiveX sont un type particulier d'objets COM. </a:t>
            </a:r>
          </a:p>
          <a:p>
            <a:r>
              <a:rPr lang="fr-BE" sz="2000" b="0" strike="noStrike" spc="-1">
                <a:solidFill>
                  <a:srgbClr val="000000"/>
                </a:solidFill>
                <a:uFill>
                  <a:solidFill>
                    <a:srgbClr val="FFFFFF"/>
                  </a:solidFill>
                </a:uFill>
                <a:latin typeface="Arial"/>
              </a:rPr>
              <a:t>COM fournit des mécanismes permettant des liens entre applications, parmi lesquels : </a:t>
            </a:r>
          </a:p>
          <a:p>
            <a:r>
              <a:rPr lang="fr-BE" sz="2000" b="0" strike="noStrike" spc="-1">
                <a:solidFill>
                  <a:srgbClr val="000000"/>
                </a:solidFill>
                <a:uFill>
                  <a:solidFill>
                    <a:srgbClr val="FFFFFF"/>
                  </a:solidFill>
                </a:uFill>
                <a:latin typeface="Arial"/>
              </a:rPr>
              <a:t>liaisons dynamiques entre applications appelés </a:t>
            </a:r>
            <a:r>
              <a:rPr lang="fr-BE" sz="2000" b="1" strike="noStrike" spc="-1">
                <a:solidFill>
                  <a:srgbClr val="000000"/>
                </a:solidFill>
                <a:uFill>
                  <a:solidFill>
                    <a:srgbClr val="FFFFFF"/>
                  </a:solidFill>
                </a:uFill>
                <a:latin typeface="Arial"/>
              </a:rPr>
              <a:t>OLE</a:t>
            </a:r>
            <a:r>
              <a:rPr lang="fr-BE" sz="2000" b="0" strike="noStrike" spc="-1">
                <a:solidFill>
                  <a:srgbClr val="000000"/>
                </a:solidFill>
                <a:uFill>
                  <a:solidFill>
                    <a:srgbClr val="FFFFFF"/>
                  </a:solidFill>
                </a:uFill>
                <a:latin typeface="Arial"/>
              </a:rPr>
              <a:t> (</a:t>
            </a:r>
            <a:r>
              <a:rPr lang="fr-BE" sz="2000" b="0" i="1" strike="noStrike" spc="-1">
                <a:solidFill>
                  <a:srgbClr val="000000"/>
                </a:solidFill>
                <a:uFill>
                  <a:solidFill>
                    <a:srgbClr val="FFFFFF"/>
                  </a:solidFill>
                </a:uFill>
                <a:latin typeface="Arial"/>
              </a:rPr>
              <a:t>Object Link and Embedding</a:t>
            </a:r>
            <a:r>
              <a:rPr lang="fr-BE" sz="2000" b="0" strike="noStrike" spc="-1">
                <a:solidFill>
                  <a:srgbClr val="000000"/>
                </a:solidFill>
                <a:uFill>
                  <a:solidFill>
                    <a:srgbClr val="FFFFFF"/>
                  </a:solidFill>
                </a:uFill>
                <a:latin typeface="Arial"/>
              </a:rPr>
              <a:t>, traduisez </a:t>
            </a:r>
            <a:r>
              <a:rPr lang="fr-BE" sz="2000" b="0" i="1" strike="noStrike" spc="-1">
                <a:solidFill>
                  <a:srgbClr val="000000"/>
                </a:solidFill>
                <a:uFill>
                  <a:solidFill>
                    <a:srgbClr val="FFFFFF"/>
                  </a:solidFill>
                </a:uFill>
                <a:latin typeface="Arial"/>
              </a:rPr>
              <a:t>Liaison et incorporation d'objets</a:t>
            </a:r>
            <a:r>
              <a:rPr lang="fr-BE" sz="2000" b="0" strike="noStrike" spc="-1">
                <a:solidFill>
                  <a:srgbClr val="000000"/>
                </a:solidFill>
                <a:uFill>
                  <a:solidFill>
                    <a:srgbClr val="FFFFFF"/>
                  </a:solidFill>
                </a:uFill>
                <a:latin typeface="Arial"/>
              </a:rPr>
              <a:t>), permettant par exemple de lier un fichier tableur dans un document, </a:t>
            </a:r>
          </a:p>
          <a:p>
            <a:r>
              <a:rPr lang="fr-BE" sz="2000" b="0" strike="noStrike" spc="-1">
                <a:solidFill>
                  <a:srgbClr val="000000"/>
                </a:solidFill>
                <a:uFill>
                  <a:solidFill>
                    <a:srgbClr val="FFFFFF"/>
                  </a:solidFill>
                </a:uFill>
                <a:latin typeface="Arial"/>
              </a:rPr>
              <a:t>mécanismes d'automates (en anglais </a:t>
            </a:r>
            <a:r>
              <a:rPr lang="fr-BE" sz="2000" b="1" strike="noStrike" spc="-1">
                <a:solidFill>
                  <a:srgbClr val="000000"/>
                </a:solidFill>
                <a:uFill>
                  <a:solidFill>
                    <a:srgbClr val="FFFFFF"/>
                  </a:solidFill>
                </a:uFill>
                <a:latin typeface="Arial"/>
              </a:rPr>
              <a:t>automation</a:t>
            </a:r>
            <a:r>
              <a:rPr lang="fr-BE" sz="2000" b="0" strike="noStrike" spc="-1">
                <a:solidFill>
                  <a:srgbClr val="000000"/>
                </a:solidFill>
                <a:uFill>
                  <a:solidFill>
                    <a:srgbClr val="FFFFFF"/>
                  </a:solidFill>
                </a:uFill>
                <a:latin typeface="Arial"/>
              </a:rPr>
              <a:t>) permettant de prendre contrôle d'une application à distance. </a:t>
            </a:r>
          </a:p>
          <a:p>
            <a:r>
              <a:rPr lang="fr-BE" sz="2000" b="0" strike="noStrike" spc="-1">
                <a:solidFill>
                  <a:srgbClr val="000000"/>
                </a:solidFill>
                <a:uFill>
                  <a:solidFill>
                    <a:srgbClr val="FFFFFF"/>
                  </a:solidFill>
                </a:uFill>
                <a:latin typeface="Arial"/>
              </a:rPr>
              <a:t>mécanismes d'échanges de messages dynamiques entre applications, appelés </a:t>
            </a:r>
            <a:r>
              <a:rPr lang="fr-BE" sz="2000" b="1" strike="noStrike" spc="-1">
                <a:solidFill>
                  <a:srgbClr val="000000"/>
                </a:solidFill>
                <a:uFill>
                  <a:solidFill>
                    <a:srgbClr val="FFFFFF"/>
                  </a:solidFill>
                </a:uFill>
                <a:latin typeface="Arial"/>
              </a:rPr>
              <a:t>DDE</a:t>
            </a:r>
            <a:r>
              <a:rPr lang="fr-BE" sz="2000" b="0" strike="noStrike" spc="-1">
                <a:solidFill>
                  <a:srgbClr val="000000"/>
                </a:solidFill>
                <a:uFill>
                  <a:solidFill>
                    <a:srgbClr val="FFFFFF"/>
                  </a:solidFill>
                </a:uFill>
                <a:latin typeface="Arial"/>
              </a:rPr>
              <a:t> (</a:t>
            </a:r>
            <a:r>
              <a:rPr lang="fr-BE" sz="2000" b="0" i="1" strike="noStrike" spc="-1">
                <a:solidFill>
                  <a:srgbClr val="000000"/>
                </a:solidFill>
                <a:uFill>
                  <a:solidFill>
                    <a:srgbClr val="FFFFFF"/>
                  </a:solidFill>
                </a:uFill>
                <a:latin typeface="Arial"/>
              </a:rPr>
              <a:t>Dynamic Data Exchange</a:t>
            </a:r>
            <a:r>
              <a:rPr lang="fr-BE" sz="2000" b="0" strike="noStrike" spc="-1">
                <a:solidFill>
                  <a:srgbClr val="000000"/>
                </a:solidFill>
                <a:uFill>
                  <a:solidFill>
                    <a:srgbClr val="FFFFFF"/>
                  </a:solidFill>
                </a:uFill>
                <a:latin typeface="Arial"/>
              </a:rPr>
              <a:t>). </a:t>
            </a:r>
          </a:p>
          <a:p>
            <a:r>
              <a:rPr lang="fr-BE" sz="2000" b="0" strike="noStrike" spc="-1">
                <a:solidFill>
                  <a:srgbClr val="000000"/>
                </a:solidFill>
                <a:uFill>
                  <a:solidFill>
                    <a:srgbClr val="FFFFFF"/>
                  </a:solidFill>
                </a:uFill>
                <a:latin typeface="Arial"/>
              </a:rPr>
              <a:t>Un grand nombre d'applications possèdent une interface COM, permettant d'invoquer leur fonctionnalités via un programme informatique : </a:t>
            </a:r>
          </a:p>
          <a:p>
            <a:r>
              <a:rPr lang="fr-BE" sz="2000" b="0" strike="noStrike" spc="-1">
                <a:solidFill>
                  <a:srgbClr val="000000"/>
                </a:solidFill>
                <a:uFill>
                  <a:solidFill>
                    <a:srgbClr val="FFFFFF"/>
                  </a:solidFill>
                </a:uFill>
                <a:latin typeface="Arial"/>
              </a:rPr>
              <a:t>Microsoft Word </a:t>
            </a:r>
          </a:p>
          <a:p>
            <a:r>
              <a:rPr lang="fr-BE" sz="2000" b="0" strike="noStrike" spc="-1">
                <a:solidFill>
                  <a:srgbClr val="000000"/>
                </a:solidFill>
                <a:uFill>
                  <a:solidFill>
                    <a:srgbClr val="FFFFFF"/>
                  </a:solidFill>
                </a:uFill>
                <a:latin typeface="Arial"/>
              </a:rPr>
              <a:t>Microsoft Access </a:t>
            </a:r>
          </a:p>
          <a:p>
            <a:r>
              <a:rPr lang="fr-BE" sz="2000" b="0" strike="noStrike" spc="-1">
                <a:solidFill>
                  <a:srgbClr val="000000"/>
                </a:solidFill>
                <a:uFill>
                  <a:solidFill>
                    <a:srgbClr val="FFFFFF"/>
                  </a:solidFill>
                </a:uFill>
                <a:latin typeface="Arial"/>
              </a:rPr>
              <a:t>Microsoft Excel </a:t>
            </a:r>
          </a:p>
          <a:p>
            <a:r>
              <a:rPr lang="fr-BE" sz="2000" b="0" strike="noStrike" spc="-1">
                <a:solidFill>
                  <a:srgbClr val="000000"/>
                </a:solidFill>
                <a:uFill>
                  <a:solidFill>
                    <a:srgbClr val="FFFFFF"/>
                  </a:solidFill>
                </a:uFill>
                <a:latin typeface="Arial"/>
              </a:rPr>
              <a:t>Microsoft Internet Explorer </a:t>
            </a:r>
          </a:p>
          <a:p>
            <a:r>
              <a:rPr lang="fr-BE" sz="2000" b="0" strike="noStrike" spc="-1">
                <a:solidFill>
                  <a:srgbClr val="000000"/>
                </a:solidFill>
                <a:uFill>
                  <a:solidFill>
                    <a:srgbClr val="FFFFFF"/>
                  </a:solidFill>
                </a:uFill>
                <a:latin typeface="Arial"/>
              </a:rPr>
              <a:t>Microsoft Outlook </a:t>
            </a:r>
          </a:p>
          <a:p>
            <a:r>
              <a:rPr lang="fr-BE" sz="2000" b="0" strike="noStrike" spc="-1">
                <a:solidFill>
                  <a:srgbClr val="000000"/>
                </a:solidFill>
                <a:uFill>
                  <a:solidFill>
                    <a:srgbClr val="FFFFFF"/>
                  </a:solidFill>
                </a:uFill>
                <a:latin typeface="Arial"/>
              </a:rPr>
              <a:t>etc. </a:t>
            </a:r>
          </a:p>
          <a:p>
            <a:endParaRPr lang="fr-BE" sz="2000" b="0" strike="noStrike" spc="-1">
              <a:solidFill>
                <a:srgbClr val="000000"/>
              </a:solidFill>
              <a:uFill>
                <a:solidFill>
                  <a:srgbClr val="FFFFFF"/>
                </a:solidFill>
              </a:uFill>
              <a:latin typeface="Arial"/>
            </a:endParaRPr>
          </a:p>
        </p:txBody>
      </p:sp>
      <p:sp>
        <p:nvSpPr>
          <p:cNvPr id="292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0D66D45-2593-4673-84AC-3DC135E48471}" type="slidenum">
              <a:rPr lang="fr-BE" sz="1300" b="0" strike="noStrike" spc="-1">
                <a:solidFill>
                  <a:srgbClr val="000000"/>
                </a:solidFill>
                <a:uFill>
                  <a:solidFill>
                    <a:srgbClr val="FFFFFF"/>
                  </a:solidFill>
                </a:uFill>
                <a:latin typeface="+mn-lt"/>
                <a:ea typeface="+mn-ea"/>
              </a:rPr>
              <a:t>338</a:t>
            </a:fld>
            <a:endParaRPr lang="fr-BE" sz="1400" b="0" strike="noStrike" spc="-1">
              <a:solidFill>
                <a:srgbClr val="000000"/>
              </a:solidFill>
              <a:uFill>
                <a:solidFill>
                  <a:srgbClr val="FFFFFF"/>
                </a:solidFill>
              </a:uFill>
              <a:latin typeface="Times New Roman"/>
            </a:endParaRPr>
          </a:p>
        </p:txBody>
      </p:sp>
      <p:sp>
        <p:nvSpPr>
          <p:cNvPr id="292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5119151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2"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a deux moteurs</a:t>
            </a:r>
          </a:p>
          <a:p>
            <a:r>
              <a:rPr lang="fr-BE" sz="2000" b="0" strike="noStrike" spc="-1">
                <a:solidFill>
                  <a:srgbClr val="000000"/>
                </a:solidFill>
                <a:uFill>
                  <a:solidFill>
                    <a:srgbClr val="FFFFFF"/>
                  </a:solidFill>
                </a:uFill>
                <a:latin typeface="Arial"/>
              </a:rPr>
              <a:t>	- moteur de data-flow : permet de faire les taches ETL</a:t>
            </a:r>
          </a:p>
          <a:p>
            <a:r>
              <a:rPr lang="fr-BE" sz="2000" b="0" strike="noStrike" spc="-1">
                <a:solidFill>
                  <a:srgbClr val="000000"/>
                </a:solidFill>
                <a:uFill>
                  <a:solidFill>
                    <a:srgbClr val="FFFFFF"/>
                  </a:solidFill>
                </a:uFill>
                <a:latin typeface="Arial"/>
              </a:rPr>
              <a:t>	- moteur runtime : permet de faires toutes les autre choses tels que le bouclage et la communication avec des processus externes</a:t>
            </a:r>
          </a:p>
        </p:txBody>
      </p:sp>
      <p:sp>
        <p:nvSpPr>
          <p:cNvPr id="292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3DE327A-72FB-4AEA-B4BE-1DD5709238AD}" type="slidenum">
              <a:rPr lang="fr-BE" sz="1300" b="0" strike="noStrike" spc="-1">
                <a:solidFill>
                  <a:srgbClr val="000000"/>
                </a:solidFill>
                <a:uFill>
                  <a:solidFill>
                    <a:srgbClr val="FFFFFF"/>
                  </a:solidFill>
                </a:uFill>
                <a:latin typeface="+mn-lt"/>
                <a:ea typeface="+mn-ea"/>
              </a:rPr>
              <a:t>339</a:t>
            </a:fld>
            <a:endParaRPr lang="fr-BE" sz="1400" b="0" strike="noStrike" spc="-1">
              <a:solidFill>
                <a:srgbClr val="000000"/>
              </a:solidFill>
              <a:uFill>
                <a:solidFill>
                  <a:srgbClr val="FFFFFF"/>
                </a:solidFill>
              </a:uFill>
              <a:latin typeface="Times New Roman"/>
            </a:endParaRPr>
          </a:p>
        </p:txBody>
      </p:sp>
      <p:sp>
        <p:nvSpPr>
          <p:cNvPr id="292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673062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2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2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CC6F200-982B-4EB9-B9C7-455EE71CE6F2}" type="slidenum">
              <a:rPr lang="fr-BE" sz="1300" b="0" strike="noStrike" spc="-1">
                <a:solidFill>
                  <a:srgbClr val="000000"/>
                </a:solidFill>
                <a:uFill>
                  <a:solidFill>
                    <a:srgbClr val="FFFFFF"/>
                  </a:solidFill>
                </a:uFill>
                <a:latin typeface="+mn-lt"/>
                <a:ea typeface="+mn-ea"/>
              </a:rPr>
              <a:t>340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6602009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2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3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9086287-0DBF-435A-9821-975B5636F940}" type="slidenum">
              <a:rPr lang="fr-BE" sz="1300" b="0" strike="noStrike" spc="-1">
                <a:solidFill>
                  <a:srgbClr val="000000"/>
                </a:solidFill>
                <a:uFill>
                  <a:solidFill>
                    <a:srgbClr val="FFFFFF"/>
                  </a:solidFill>
                </a:uFill>
                <a:latin typeface="+mn-lt"/>
                <a:ea typeface="+mn-ea"/>
              </a:rPr>
              <a:t>341</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1538533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32"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33"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A1D9854-44A4-430D-A872-D9C52AA75058}" type="slidenum">
              <a:rPr lang="fr-BE" sz="1300" b="0" strike="noStrike" spc="-1">
                <a:solidFill>
                  <a:srgbClr val="000000"/>
                </a:solidFill>
                <a:uFill>
                  <a:solidFill>
                    <a:srgbClr val="FFFFFF"/>
                  </a:solidFill>
                </a:uFill>
                <a:latin typeface="+mn-lt"/>
                <a:ea typeface="+mn-ea"/>
              </a:rPr>
              <a:t>342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9814299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consiste en troix types de controles de flux</a:t>
            </a:r>
          </a:p>
        </p:txBody>
      </p:sp>
      <p:sp>
        <p:nvSpPr>
          <p:cNvPr id="293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2E70DFA-5403-44DD-AC18-F5CDAB1AAB57}" type="slidenum">
              <a:rPr lang="fr-BE" sz="1300" b="0" strike="noStrike" spc="-1">
                <a:solidFill>
                  <a:srgbClr val="000000"/>
                </a:solidFill>
                <a:uFill>
                  <a:solidFill>
                    <a:srgbClr val="FFFFFF"/>
                  </a:solidFill>
                </a:uFill>
                <a:latin typeface="+mn-lt"/>
                <a:ea typeface="+mn-ea"/>
              </a:rPr>
              <a:t>343</a:t>
            </a:fld>
            <a:endParaRPr lang="fr-BE" sz="1400" b="0" strike="noStrike" spc="-1">
              <a:solidFill>
                <a:srgbClr val="000000"/>
              </a:solidFill>
              <a:uFill>
                <a:solidFill>
                  <a:srgbClr val="FFFFFF"/>
                </a:solidFill>
              </a:uFill>
              <a:latin typeface="Times New Roman"/>
            </a:endParaRPr>
          </a:p>
        </p:txBody>
      </p:sp>
      <p:sp>
        <p:nvSpPr>
          <p:cNvPr id="293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0692901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consiste en troix types de controles de flux</a:t>
            </a:r>
          </a:p>
        </p:txBody>
      </p:sp>
      <p:sp>
        <p:nvSpPr>
          <p:cNvPr id="293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060A3D3-10C4-49FA-B8E2-74066975DB2D}" type="slidenum">
              <a:rPr lang="fr-BE" sz="1300" b="0" strike="noStrike" spc="-1">
                <a:solidFill>
                  <a:srgbClr val="000000"/>
                </a:solidFill>
                <a:uFill>
                  <a:solidFill>
                    <a:srgbClr val="FFFFFF"/>
                  </a:solidFill>
                </a:uFill>
                <a:latin typeface="+mn-lt"/>
                <a:ea typeface="+mn-ea"/>
              </a:rPr>
              <a:t>344</a:t>
            </a:fld>
            <a:endParaRPr lang="fr-BE" sz="1400" b="0" strike="noStrike" spc="-1">
              <a:solidFill>
                <a:srgbClr val="000000"/>
              </a:solidFill>
              <a:uFill>
                <a:solidFill>
                  <a:srgbClr val="FFFFFF"/>
                </a:solidFill>
              </a:uFill>
              <a:latin typeface="Times New Roman"/>
            </a:endParaRPr>
          </a:p>
        </p:txBody>
      </p:sp>
      <p:sp>
        <p:nvSpPr>
          <p:cNvPr id="293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47157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Once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have </a:t>
            </a:r>
            <a:r>
              <a:rPr lang="fr-BE" sz="2000" b="0" strike="noStrike" spc="-1" dirty="0" err="1">
                <a:solidFill>
                  <a:srgbClr val="000000"/>
                </a:solidFill>
                <a:uFill>
                  <a:solidFill>
                    <a:srgbClr val="FFFFFF"/>
                  </a:solidFill>
                </a:uFill>
                <a:latin typeface="Arial"/>
              </a:rPr>
              <a:t>gained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 to the </a:t>
            </a:r>
            <a:r>
              <a:rPr lang="fr-BE" sz="2000" b="0" strike="noStrike" spc="-1" dirty="0" err="1">
                <a:solidFill>
                  <a:srgbClr val="000000"/>
                </a:solidFill>
                <a:uFill>
                  <a:solidFill>
                    <a:srgbClr val="FFFFFF"/>
                  </a:solidFill>
                </a:uFill>
                <a:latin typeface="Arial"/>
              </a:rPr>
              <a:t>unresponsive</a:t>
            </a:r>
            <a:r>
              <a:rPr lang="fr-BE" sz="2000" b="0" strike="noStrike" spc="-1" dirty="0">
                <a:solidFill>
                  <a:srgbClr val="000000"/>
                </a:solidFill>
                <a:uFill>
                  <a:solidFill>
                    <a:srgbClr val="FFFFFF"/>
                  </a:solidFill>
                </a:uFill>
                <a:latin typeface="Arial"/>
              </a:rPr>
              <a:t> server,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can </a:t>
            </a:r>
            <a:r>
              <a:rPr lang="fr-BE" sz="2000" b="0" strike="noStrike" spc="-1" dirty="0" err="1">
                <a:solidFill>
                  <a:srgbClr val="000000"/>
                </a:solidFill>
                <a:uFill>
                  <a:solidFill>
                    <a:srgbClr val="FFFFFF"/>
                  </a:solidFill>
                </a:uFill>
                <a:latin typeface="Arial"/>
              </a:rPr>
              <a:t>execute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commands</a:t>
            </a:r>
            <a:r>
              <a:rPr lang="fr-BE" sz="2000" b="0" strike="noStrike" spc="-1" dirty="0">
                <a:solidFill>
                  <a:srgbClr val="000000"/>
                </a:solidFill>
                <a:uFill>
                  <a:solidFill>
                    <a:srgbClr val="FFFFFF"/>
                  </a:solidFill>
                </a:uFill>
                <a:latin typeface="Arial"/>
              </a:rPr>
              <a:t> to diagnose the </a:t>
            </a:r>
            <a:r>
              <a:rPr lang="fr-BE" sz="2000" b="0" strike="noStrike" spc="-1" dirty="0" err="1">
                <a:solidFill>
                  <a:srgbClr val="000000"/>
                </a:solidFill>
                <a:uFill>
                  <a:solidFill>
                    <a:srgbClr val="FFFFFF"/>
                  </a:solidFill>
                </a:uFill>
                <a:latin typeface="Arial"/>
              </a:rPr>
              <a:t>problem</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terminate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misbehaving</a:t>
            </a:r>
            <a:r>
              <a:rPr lang="fr-BE" sz="2000" b="0" strike="noStrike" spc="-1" dirty="0">
                <a:solidFill>
                  <a:srgbClr val="000000"/>
                </a:solidFill>
                <a:uFill>
                  <a:solidFill>
                    <a:srgbClr val="FFFFFF"/>
                  </a:solidFill>
                </a:uFill>
                <a:latin typeface="Arial"/>
              </a:rPr>
              <a:t> connections, or </a:t>
            </a:r>
            <a:r>
              <a:rPr lang="fr-BE" sz="2000" b="0" strike="noStrike" spc="-1" dirty="0" err="1">
                <a:solidFill>
                  <a:srgbClr val="000000"/>
                </a:solidFill>
                <a:uFill>
                  <a:solidFill>
                    <a:srgbClr val="FFFFFF"/>
                  </a:solidFill>
                </a:uFill>
                <a:latin typeface="Arial"/>
              </a:rPr>
              <a:t>shut</a:t>
            </a:r>
            <a:r>
              <a:rPr lang="fr-BE" sz="2000" b="0" strike="noStrike" spc="-1" dirty="0">
                <a:solidFill>
                  <a:srgbClr val="000000"/>
                </a:solidFill>
                <a:uFill>
                  <a:solidFill>
                    <a:srgbClr val="FFFFFF"/>
                  </a:solidFill>
                </a:uFill>
                <a:latin typeface="Arial"/>
              </a:rPr>
              <a:t> the server down </a:t>
            </a:r>
            <a:r>
              <a:rPr lang="fr-BE" sz="2000" b="0" strike="noStrike" spc="-1" dirty="0" err="1">
                <a:solidFill>
                  <a:srgbClr val="000000"/>
                </a:solidFill>
                <a:uFill>
                  <a:solidFill>
                    <a:srgbClr val="FFFFFF"/>
                  </a:solidFill>
                </a:uFill>
                <a:latin typeface="Arial"/>
              </a:rPr>
              <a:t>cleanly</a:t>
            </a:r>
            <a:r>
              <a:rPr lang="fr-BE" sz="2000" b="0" strike="noStrike" spc="-1" dirty="0">
                <a:solidFill>
                  <a:srgbClr val="000000"/>
                </a:solidFill>
                <a:uFill>
                  <a:solidFill>
                    <a:srgbClr val="FFFFFF"/>
                  </a:solidFill>
                </a:uFill>
                <a:latin typeface="Arial"/>
              </a:rPr>
              <a:t>:</a:t>
            </a:r>
          </a:p>
          <a:p>
            <a:pPr marL="216000" indent="-216000">
              <a:lnSpc>
                <a:spcPct val="100000"/>
              </a:lnSpc>
            </a:pPr>
            <a:r>
              <a:rPr lang="fr-BE" sz="2000" b="0" strike="noStrike" spc="-1" dirty="0">
                <a:solidFill>
                  <a:srgbClr val="000000"/>
                </a:solidFill>
                <a:uFill>
                  <a:solidFill>
                    <a:srgbClr val="FFFFFF"/>
                  </a:solidFill>
                </a:uFill>
                <a:latin typeface="Arial"/>
              </a:rPr>
              <a:t>SQLCMD –A</a:t>
            </a:r>
          </a:p>
          <a:p>
            <a:pPr marL="216000" indent="-216000">
              <a:lnSpc>
                <a:spcPct val="100000"/>
              </a:lnSpc>
            </a:pPr>
            <a:r>
              <a:rPr lang="fr-BE" sz="2000" b="0" strike="noStrike" spc="-1" dirty="0">
                <a:solidFill>
                  <a:srgbClr val="000000"/>
                </a:solidFill>
                <a:uFill>
                  <a:solidFill>
                    <a:srgbClr val="FFFFFF"/>
                  </a:solidFill>
                </a:uFill>
                <a:latin typeface="Arial"/>
              </a:rPr>
              <a:t>1&gt; SHUTDOWN WITH NOWAIT</a:t>
            </a:r>
          </a:p>
          <a:p>
            <a:pPr marL="216000" indent="-216000">
              <a:lnSpc>
                <a:spcPct val="100000"/>
              </a:lnSpc>
            </a:pPr>
            <a:r>
              <a:rPr lang="fr-BE" sz="2000" b="0" strike="noStrike" spc="-1" dirty="0">
                <a:solidFill>
                  <a:srgbClr val="000000"/>
                </a:solidFill>
                <a:uFill>
                  <a:solidFill>
                    <a:srgbClr val="FFFFFF"/>
                  </a:solidFill>
                </a:uFill>
                <a:latin typeface="Arial"/>
              </a:rPr>
              <a:t>2&gt; GO</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Démonstration</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USE AdventureWorks2012</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SELECT </a:t>
            </a:r>
            <a:r>
              <a:rPr lang="fr-BE" sz="1300" b="0" strike="noStrike" spc="-1" dirty="0" err="1">
                <a:solidFill>
                  <a:srgbClr val="000000"/>
                </a:solidFill>
                <a:uFill>
                  <a:solidFill>
                    <a:srgbClr val="FFFFFF"/>
                  </a:solidFill>
                </a:uFill>
                <a:latin typeface="Arial"/>
              </a:rPr>
              <a:t>firstname</a:t>
            </a:r>
            <a:r>
              <a:rPr lang="fr-BE" sz="1300" b="0" strike="noStrike" spc="-1" dirty="0">
                <a:solidFill>
                  <a:srgbClr val="000000"/>
                </a:solidFill>
                <a:uFill>
                  <a:solidFill>
                    <a:srgbClr val="FFFFFF"/>
                  </a:solidFill>
                </a:uFill>
                <a:latin typeface="Arial"/>
              </a:rPr>
              <a:t> FROM </a:t>
            </a:r>
            <a:r>
              <a:rPr lang="fr-BE" sz="1300" b="0" strike="noStrike" spc="-1" dirty="0" err="1">
                <a:solidFill>
                  <a:srgbClr val="000000"/>
                </a:solidFill>
                <a:uFill>
                  <a:solidFill>
                    <a:srgbClr val="FFFFFF"/>
                  </a:solidFill>
                </a:uFill>
                <a:latin typeface="Arial"/>
              </a:rPr>
              <a:t>person.contact</a:t>
            </a:r>
            <a:r>
              <a:rPr lang="fr-BE" sz="1300" b="0" strike="noStrike" spc="-1" dirty="0">
                <a:solidFill>
                  <a:srgbClr val="000000"/>
                </a:solidFill>
                <a:uFill>
                  <a:solidFill>
                    <a:srgbClr val="FFFFFF"/>
                  </a:solidFill>
                </a:uFill>
                <a:latin typeface="Arial"/>
              </a:rPr>
              <a:t> WHERE </a:t>
            </a:r>
            <a:r>
              <a:rPr lang="fr-BE" sz="1300" b="0" strike="noStrike" spc="-1" dirty="0" err="1">
                <a:solidFill>
                  <a:srgbClr val="000000"/>
                </a:solidFill>
                <a:uFill>
                  <a:solidFill>
                    <a:srgbClr val="FFFFFF"/>
                  </a:solidFill>
                </a:uFill>
                <a:latin typeface="Arial"/>
              </a:rPr>
              <a:t>contactid</a:t>
            </a:r>
            <a:r>
              <a:rPr lang="fr-BE" sz="1300" b="0" strike="noStrike" spc="-1" dirty="0">
                <a:solidFill>
                  <a:srgbClr val="000000"/>
                </a:solidFill>
                <a:uFill>
                  <a:solidFill>
                    <a:srgbClr val="FFFFFF"/>
                  </a:solidFill>
                </a:uFill>
                <a:latin typeface="Arial"/>
              </a:rPr>
              <a:t> &lt; 10</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GO</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a:t>
            </a:r>
            <a:r>
              <a:rPr lang="fr-BE" sz="1300" b="0" strike="noStrike" spc="-1" dirty="0" err="1">
                <a:solidFill>
                  <a:srgbClr val="000000"/>
                </a:solidFill>
                <a:uFill>
                  <a:solidFill>
                    <a:srgbClr val="FFFFFF"/>
                  </a:solidFill>
                </a:uFill>
                <a:latin typeface="Arial"/>
              </a:rPr>
              <a:t>ServerList</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QUIT</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err="1">
                <a:solidFill>
                  <a:srgbClr val="000000"/>
                </a:solidFill>
                <a:uFill>
                  <a:solidFill>
                    <a:srgbClr val="FFFFFF"/>
                  </a:solidFill>
                </a:uFill>
                <a:latin typeface="Arial"/>
              </a:rPr>
              <a:t>sqlcmd</a:t>
            </a:r>
            <a:r>
              <a:rPr lang="fr-BE" sz="3000" b="0" strike="noStrike" spc="-1" dirty="0">
                <a:solidFill>
                  <a:srgbClr val="000000"/>
                </a:solidFill>
                <a:uFill>
                  <a:solidFill>
                    <a:srgbClr val="FFFFFF"/>
                  </a:solidFill>
                </a:uFill>
                <a:latin typeface="Arial"/>
              </a:rPr>
              <a:t> -S AEM-D820 -i </a:t>
            </a:r>
            <a:r>
              <a:rPr lang="fr-BE" sz="3000" b="0" strike="noStrike" spc="-1" dirty="0" err="1">
                <a:solidFill>
                  <a:srgbClr val="000000"/>
                </a:solidFill>
                <a:uFill>
                  <a:solidFill>
                    <a:srgbClr val="FFFFFF"/>
                  </a:solidFill>
                </a:uFill>
                <a:latin typeface="Arial"/>
              </a:rPr>
              <a:t>cherche_info_employee.sql</a:t>
            </a:r>
            <a:r>
              <a:rPr lang="fr-BE" sz="3000" b="0" strike="noStrike" spc="-1" dirty="0">
                <a:solidFill>
                  <a:srgbClr val="000000"/>
                </a:solidFill>
                <a:uFill>
                  <a:solidFill>
                    <a:srgbClr val="FFFFFF"/>
                  </a:solidFill>
                </a:uFill>
                <a:latin typeface="Arial"/>
              </a:rPr>
              <a:t> -o output.txt -v NID=509647174</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SQLCMD –A</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1&gt; SHUTDOWN WITH NOWAIT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2&gt; GO</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NET START MSSQLSERVER</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3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8B26F92-04AE-4FB2-96F4-32DC547A1D18}" type="slidenum">
              <a:rPr lang="fr-BE" sz="1300" b="0" strike="noStrike" spc="-1">
                <a:solidFill>
                  <a:srgbClr val="000000"/>
                </a:solidFill>
                <a:uFill>
                  <a:solidFill>
                    <a:srgbClr val="FFFFFF"/>
                  </a:solidFill>
                </a:uFill>
                <a:latin typeface="+mn-lt"/>
              </a:rPr>
              <a:t>36</a:t>
            </a:fld>
            <a:endParaRPr lang="fr-BE" sz="1400" b="0" strike="noStrike" spc="-1">
              <a:solidFill>
                <a:srgbClr val="000000"/>
              </a:solidFill>
              <a:uFill>
                <a:solidFill>
                  <a:srgbClr val="FFFFFF"/>
                </a:solidFill>
              </a:uFill>
              <a:latin typeface="Times New Roman"/>
            </a:endParaRPr>
          </a:p>
        </p:txBody>
      </p:sp>
      <p:sp>
        <p:nvSpPr>
          <p:cNvPr id="203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8720602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consiste en troix types de controles de flux</a:t>
            </a:r>
          </a:p>
        </p:txBody>
      </p:sp>
      <p:sp>
        <p:nvSpPr>
          <p:cNvPr id="294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3FE2CD6-254B-4683-8401-35AF6AC7158D}" type="slidenum">
              <a:rPr lang="fr-BE" sz="1300" b="0" strike="noStrike" spc="-1">
                <a:solidFill>
                  <a:srgbClr val="000000"/>
                </a:solidFill>
                <a:uFill>
                  <a:solidFill>
                    <a:srgbClr val="FFFFFF"/>
                  </a:solidFill>
                </a:uFill>
                <a:latin typeface="+mn-lt"/>
                <a:ea typeface="+mn-ea"/>
              </a:rPr>
              <a:t>345</a:t>
            </a:fld>
            <a:endParaRPr lang="fr-BE" sz="1400" b="0" strike="noStrike" spc="-1">
              <a:solidFill>
                <a:srgbClr val="000000"/>
              </a:solidFill>
              <a:uFill>
                <a:solidFill>
                  <a:srgbClr val="FFFFFF"/>
                </a:solidFill>
              </a:uFill>
              <a:latin typeface="Times New Roman"/>
            </a:endParaRPr>
          </a:p>
        </p:txBody>
      </p:sp>
      <p:sp>
        <p:nvSpPr>
          <p:cNvPr id="294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6146803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consiste en troix types de controles de flux</a:t>
            </a:r>
          </a:p>
        </p:txBody>
      </p:sp>
      <p:sp>
        <p:nvSpPr>
          <p:cNvPr id="294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616672A-EAE6-4445-A707-7961B49E14E2}" type="slidenum">
              <a:rPr lang="fr-BE" sz="1300" b="0" strike="noStrike" spc="-1">
                <a:solidFill>
                  <a:srgbClr val="000000"/>
                </a:solidFill>
                <a:uFill>
                  <a:solidFill>
                    <a:srgbClr val="FFFFFF"/>
                  </a:solidFill>
                </a:uFill>
                <a:latin typeface="+mn-lt"/>
                <a:ea typeface="+mn-ea"/>
              </a:rPr>
              <a:t>346</a:t>
            </a:fld>
            <a:endParaRPr lang="fr-BE" sz="1400" b="0" strike="noStrike" spc="-1">
              <a:solidFill>
                <a:srgbClr val="000000"/>
              </a:solidFill>
              <a:uFill>
                <a:solidFill>
                  <a:srgbClr val="FFFFFF"/>
                </a:solidFill>
              </a:uFill>
              <a:latin typeface="Times New Roman"/>
            </a:endParaRPr>
          </a:p>
        </p:txBody>
      </p:sp>
      <p:sp>
        <p:nvSpPr>
          <p:cNvPr id="294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682995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SSIS consiste en troix types de controles de flux</a:t>
            </a:r>
          </a:p>
        </p:txBody>
      </p:sp>
      <p:sp>
        <p:nvSpPr>
          <p:cNvPr id="294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DDE45BB-BAED-4131-B8D7-C572BCBDE9F3}" type="slidenum">
              <a:rPr lang="fr-BE" sz="1300" b="0" strike="noStrike" spc="-1">
                <a:solidFill>
                  <a:srgbClr val="000000"/>
                </a:solidFill>
                <a:uFill>
                  <a:solidFill>
                    <a:srgbClr val="FFFFFF"/>
                  </a:solidFill>
                </a:uFill>
                <a:latin typeface="+mn-lt"/>
                <a:ea typeface="+mn-ea"/>
              </a:rPr>
              <a:t>347</a:t>
            </a:fld>
            <a:endParaRPr lang="fr-BE" sz="1400" b="0" strike="noStrike" spc="-1">
              <a:solidFill>
                <a:srgbClr val="000000"/>
              </a:solidFill>
              <a:uFill>
                <a:solidFill>
                  <a:srgbClr val="FFFFFF"/>
                </a:solidFill>
              </a:uFill>
              <a:latin typeface="Times New Roman"/>
            </a:endParaRPr>
          </a:p>
        </p:txBody>
      </p:sp>
      <p:sp>
        <p:nvSpPr>
          <p:cNvPr id="294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8228336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50"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51"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C2C8F08-F3F9-4B45-8571-6F7D33031965}" type="slidenum">
              <a:rPr lang="fr-BE" sz="1300" b="0" strike="noStrike" spc="-1">
                <a:solidFill>
                  <a:srgbClr val="000000"/>
                </a:solidFill>
                <a:uFill>
                  <a:solidFill>
                    <a:srgbClr val="FFFFFF"/>
                  </a:solidFill>
                </a:uFill>
                <a:latin typeface="+mn-lt"/>
                <a:ea typeface="+mn-ea"/>
              </a:rPr>
              <a:t>348</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1074926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53"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54"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CBF8EB2-3669-4F3A-826B-D013E75D8B6D}" type="slidenum">
              <a:rPr lang="fr-BE" sz="1300" b="0" strike="noStrike" spc="-1">
                <a:solidFill>
                  <a:srgbClr val="000000"/>
                </a:solidFill>
                <a:uFill>
                  <a:solidFill>
                    <a:srgbClr val="FFFFFF"/>
                  </a:solidFill>
                </a:uFill>
                <a:latin typeface="+mn-lt"/>
                <a:ea typeface="+mn-ea"/>
              </a:rPr>
              <a:t>349</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3244800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5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5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B25EB3E-62CF-4182-BC58-9BF286D928AC}" type="slidenum">
              <a:rPr lang="fr-BE" sz="1300" b="0" strike="noStrike" spc="-1">
                <a:solidFill>
                  <a:srgbClr val="000000"/>
                </a:solidFill>
                <a:uFill>
                  <a:solidFill>
                    <a:srgbClr val="FFFFFF"/>
                  </a:solidFill>
                </a:uFill>
                <a:latin typeface="+mn-lt"/>
                <a:ea typeface="+mn-ea"/>
              </a:rPr>
              <a:t>350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796610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5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6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3AA4E0E-306C-479F-AED8-EF17B4EDF318}" type="slidenum">
              <a:rPr lang="fr-BE" sz="1300" b="0" strike="noStrike" spc="-1">
                <a:solidFill>
                  <a:srgbClr val="000000"/>
                </a:solidFill>
                <a:uFill>
                  <a:solidFill>
                    <a:srgbClr val="FFFFFF"/>
                  </a:solidFill>
                </a:uFill>
                <a:latin typeface="+mn-lt"/>
                <a:ea typeface="+mn-ea"/>
              </a:rPr>
              <a:t>351</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6031045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62"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63"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0779146-63B7-4600-8A94-97EF413B323C}" type="slidenum">
              <a:rPr lang="fr-BE" sz="1300" b="0" strike="noStrike" spc="-1">
                <a:solidFill>
                  <a:srgbClr val="000000"/>
                </a:solidFill>
                <a:uFill>
                  <a:solidFill>
                    <a:srgbClr val="FFFFFF"/>
                  </a:solidFill>
                </a:uFill>
                <a:latin typeface="+mn-lt"/>
                <a:ea typeface="+mn-ea"/>
              </a:rPr>
              <a:t>352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2144913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6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7DFE4BF-EA04-4342-845A-86FBA6F14360}" type="slidenum">
              <a:rPr lang="fr-BE" sz="1300" b="0" strike="noStrike" spc="-1">
                <a:solidFill>
                  <a:srgbClr val="000000"/>
                </a:solidFill>
                <a:uFill>
                  <a:solidFill>
                    <a:srgbClr val="FFFFFF"/>
                  </a:solidFill>
                </a:uFill>
                <a:latin typeface="+mn-lt"/>
                <a:ea typeface="+mn-ea"/>
              </a:rPr>
              <a:t>353</a:t>
            </a:fld>
            <a:endParaRPr lang="fr-BE" sz="1400" b="0" strike="noStrike" spc="-1">
              <a:solidFill>
                <a:srgbClr val="000000"/>
              </a:solidFill>
              <a:uFill>
                <a:solidFill>
                  <a:srgbClr val="FFFFFF"/>
                </a:solidFill>
              </a:uFill>
              <a:latin typeface="Times New Roman"/>
            </a:endParaRPr>
          </a:p>
        </p:txBody>
      </p:sp>
      <p:sp>
        <p:nvSpPr>
          <p:cNvPr id="296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0259975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Plusieurs gestionnaires de connexions peuvent utiliser les même datasources</a:t>
            </a:r>
          </a:p>
          <a:p>
            <a:r>
              <a:rPr lang="fr-BE" sz="2000" b="0" strike="noStrike" spc="-1">
                <a:solidFill>
                  <a:srgbClr val="000000"/>
                </a:solidFill>
                <a:uFill>
                  <a:solidFill>
                    <a:srgbClr val="FFFFFF"/>
                  </a:solidFill>
                </a:uFill>
                <a:latin typeface="Arial"/>
              </a:rPr>
              <a:t> - on peut définir la datasource une fois et l’utiliser plusieurs fois</a:t>
            </a:r>
          </a:p>
        </p:txBody>
      </p:sp>
      <p:sp>
        <p:nvSpPr>
          <p:cNvPr id="296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15C7153-398B-4543-8BB5-C5E17479D101}" type="slidenum">
              <a:rPr lang="fr-BE" sz="1300" b="0" strike="noStrike" spc="-1">
                <a:solidFill>
                  <a:srgbClr val="000000"/>
                </a:solidFill>
                <a:uFill>
                  <a:solidFill>
                    <a:srgbClr val="FFFFFF"/>
                  </a:solidFill>
                </a:uFill>
                <a:latin typeface="+mn-lt"/>
                <a:ea typeface="+mn-ea"/>
              </a:rPr>
              <a:t>354</a:t>
            </a:fld>
            <a:endParaRPr lang="fr-BE" sz="1400" b="0" strike="noStrike" spc="-1">
              <a:solidFill>
                <a:srgbClr val="000000"/>
              </a:solidFill>
              <a:uFill>
                <a:solidFill>
                  <a:srgbClr val="FFFFFF"/>
                </a:solidFill>
              </a:uFill>
              <a:latin typeface="Times New Roman"/>
            </a:endParaRPr>
          </a:p>
        </p:txBody>
      </p:sp>
      <p:sp>
        <p:nvSpPr>
          <p:cNvPr id="296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49851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3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7F6222A-01DD-46EC-BAF2-162740F044D4}" type="slidenum">
              <a:rPr lang="fr-BE" sz="1300" b="0" strike="noStrike" spc="-1">
                <a:solidFill>
                  <a:srgbClr val="000000"/>
                </a:solidFill>
                <a:uFill>
                  <a:solidFill>
                    <a:srgbClr val="FFFFFF"/>
                  </a:solidFill>
                </a:uFill>
                <a:latin typeface="+mn-lt"/>
                <a:ea typeface="+mn-ea"/>
              </a:rPr>
              <a:t>37</a:t>
            </a:fld>
            <a:endParaRPr lang="fr-BE" sz="1400" b="0" strike="noStrike" spc="-1">
              <a:solidFill>
                <a:srgbClr val="000000"/>
              </a:solidFill>
              <a:uFill>
                <a:solidFill>
                  <a:srgbClr val="FFFFFF"/>
                </a:solidFill>
              </a:uFill>
              <a:latin typeface="Times New Roman"/>
            </a:endParaRPr>
          </a:p>
        </p:txBody>
      </p:sp>
      <p:sp>
        <p:nvSpPr>
          <p:cNvPr id="203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30838264"/>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7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125B643-FE49-4C12-88F6-06EE33B7F344}" type="slidenum">
              <a:rPr lang="fr-BE" sz="1300" b="0" strike="noStrike" spc="-1">
                <a:solidFill>
                  <a:srgbClr val="000000"/>
                </a:solidFill>
                <a:uFill>
                  <a:solidFill>
                    <a:srgbClr val="FFFFFF"/>
                  </a:solidFill>
                </a:uFill>
                <a:latin typeface="+mn-lt"/>
                <a:ea typeface="+mn-ea"/>
              </a:rPr>
              <a:t>355</a:t>
            </a:fld>
            <a:endParaRPr lang="fr-BE" sz="1400" b="0" strike="noStrike" spc="-1">
              <a:solidFill>
                <a:srgbClr val="000000"/>
              </a:solidFill>
              <a:uFill>
                <a:solidFill>
                  <a:srgbClr val="FFFFFF"/>
                </a:solidFill>
              </a:uFill>
              <a:latin typeface="Times New Roman"/>
            </a:endParaRPr>
          </a:p>
        </p:txBody>
      </p:sp>
      <p:sp>
        <p:nvSpPr>
          <p:cNvPr id="297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4399842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7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F3B976E-4597-4BD5-B5C8-EA819F38075F}" type="slidenum">
              <a:rPr lang="fr-BE" sz="1300" b="0" strike="noStrike" spc="-1">
                <a:solidFill>
                  <a:srgbClr val="000000"/>
                </a:solidFill>
                <a:uFill>
                  <a:solidFill>
                    <a:srgbClr val="FFFFFF"/>
                  </a:solidFill>
                </a:uFill>
                <a:latin typeface="+mn-lt"/>
                <a:ea typeface="+mn-ea"/>
              </a:rPr>
              <a:t>356</a:t>
            </a:fld>
            <a:endParaRPr lang="fr-BE" sz="1400" b="0" strike="noStrike" spc="-1">
              <a:solidFill>
                <a:srgbClr val="000000"/>
              </a:solidFill>
              <a:uFill>
                <a:solidFill>
                  <a:srgbClr val="FFFFFF"/>
                </a:solidFill>
              </a:uFill>
              <a:latin typeface="Times New Roman"/>
            </a:endParaRPr>
          </a:p>
        </p:txBody>
      </p:sp>
      <p:sp>
        <p:nvSpPr>
          <p:cNvPr id="297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4415594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77"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78"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886EF78-EC52-4597-BD9B-07CC5558BF58}" type="slidenum">
              <a:rPr lang="fr-BE" sz="1300" b="0" strike="noStrike" spc="-1">
                <a:solidFill>
                  <a:srgbClr val="000000"/>
                </a:solidFill>
                <a:uFill>
                  <a:solidFill>
                    <a:srgbClr val="FFFFFF"/>
                  </a:solidFill>
                </a:uFill>
                <a:latin typeface="+mn-lt"/>
                <a:ea typeface="+mn-ea"/>
              </a:rPr>
              <a:t>357</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6632300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80"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81"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C476947-AD32-43EF-B0B0-14C6CB2718AE}" type="slidenum">
              <a:rPr lang="fr-BE" sz="1300" b="0" strike="noStrike" spc="-1">
                <a:solidFill>
                  <a:srgbClr val="000000"/>
                </a:solidFill>
                <a:uFill>
                  <a:solidFill>
                    <a:srgbClr val="FFFFFF"/>
                  </a:solidFill>
                </a:uFill>
                <a:latin typeface="+mn-lt"/>
                <a:ea typeface="+mn-ea"/>
              </a:rPr>
              <a:t>358</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341015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83"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84"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C0A967A-F945-420D-AF64-3AB9F8CE53AF}" type="slidenum">
              <a:rPr lang="fr-BE" sz="1300" b="0" strike="noStrike" spc="-1">
                <a:solidFill>
                  <a:srgbClr val="000000"/>
                </a:solidFill>
                <a:uFill>
                  <a:solidFill>
                    <a:srgbClr val="FFFFFF"/>
                  </a:solidFill>
                </a:uFill>
                <a:latin typeface="+mn-lt"/>
                <a:ea typeface="+mn-ea"/>
              </a:rPr>
              <a:t>359</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27871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8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8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9F69E78-D1D8-43AB-BEC7-18344558D2FF}" type="slidenum">
              <a:rPr lang="fr-BE" sz="1300" b="0" strike="noStrike" spc="-1">
                <a:solidFill>
                  <a:srgbClr val="000000"/>
                </a:solidFill>
                <a:uFill>
                  <a:solidFill>
                    <a:srgbClr val="FFFFFF"/>
                  </a:solidFill>
                </a:uFill>
                <a:latin typeface="+mn-lt"/>
                <a:ea typeface="+mn-ea"/>
              </a:rPr>
              <a:t>360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0636143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8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9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08995C3-E76A-405B-B202-85ED849B4711}" type="slidenum">
              <a:rPr lang="fr-BE" sz="1300" b="0" strike="noStrike" spc="-1">
                <a:solidFill>
                  <a:srgbClr val="000000"/>
                </a:solidFill>
                <a:uFill>
                  <a:solidFill>
                    <a:srgbClr val="FFFFFF"/>
                  </a:solidFill>
                </a:uFill>
                <a:latin typeface="+mn-lt"/>
                <a:ea typeface="+mn-ea"/>
              </a:rPr>
              <a:t>361</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0501001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92"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93"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9EFC483-E5BB-495A-9479-A3A907EAB762}" type="slidenum">
              <a:rPr lang="fr-BE" sz="1300" b="0" strike="noStrike" spc="-1">
                <a:solidFill>
                  <a:srgbClr val="000000"/>
                </a:solidFill>
                <a:uFill>
                  <a:solidFill>
                    <a:srgbClr val="FFFFFF"/>
                  </a:solidFill>
                </a:uFill>
                <a:latin typeface="+mn-lt"/>
                <a:ea typeface="+mn-ea"/>
              </a:rPr>
              <a:t>362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6148948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95"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96"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C9CB588-13AC-4A17-8B33-C90F885DE9AC}" type="slidenum">
              <a:rPr lang="fr-BE" sz="1300" b="0" strike="noStrike" spc="-1">
                <a:solidFill>
                  <a:srgbClr val="000000"/>
                </a:solidFill>
                <a:uFill>
                  <a:solidFill>
                    <a:srgbClr val="FFFFFF"/>
                  </a:solidFill>
                </a:uFill>
                <a:latin typeface="+mn-lt"/>
                <a:ea typeface="+mn-ea"/>
              </a:rPr>
              <a:t>363</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7453357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998"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2999"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B6F3BFF-59A9-4E9A-804A-B0D7430224BE}" type="slidenum">
              <a:rPr lang="fr-BE" sz="1300" b="0" strike="noStrike" spc="-1">
                <a:solidFill>
                  <a:srgbClr val="000000"/>
                </a:solidFill>
                <a:uFill>
                  <a:solidFill>
                    <a:srgbClr val="FFFFFF"/>
                  </a:solidFill>
                </a:uFill>
                <a:latin typeface="+mn-lt"/>
                <a:ea typeface="+mn-ea"/>
              </a:rPr>
              <a:t>364</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7149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4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8324CCC-EDB2-4348-AD1B-0FE98B082F3E}" type="slidenum">
              <a:rPr lang="fr-BE" sz="1300" b="0" strike="noStrike" spc="-1">
                <a:solidFill>
                  <a:srgbClr val="000000"/>
                </a:solidFill>
                <a:uFill>
                  <a:solidFill>
                    <a:srgbClr val="FFFFFF"/>
                  </a:solidFill>
                </a:uFill>
                <a:latin typeface="+mn-lt"/>
                <a:ea typeface="+mn-ea"/>
              </a:rPr>
              <a:t>38</a:t>
            </a:fld>
            <a:endParaRPr lang="fr-BE" sz="1400" b="0" strike="noStrike" spc="-1">
              <a:solidFill>
                <a:srgbClr val="000000"/>
              </a:solidFill>
              <a:uFill>
                <a:solidFill>
                  <a:srgbClr val="FFFFFF"/>
                </a:solidFill>
              </a:uFill>
              <a:latin typeface="Times New Roman"/>
            </a:endParaRPr>
          </a:p>
        </p:txBody>
      </p:sp>
      <p:sp>
        <p:nvSpPr>
          <p:cNvPr id="204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647214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0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1CC92CD-BEEF-497C-BC22-FD19C1629406}" type="slidenum">
              <a:rPr lang="fr-BE" sz="1300" b="0" strike="noStrike" spc="-1">
                <a:solidFill>
                  <a:srgbClr val="000000"/>
                </a:solidFill>
                <a:uFill>
                  <a:solidFill>
                    <a:srgbClr val="FFFFFF"/>
                  </a:solidFill>
                </a:uFill>
                <a:latin typeface="+mn-lt"/>
              </a:rPr>
              <a:t>365</a:t>
            </a:fld>
            <a:endParaRPr lang="fr-BE" sz="1400" b="0" strike="noStrike" spc="-1">
              <a:solidFill>
                <a:srgbClr val="000000"/>
              </a:solidFill>
              <a:uFill>
                <a:solidFill>
                  <a:srgbClr val="FFFFFF"/>
                </a:solidFill>
              </a:uFill>
              <a:latin typeface="Times New Roman"/>
            </a:endParaRPr>
          </a:p>
        </p:txBody>
      </p:sp>
      <p:sp>
        <p:nvSpPr>
          <p:cNvPr id="300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5046768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0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44B886D-77B5-4104-B227-CD08A00D0179}" type="slidenum">
              <a:rPr lang="fr-BE" sz="1300" b="0" strike="noStrike" spc="-1">
                <a:solidFill>
                  <a:srgbClr val="000000"/>
                </a:solidFill>
                <a:uFill>
                  <a:solidFill>
                    <a:srgbClr val="FFFFFF"/>
                  </a:solidFill>
                </a:uFill>
                <a:latin typeface="+mn-lt"/>
              </a:rPr>
              <a:t>366</a:t>
            </a:fld>
            <a:endParaRPr lang="fr-BE" sz="1400" b="0" strike="noStrike" spc="-1">
              <a:solidFill>
                <a:srgbClr val="000000"/>
              </a:solidFill>
              <a:uFill>
                <a:solidFill>
                  <a:srgbClr val="FFFFFF"/>
                </a:solidFill>
              </a:uFill>
              <a:latin typeface="Times New Roman"/>
            </a:endParaRPr>
          </a:p>
        </p:txBody>
      </p:sp>
      <p:sp>
        <p:nvSpPr>
          <p:cNvPr id="300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8364639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0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80A2EEA-6903-48EF-9FED-3F008564332B}" type="slidenum">
              <a:rPr lang="fr-BE" sz="1300" b="0" strike="noStrike" spc="-1">
                <a:solidFill>
                  <a:srgbClr val="000000"/>
                </a:solidFill>
                <a:uFill>
                  <a:solidFill>
                    <a:srgbClr val="FFFFFF"/>
                  </a:solidFill>
                </a:uFill>
                <a:latin typeface="+mn-lt"/>
              </a:rPr>
              <a:t>367</a:t>
            </a:fld>
            <a:endParaRPr lang="fr-BE" sz="1400" b="0" strike="noStrike" spc="-1">
              <a:solidFill>
                <a:srgbClr val="000000"/>
              </a:solidFill>
              <a:uFill>
                <a:solidFill>
                  <a:srgbClr val="FFFFFF"/>
                </a:solidFill>
              </a:uFill>
              <a:latin typeface="Times New Roman"/>
            </a:endParaRPr>
          </a:p>
        </p:txBody>
      </p:sp>
      <p:sp>
        <p:nvSpPr>
          <p:cNvPr id="300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4765558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10"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11"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3F21D14-8720-4DD1-BD34-01C63F1AEA99}" type="slidenum">
              <a:rPr lang="fr-BE" sz="1300" b="0" strike="noStrike" spc="-1">
                <a:solidFill>
                  <a:srgbClr val="000000"/>
                </a:solidFill>
                <a:uFill>
                  <a:solidFill>
                    <a:srgbClr val="FFFFFF"/>
                  </a:solidFill>
                </a:uFill>
                <a:latin typeface="+mn-lt"/>
                <a:ea typeface="+mn-ea"/>
              </a:rPr>
              <a:t>368</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3213033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13"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14"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C584981-9683-4060-9A19-C7C21BDD5BE0}" type="slidenum">
              <a:rPr lang="fr-BE" sz="1300" b="0" strike="noStrike" spc="-1">
                <a:solidFill>
                  <a:srgbClr val="000000"/>
                </a:solidFill>
                <a:uFill>
                  <a:solidFill>
                    <a:srgbClr val="FFFFFF"/>
                  </a:solidFill>
                </a:uFill>
                <a:latin typeface="+mn-lt"/>
                <a:ea typeface="+mn-ea"/>
              </a:rPr>
              <a:t>369</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7201323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1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1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86993D6-17C4-43D4-A3C5-0C8570673190}" type="slidenum">
              <a:rPr lang="fr-BE" sz="1300" b="0" strike="noStrike" spc="-1">
                <a:solidFill>
                  <a:srgbClr val="000000"/>
                </a:solidFill>
                <a:uFill>
                  <a:solidFill>
                    <a:srgbClr val="FFFFFF"/>
                  </a:solidFill>
                </a:uFill>
                <a:latin typeface="+mn-lt"/>
                <a:ea typeface="+mn-ea"/>
              </a:rPr>
              <a:t>370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3001847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22"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23"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4988D81-0670-4B16-ADCD-F1AB84FE0B52}" type="slidenum">
              <a:rPr lang="fr-BE" sz="1300" b="0" strike="noStrike" spc="-1">
                <a:solidFill>
                  <a:srgbClr val="000000"/>
                </a:solidFill>
                <a:uFill>
                  <a:solidFill>
                    <a:srgbClr val="FFFFFF"/>
                  </a:solidFill>
                </a:uFill>
                <a:latin typeface="+mn-lt"/>
                <a:ea typeface="+mn-ea"/>
              </a:rPr>
              <a:t>371</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2524066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25"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26"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83E21E2-4A0B-4971-A857-C4A95703D875}" type="slidenum">
              <a:rPr lang="fr-BE" sz="1300" b="0" strike="noStrike" spc="-1">
                <a:solidFill>
                  <a:srgbClr val="000000"/>
                </a:solidFill>
                <a:uFill>
                  <a:solidFill>
                    <a:srgbClr val="FFFFFF"/>
                  </a:solidFill>
                </a:uFill>
                <a:latin typeface="+mn-lt"/>
                <a:ea typeface="+mn-ea"/>
              </a:rPr>
              <a:t>372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9047434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2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77782FF-01FC-48B2-867E-420998085586}" type="slidenum">
              <a:rPr lang="fr-BE" sz="1300" b="0" strike="noStrike" spc="-1">
                <a:solidFill>
                  <a:srgbClr val="000000"/>
                </a:solidFill>
                <a:uFill>
                  <a:solidFill>
                    <a:srgbClr val="FFFFFF"/>
                  </a:solidFill>
                </a:uFill>
                <a:latin typeface="+mn-lt"/>
                <a:ea typeface="+mn-ea"/>
              </a:rPr>
              <a:t>373</a:t>
            </a:fld>
            <a:endParaRPr lang="fr-BE" sz="1400" b="0" strike="noStrike" spc="-1">
              <a:solidFill>
                <a:srgbClr val="000000"/>
              </a:solidFill>
              <a:uFill>
                <a:solidFill>
                  <a:srgbClr val="FFFFFF"/>
                </a:solidFill>
              </a:uFill>
              <a:latin typeface="Times New Roman"/>
            </a:endParaRPr>
          </a:p>
        </p:txBody>
      </p:sp>
      <p:sp>
        <p:nvSpPr>
          <p:cNvPr id="302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613047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31"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32"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E15773C-3E5C-464D-90B8-66311DEBB5D3}" type="slidenum">
              <a:rPr lang="fr-BE" sz="1300" b="0" strike="noStrike" spc="-1">
                <a:solidFill>
                  <a:srgbClr val="000000"/>
                </a:solidFill>
                <a:uFill>
                  <a:solidFill>
                    <a:srgbClr val="FFFFFF"/>
                  </a:solidFill>
                </a:uFill>
                <a:latin typeface="+mn-lt"/>
                <a:ea typeface="+mn-ea"/>
              </a:rPr>
              <a:t>374</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17136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4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8706B7C-07C5-4F9B-83A3-2030261DFB12}" type="slidenum">
              <a:rPr lang="fr-BE" sz="1300" b="0" strike="noStrike" spc="-1">
                <a:solidFill>
                  <a:srgbClr val="000000"/>
                </a:solidFill>
                <a:uFill>
                  <a:solidFill>
                    <a:srgbClr val="FFFFFF"/>
                  </a:solidFill>
                </a:uFill>
                <a:latin typeface="+mn-lt"/>
                <a:ea typeface="+mn-ea"/>
              </a:rPr>
              <a:t>39</a:t>
            </a:fld>
            <a:endParaRPr lang="fr-BE" sz="1400" b="0" strike="noStrike" spc="-1">
              <a:solidFill>
                <a:srgbClr val="000000"/>
              </a:solidFill>
              <a:uFill>
                <a:solidFill>
                  <a:srgbClr val="FFFFFF"/>
                </a:solidFill>
              </a:uFill>
              <a:latin typeface="Times New Roman"/>
            </a:endParaRPr>
          </a:p>
        </p:txBody>
      </p:sp>
      <p:sp>
        <p:nvSpPr>
          <p:cNvPr id="204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10660644"/>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34"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35"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5956F9F-13EA-4A7B-B524-5C3A6EE3BA27}" type="slidenum">
              <a:rPr lang="fr-BE" sz="1300" b="0" strike="noStrike" spc="-1">
                <a:solidFill>
                  <a:srgbClr val="000000"/>
                </a:solidFill>
                <a:uFill>
                  <a:solidFill>
                    <a:srgbClr val="FFFFFF"/>
                  </a:solidFill>
                </a:uFill>
                <a:latin typeface="+mn-lt"/>
                <a:ea typeface="+mn-ea"/>
              </a:rPr>
              <a:t>375</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5339003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37"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38"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E609248-572D-410E-961D-26C057F8A2BF}" type="slidenum">
              <a:rPr lang="fr-BE" sz="1300" b="0" strike="noStrike" spc="-1">
                <a:solidFill>
                  <a:srgbClr val="000000"/>
                </a:solidFill>
                <a:uFill>
                  <a:solidFill>
                    <a:srgbClr val="FFFFFF"/>
                  </a:solidFill>
                </a:uFill>
                <a:latin typeface="+mn-lt"/>
                <a:ea typeface="+mn-ea"/>
              </a:rPr>
              <a:t>376</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496401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40"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41"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7B0FBE2-2D18-4479-B4F4-2413B2F6F4F6}" type="slidenum">
              <a:rPr lang="fr-BE" sz="1300" b="0" strike="noStrike" spc="-1">
                <a:solidFill>
                  <a:srgbClr val="000000"/>
                </a:solidFill>
                <a:uFill>
                  <a:solidFill>
                    <a:srgbClr val="FFFFFF"/>
                  </a:solidFill>
                </a:uFill>
                <a:latin typeface="+mn-lt"/>
                <a:ea typeface="+mn-ea"/>
              </a:rPr>
              <a:t>377</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4591276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43"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44"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E46DB2E-82A7-4CDD-8FDE-415F2C00407B}" type="slidenum">
              <a:rPr lang="fr-BE" sz="1300" b="0" strike="noStrike" spc="-1">
                <a:solidFill>
                  <a:srgbClr val="000000"/>
                </a:solidFill>
                <a:uFill>
                  <a:solidFill>
                    <a:srgbClr val="FFFFFF"/>
                  </a:solidFill>
                </a:uFill>
                <a:latin typeface="+mn-lt"/>
                <a:ea typeface="+mn-ea"/>
              </a:rPr>
              <a:t>378</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0573164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46"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47"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0B51B83-BD5C-4638-B6B4-2CA8C81BD543}" type="slidenum">
              <a:rPr lang="fr-BE" sz="1300" b="0" strike="noStrike" spc="-1">
                <a:solidFill>
                  <a:srgbClr val="000000"/>
                </a:solidFill>
                <a:uFill>
                  <a:solidFill>
                    <a:srgbClr val="FFFFFF"/>
                  </a:solidFill>
                </a:uFill>
                <a:latin typeface="+mn-lt"/>
                <a:ea typeface="+mn-ea"/>
              </a:rPr>
              <a:t>379</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9999751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49"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50"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CACBFCB-8FEC-47A4-87A3-96DA8E6CEB58}" type="slidenum">
              <a:rPr lang="fr-BE" sz="1300" b="0" strike="noStrike" spc="-1">
                <a:solidFill>
                  <a:srgbClr val="000000"/>
                </a:solidFill>
                <a:uFill>
                  <a:solidFill>
                    <a:srgbClr val="FFFFFF"/>
                  </a:solidFill>
                </a:uFill>
                <a:latin typeface="+mn-lt"/>
                <a:ea typeface="+mn-ea"/>
              </a:rPr>
              <a:t>380</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1967555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La réplication de capture instantanée est la plus appropriée lorsque les modifications de données sont importantes mais peu fréquentes.</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Par exemple, si une entreprise commerciale gère des tarifs de produits, et que ces tarifs sont tous mis à jour en même temps, une à deux fois par an, il est recommandé de procéder à une réplication de l'intégralité de la capture instantanée des données modifiées. </a:t>
            </a:r>
          </a:p>
          <a:p>
            <a:endParaRPr lang="fr-BE" sz="2000" b="0" strike="noStrike" spc="-1">
              <a:solidFill>
                <a:srgbClr val="000000"/>
              </a:solidFill>
              <a:uFill>
                <a:solidFill>
                  <a:srgbClr val="FFFFFF"/>
                </a:solidFill>
              </a:uFill>
              <a:latin typeface="Arial"/>
            </a:endParaRPr>
          </a:p>
          <a:p>
            <a:r>
              <a:rPr lang="fr-BE" sz="2000" b="0" strike="noStrike" spc="-1">
                <a:solidFill>
                  <a:srgbClr val="000000"/>
                </a:solidFill>
                <a:uFill>
                  <a:solidFill>
                    <a:srgbClr val="FFFFFF"/>
                  </a:solidFill>
                </a:uFill>
                <a:latin typeface="Arial"/>
              </a:rPr>
              <a:t>Suivant certains types de données, des captures instantanées plus fréquentes peuvent également être appropriées. Par exemple, si une table relativement petite est mise à jour sur le serveur de publication dans la journée mais qu'une certaine latence est tolérée, les modifications peuvent être remises pendant la nuit en tant que capture instantanée. </a:t>
            </a:r>
          </a:p>
        </p:txBody>
      </p:sp>
      <p:sp>
        <p:nvSpPr>
          <p:cNvPr id="305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70E109E-B68A-475F-8B62-4A3AD5051978}" type="slidenum">
              <a:rPr lang="fr-BE" sz="1300" b="0" strike="noStrike" spc="-1">
                <a:solidFill>
                  <a:srgbClr val="000000"/>
                </a:solidFill>
                <a:uFill>
                  <a:solidFill>
                    <a:srgbClr val="FFFFFF"/>
                  </a:solidFill>
                </a:uFill>
                <a:latin typeface="+mn-lt"/>
                <a:ea typeface="+mn-ea"/>
              </a:rPr>
              <a:t>381</a:t>
            </a:fld>
            <a:endParaRPr lang="fr-BE" sz="1400" b="0" strike="noStrike" spc="-1">
              <a:solidFill>
                <a:srgbClr val="000000"/>
              </a:solidFill>
              <a:uFill>
                <a:solidFill>
                  <a:srgbClr val="FFFFFF"/>
                </a:solidFill>
              </a:uFill>
              <a:latin typeface="Times New Roman"/>
            </a:endParaRPr>
          </a:p>
        </p:txBody>
      </p:sp>
      <p:sp>
        <p:nvSpPr>
          <p:cNvPr id="305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8531369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5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EC3C759-E9A4-4B95-B8A7-CA2EEFEAE92F}" type="slidenum">
              <a:rPr lang="fr-BE" sz="1300" b="0" strike="noStrike" spc="-1">
                <a:solidFill>
                  <a:srgbClr val="000000"/>
                </a:solidFill>
                <a:uFill>
                  <a:solidFill>
                    <a:srgbClr val="FFFFFF"/>
                  </a:solidFill>
                </a:uFill>
                <a:latin typeface="+mn-lt"/>
                <a:ea typeface="+mn-ea"/>
              </a:rPr>
              <a:t>382</a:t>
            </a:fld>
            <a:endParaRPr lang="fr-BE" sz="1400" b="0" strike="noStrike" spc="-1">
              <a:solidFill>
                <a:srgbClr val="000000"/>
              </a:solidFill>
              <a:uFill>
                <a:solidFill>
                  <a:srgbClr val="FFFFFF"/>
                </a:solidFill>
              </a:uFill>
              <a:latin typeface="Times New Roman"/>
            </a:endParaRPr>
          </a:p>
        </p:txBody>
      </p:sp>
      <p:sp>
        <p:nvSpPr>
          <p:cNvPr id="305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688514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7"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Par défaut, les Abonnés à des publications transactionnelles doivent être traités en lecture seule, parce que les changements ne sont pas propagés vers le serveur de publication. Cependant, la réplication transactionnelle offre des options qui permettent des mises à jour au niveau de l'Abonné. Pour plus d'informations, consultez </a:t>
            </a:r>
            <a:r>
              <a:rPr lang="fr-BE" sz="2000" b="0" u="sng" strike="noStrike" spc="-1">
                <a:solidFill>
                  <a:srgbClr val="000000"/>
                </a:solidFill>
                <a:uFill>
                  <a:solidFill>
                    <a:srgbClr val="FFFFFF"/>
                  </a:solidFill>
                </a:uFill>
                <a:latin typeface="Arial"/>
                <a:hlinkClick r:id="rId3"/>
              </a:rPr>
              <a:t>Types de publication pour la réplication transactionnelle</a:t>
            </a:r>
            <a:r>
              <a:rPr lang="fr-BE" sz="2000" b="0" strike="noStrike" spc="-1">
                <a:solidFill>
                  <a:srgbClr val="000000"/>
                </a:solidFill>
                <a:uFill>
                  <a:solidFill>
                    <a:srgbClr val="FFFFFF"/>
                  </a:solidFill>
                </a:uFill>
                <a:latin typeface="Arial"/>
              </a:rPr>
              <a:t>.</a:t>
            </a:r>
          </a:p>
        </p:txBody>
      </p:sp>
      <p:sp>
        <p:nvSpPr>
          <p:cNvPr id="305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8EE9664-12BC-4AF9-A226-CDE58A89D25C}" type="slidenum">
              <a:rPr lang="fr-BE" sz="1300" b="0" strike="noStrike" spc="-1">
                <a:solidFill>
                  <a:srgbClr val="000000"/>
                </a:solidFill>
                <a:uFill>
                  <a:solidFill>
                    <a:srgbClr val="FFFFFF"/>
                  </a:solidFill>
                </a:uFill>
                <a:latin typeface="+mn-lt"/>
                <a:ea typeface="+mn-ea"/>
              </a:rPr>
              <a:t>383</a:t>
            </a:fld>
            <a:endParaRPr lang="fr-BE" sz="1400" b="0" strike="noStrike" spc="-1">
              <a:solidFill>
                <a:srgbClr val="000000"/>
              </a:solidFill>
              <a:uFill>
                <a:solidFill>
                  <a:srgbClr val="FFFFFF"/>
                </a:solidFill>
              </a:uFill>
              <a:latin typeface="Times New Roman"/>
            </a:endParaRPr>
          </a:p>
        </p:txBody>
      </p:sp>
      <p:sp>
        <p:nvSpPr>
          <p:cNvPr id="305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4745871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61"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62"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5C8BAF9-AA14-4AEB-85D6-AE6C4FCBDC80}" type="slidenum">
              <a:rPr lang="fr-BE" sz="1300" b="0" strike="noStrike" spc="-1">
                <a:solidFill>
                  <a:srgbClr val="000000"/>
                </a:solidFill>
                <a:uFill>
                  <a:solidFill>
                    <a:srgbClr val="FFFFFF"/>
                  </a:solidFill>
                </a:uFill>
                <a:latin typeface="+mn-lt"/>
                <a:ea typeface="+mn-ea"/>
              </a:rPr>
              <a:t>384</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62300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Pour améliorer les performances et les besoins de recovery, on doit comprendre comment SQL Server stocke les fichiers de DB et les logs de transactions.</a:t>
            </a:r>
          </a:p>
        </p:txBody>
      </p:sp>
      <p:sp>
        <p:nvSpPr>
          <p:cNvPr id="204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7B5888B-DF49-4F11-AB62-261868811EA0}" type="slidenum">
              <a:rPr lang="fr-BE" sz="1300" b="0" strike="noStrike" spc="-1">
                <a:solidFill>
                  <a:srgbClr val="000000"/>
                </a:solidFill>
                <a:uFill>
                  <a:solidFill>
                    <a:srgbClr val="FFFFFF"/>
                  </a:solidFill>
                </a:uFill>
                <a:latin typeface="+mn-lt"/>
              </a:rPr>
              <a:t>40</a:t>
            </a:fld>
            <a:endParaRPr lang="fr-BE" sz="1400" b="0" strike="noStrike" spc="-1">
              <a:solidFill>
                <a:srgbClr val="000000"/>
              </a:solidFill>
              <a:uFill>
                <a:solidFill>
                  <a:srgbClr val="FFFFFF"/>
                </a:solidFill>
              </a:uFill>
              <a:latin typeface="Times New Roman"/>
            </a:endParaRPr>
          </a:p>
        </p:txBody>
      </p:sp>
      <p:sp>
        <p:nvSpPr>
          <p:cNvPr id="204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3317724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3"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La réplication de fusion permet à plusieurs sites de fonctionner de manière autonome, pour fusionner ensuite leurs mises à jour en un résultat unique et uniforme. Étant donné que les mises à jour sont effectuées sur plusieurs nœuds, les mêmes données ont pu être mises à jour par le serveur de publication et par plusieurs Abonnés. Par conséquent, des conflits peuvent se produire quand des mises à jour sont fusionnées ; la réplication de fusion fournit plusieurs moyens de gérer ces conflits.</a:t>
            </a:r>
          </a:p>
        </p:txBody>
      </p:sp>
      <p:sp>
        <p:nvSpPr>
          <p:cNvPr id="306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A43DFB5-9AD9-4706-83D6-862A524A56C2}" type="slidenum">
              <a:rPr lang="fr-BE" sz="1300" b="0" strike="noStrike" spc="-1">
                <a:solidFill>
                  <a:srgbClr val="000000"/>
                </a:solidFill>
                <a:uFill>
                  <a:solidFill>
                    <a:srgbClr val="FFFFFF"/>
                  </a:solidFill>
                </a:uFill>
                <a:latin typeface="+mn-lt"/>
                <a:ea typeface="+mn-ea"/>
              </a:rPr>
              <a:t>385</a:t>
            </a:fld>
            <a:endParaRPr lang="fr-BE" sz="1400" b="0" strike="noStrike" spc="-1">
              <a:solidFill>
                <a:srgbClr val="000000"/>
              </a:solidFill>
              <a:uFill>
                <a:solidFill>
                  <a:srgbClr val="FFFFFF"/>
                </a:solidFill>
              </a:uFill>
              <a:latin typeface="Times New Roman"/>
            </a:endParaRPr>
          </a:p>
        </p:txBody>
      </p:sp>
      <p:sp>
        <p:nvSpPr>
          <p:cNvPr id="306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9051066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67"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68"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C508A1F-320C-44DC-ACEB-8479CD2D059D}" type="slidenum">
              <a:rPr lang="fr-BE" sz="1300" b="0" strike="noStrike" spc="-1">
                <a:solidFill>
                  <a:srgbClr val="000000"/>
                </a:solidFill>
                <a:uFill>
                  <a:solidFill>
                    <a:srgbClr val="FFFFFF"/>
                  </a:solidFill>
                </a:uFill>
                <a:latin typeface="+mn-lt"/>
                <a:ea typeface="+mn-ea"/>
              </a:rPr>
              <a:t>386</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93597647"/>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7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1B700B2-4E75-468C-9232-23847A291FD2}" type="slidenum">
              <a:rPr lang="fr-BE" sz="1300" b="0" strike="noStrike" spc="-1">
                <a:solidFill>
                  <a:srgbClr val="000000"/>
                </a:solidFill>
                <a:uFill>
                  <a:solidFill>
                    <a:srgbClr val="FFFFFF"/>
                  </a:solidFill>
                </a:uFill>
                <a:latin typeface="+mn-lt"/>
                <a:ea typeface="+mn-ea"/>
              </a:rPr>
              <a:t>387</a:t>
            </a:fld>
            <a:endParaRPr lang="fr-BE" sz="1400" b="0" strike="noStrike" spc="-1">
              <a:solidFill>
                <a:srgbClr val="000000"/>
              </a:solidFill>
              <a:uFill>
                <a:solidFill>
                  <a:srgbClr val="FFFFFF"/>
                </a:solidFill>
              </a:uFill>
              <a:latin typeface="Times New Roman"/>
            </a:endParaRPr>
          </a:p>
        </p:txBody>
      </p:sp>
      <p:sp>
        <p:nvSpPr>
          <p:cNvPr id="307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4940499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7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BDD6AA7-FDBB-4117-B5F7-F60029BAEF10}" type="slidenum">
              <a:rPr lang="fr-BE" sz="1300" b="0" strike="noStrike" spc="-1">
                <a:solidFill>
                  <a:srgbClr val="000000"/>
                </a:solidFill>
                <a:uFill>
                  <a:solidFill>
                    <a:srgbClr val="FFFFFF"/>
                  </a:solidFill>
                </a:uFill>
                <a:latin typeface="+mn-lt"/>
                <a:ea typeface="+mn-ea"/>
              </a:rPr>
              <a:t>388</a:t>
            </a:fld>
            <a:endParaRPr lang="fr-BE" sz="1400" b="0" strike="noStrike" spc="-1">
              <a:solidFill>
                <a:srgbClr val="000000"/>
              </a:solidFill>
              <a:uFill>
                <a:solidFill>
                  <a:srgbClr val="FFFFFF"/>
                </a:solidFill>
              </a:uFill>
              <a:latin typeface="Times New Roman"/>
            </a:endParaRPr>
          </a:p>
        </p:txBody>
      </p:sp>
      <p:sp>
        <p:nvSpPr>
          <p:cNvPr id="307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0660097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7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904CCA0-165F-4203-B66D-346126A261EE}" type="slidenum">
              <a:rPr lang="fr-BE" sz="1300" b="0" strike="noStrike" spc="-1">
                <a:solidFill>
                  <a:srgbClr val="000000"/>
                </a:solidFill>
                <a:uFill>
                  <a:solidFill>
                    <a:srgbClr val="FFFFFF"/>
                  </a:solidFill>
                </a:uFill>
                <a:latin typeface="+mn-lt"/>
                <a:ea typeface="+mn-ea"/>
              </a:rPr>
              <a:t>389</a:t>
            </a:fld>
            <a:endParaRPr lang="fr-BE" sz="1400" b="0" strike="noStrike" spc="-1">
              <a:solidFill>
                <a:srgbClr val="000000"/>
              </a:solidFill>
              <a:uFill>
                <a:solidFill>
                  <a:srgbClr val="FFFFFF"/>
                </a:solidFill>
              </a:uFill>
              <a:latin typeface="Times New Roman"/>
            </a:endParaRPr>
          </a:p>
        </p:txBody>
      </p:sp>
      <p:sp>
        <p:nvSpPr>
          <p:cNvPr id="307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1079536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7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E08B705-DECC-4525-8F13-22549A856C9E}" type="slidenum">
              <a:rPr lang="fr-BE" sz="1300" b="0" strike="noStrike" spc="-1">
                <a:solidFill>
                  <a:srgbClr val="000000"/>
                </a:solidFill>
                <a:uFill>
                  <a:solidFill>
                    <a:srgbClr val="FFFFFF"/>
                  </a:solidFill>
                </a:uFill>
                <a:latin typeface="+mn-lt"/>
                <a:ea typeface="+mn-ea"/>
              </a:rPr>
              <a:t>390</a:t>
            </a:fld>
            <a:endParaRPr lang="fr-BE" sz="1400" b="0" strike="noStrike" spc="-1">
              <a:solidFill>
                <a:srgbClr val="000000"/>
              </a:solidFill>
              <a:uFill>
                <a:solidFill>
                  <a:srgbClr val="FFFFFF"/>
                </a:solidFill>
              </a:uFill>
              <a:latin typeface="Times New Roman"/>
            </a:endParaRPr>
          </a:p>
        </p:txBody>
      </p:sp>
      <p:sp>
        <p:nvSpPr>
          <p:cNvPr id="308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2984765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8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B5E3613-77A6-49AE-AF45-12F62E5517F0}" type="slidenum">
              <a:rPr lang="fr-BE" sz="1300" b="0" strike="noStrike" spc="-1">
                <a:solidFill>
                  <a:srgbClr val="000000"/>
                </a:solidFill>
                <a:uFill>
                  <a:solidFill>
                    <a:srgbClr val="FFFFFF"/>
                  </a:solidFill>
                </a:uFill>
                <a:latin typeface="+mn-lt"/>
                <a:ea typeface="+mn-ea"/>
              </a:rPr>
              <a:t>391</a:t>
            </a:fld>
            <a:endParaRPr lang="fr-BE" sz="1400" b="0" strike="noStrike" spc="-1">
              <a:solidFill>
                <a:srgbClr val="000000"/>
              </a:solidFill>
              <a:uFill>
                <a:solidFill>
                  <a:srgbClr val="FFFFFF"/>
                </a:solidFill>
              </a:uFill>
              <a:latin typeface="Times New Roman"/>
            </a:endParaRPr>
          </a:p>
        </p:txBody>
      </p:sp>
      <p:sp>
        <p:nvSpPr>
          <p:cNvPr id="308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7844155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3085" name="TextShape 2"/>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
        <p:nvSpPr>
          <p:cNvPr id="3086" name="TextShape 3"/>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7C90DAA-FA19-4862-B730-3A4A74894587}" type="slidenum">
              <a:rPr lang="fr-BE" sz="1300" b="0" strike="noStrike" spc="-1">
                <a:solidFill>
                  <a:srgbClr val="000000"/>
                </a:solidFill>
                <a:uFill>
                  <a:solidFill>
                    <a:srgbClr val="FFFFFF"/>
                  </a:solidFill>
                </a:uFill>
                <a:latin typeface="+mn-lt"/>
                <a:ea typeface="+mn-ea"/>
              </a:rPr>
              <a:t>392</a:t>
            </a:fld>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0891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Toutes les DB ont un fichier de données primaire (.</a:t>
            </a:r>
            <a:r>
              <a:rPr lang="fr-BE" sz="3000" b="0" strike="noStrike" spc="-1" dirty="0" err="1">
                <a:solidFill>
                  <a:srgbClr val="000000"/>
                </a:solidFill>
                <a:uFill>
                  <a:solidFill>
                    <a:srgbClr val="FFFFFF"/>
                  </a:solidFill>
                </a:uFill>
                <a:latin typeface="Arial"/>
              </a:rPr>
              <a:t>mdf</a:t>
            </a:r>
            <a:r>
              <a:rPr lang="fr-BE" sz="3000" b="0" strike="noStrike" spc="-1" dirty="0">
                <a:solidFill>
                  <a:srgbClr val="000000"/>
                </a:solidFill>
                <a:uFill>
                  <a:solidFill>
                    <a:srgbClr val="FFFFFF"/>
                  </a:solidFill>
                </a:uFill>
                <a:latin typeface="Arial"/>
              </a:rPr>
              <a:t>) et un ou plusieurs fichiers de logs de transactions (.</a:t>
            </a:r>
            <a:r>
              <a:rPr lang="fr-BE" sz="3000" b="0" strike="noStrike" spc="-1" dirty="0" err="1">
                <a:solidFill>
                  <a:srgbClr val="000000"/>
                </a:solidFill>
                <a:uFill>
                  <a:solidFill>
                    <a:srgbClr val="FFFFFF"/>
                  </a:solidFill>
                </a:uFill>
                <a:latin typeface="Arial"/>
              </a:rPr>
              <a:t>ldf</a:t>
            </a:r>
            <a:r>
              <a:rPr lang="fr-BE" sz="3000" b="0" strike="noStrike" spc="-1" dirty="0">
                <a:solidFill>
                  <a:srgbClr val="000000"/>
                </a:solidFill>
                <a:uFill>
                  <a:solidFill>
                    <a:srgbClr val="FFFFFF"/>
                  </a:solidFill>
                </a:uFill>
                <a:latin typeface="Arial"/>
              </a:rPr>
              <a:t>). Une DB peut aussi avoir un fichier de données secondaire. Ces fichier physiques ont un nom de fichier d’OS et un nom de fichier logique qui peut être utilisé par les requêtes T-SQL. Le chemin par défaut de ces fichiers est C:</a:t>
            </a:r>
            <a:r>
              <a:rPr lang="fr-BE" sz="2000" b="0" strike="noStrike" spc="-1" dirty="0">
                <a:solidFill>
                  <a:srgbClr val="000000"/>
                </a:solidFill>
                <a:uFill>
                  <a:solidFill>
                    <a:srgbClr val="FFFFFF"/>
                  </a:solidFill>
                </a:uFill>
                <a:latin typeface="Arial"/>
              </a:rPr>
              <a:t>Program Files\Microsoft SQL Server\MSSQL\Data.</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Les données sont stockées dans des blocs </a:t>
            </a:r>
            <a:r>
              <a:rPr lang="fr-BE" sz="2000" b="0" strike="noStrike" spc="-1" dirty="0" err="1">
                <a:solidFill>
                  <a:srgbClr val="000000"/>
                </a:solidFill>
                <a:uFill>
                  <a:solidFill>
                    <a:srgbClr val="FFFFFF"/>
                  </a:solidFill>
                </a:uFill>
                <a:latin typeface="Arial"/>
              </a:rPr>
              <a:t>contigüs</a:t>
            </a:r>
            <a:r>
              <a:rPr lang="fr-BE" sz="2000" b="0" strike="noStrike" spc="-1" dirty="0">
                <a:solidFill>
                  <a:srgbClr val="000000"/>
                </a:solidFill>
                <a:uFill>
                  <a:solidFill>
                    <a:srgbClr val="FFFFFF"/>
                  </a:solidFill>
                </a:uFill>
                <a:latin typeface="Arial"/>
              </a:rPr>
              <a:t> de 8KB appelés </a:t>
            </a:r>
            <a:r>
              <a:rPr lang="fr-BE" sz="2000" b="0" strike="noStrike" spc="-1" dirty="0" err="1">
                <a:solidFill>
                  <a:srgbClr val="000000"/>
                </a:solidFill>
                <a:uFill>
                  <a:solidFill>
                    <a:srgbClr val="FFFFFF"/>
                  </a:solidFill>
                </a:uFill>
                <a:latin typeface="Arial"/>
              </a:rPr>
              <a:t>pages.ce</a:t>
            </a:r>
            <a:r>
              <a:rPr lang="fr-BE" sz="2000" b="0" strike="noStrike" spc="-1" dirty="0">
                <a:solidFill>
                  <a:srgbClr val="000000"/>
                </a:solidFill>
                <a:uFill>
                  <a:solidFill>
                    <a:srgbClr val="FFFFFF"/>
                  </a:solidFill>
                </a:uFill>
                <a:latin typeface="Arial"/>
              </a:rPr>
              <a:t> qui signifie que la DB peut stocker 128 pages par MB</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 une ligne doit </a:t>
            </a:r>
            <a:r>
              <a:rPr lang="fr-BE" sz="2000" b="0" strike="noStrike" spc="-1" dirty="0" err="1">
                <a:solidFill>
                  <a:srgbClr val="000000"/>
                </a:solidFill>
                <a:uFill>
                  <a:solidFill>
                    <a:srgbClr val="FFFFFF"/>
                  </a:solidFill>
                </a:uFill>
                <a:latin typeface="Arial"/>
              </a:rPr>
              <a:t>tjs</a:t>
            </a:r>
            <a:r>
              <a:rPr lang="fr-BE" sz="2000" b="0" strike="noStrike" spc="-1" dirty="0">
                <a:solidFill>
                  <a:srgbClr val="000000"/>
                </a:solidFill>
                <a:uFill>
                  <a:solidFill>
                    <a:srgbClr val="FFFFFF"/>
                  </a:solidFill>
                </a:uFill>
                <a:latin typeface="Arial"/>
              </a:rPr>
              <a:t> être contenue dans un bloc. Le max de données contenu dans une ligne ne doit pas dépasser 8060 bytes. C’est plus petit que 8KB à cause de l’entête. </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Deux exceptions à cette règles:</a:t>
            </a:r>
          </a:p>
          <a:p>
            <a:pPr marL="216000" indent="-216000">
              <a:lnSpc>
                <a:spcPct val="100000"/>
              </a:lnSpc>
            </a:pPr>
            <a:r>
              <a:rPr lang="fr-BE" sz="3000" b="0" strike="noStrike" spc="-1" dirty="0">
                <a:solidFill>
                  <a:srgbClr val="000000"/>
                </a:solidFill>
                <a:uFill>
                  <a:solidFill>
                    <a:srgbClr val="FFFFFF"/>
                  </a:solidFill>
                </a:uFill>
                <a:latin typeface="Arial"/>
              </a:rPr>
              <a:t>	- les lignes contenant des types tels que </a:t>
            </a:r>
            <a:r>
              <a:rPr lang="fr-BE" sz="2000" b="1" strike="noStrike" spc="-1" dirty="0">
                <a:solidFill>
                  <a:srgbClr val="000000"/>
                </a:solidFill>
                <a:uFill>
                  <a:solidFill>
                    <a:srgbClr val="FFFFFF"/>
                  </a:solidFill>
                </a:uFill>
                <a:latin typeface="Arial"/>
              </a:rPr>
              <a:t>varchar, </a:t>
            </a:r>
            <a:r>
              <a:rPr lang="fr-BE" sz="2000" b="1" strike="noStrike" spc="-1" dirty="0" err="1">
                <a:solidFill>
                  <a:srgbClr val="000000"/>
                </a:solidFill>
                <a:uFill>
                  <a:solidFill>
                    <a:srgbClr val="FFFFFF"/>
                  </a:solidFill>
                </a:uFill>
                <a:latin typeface="Arial"/>
              </a:rPr>
              <a:t>nvarchar</a:t>
            </a:r>
            <a:r>
              <a:rPr lang="fr-BE" sz="2000" b="1" strike="noStrike" spc="-1" dirty="0">
                <a:solidFill>
                  <a:srgbClr val="000000"/>
                </a:solidFill>
                <a:uFill>
                  <a:solidFill>
                    <a:srgbClr val="FFFFFF"/>
                  </a:solidFill>
                </a:uFill>
                <a:latin typeface="Arial"/>
              </a:rPr>
              <a:t>, </a:t>
            </a:r>
            <a:r>
              <a:rPr lang="fr-BE" sz="2000" b="1" strike="noStrike" spc="-1" dirty="0" err="1">
                <a:solidFill>
                  <a:srgbClr val="000000"/>
                </a:solidFill>
                <a:uFill>
                  <a:solidFill>
                    <a:srgbClr val="FFFFFF"/>
                  </a:solidFill>
                </a:uFill>
                <a:latin typeface="Arial"/>
              </a:rPr>
              <a:t>varbinary</a:t>
            </a:r>
            <a:r>
              <a:rPr lang="fr-BE" sz="2000" b="1" strike="noStrike" spc="-1" dirty="0">
                <a:solidFill>
                  <a:srgbClr val="000000"/>
                </a:solidFill>
                <a:uFill>
                  <a:solidFill>
                    <a:srgbClr val="FFFFFF"/>
                  </a:solidFill>
                </a:uFill>
                <a:latin typeface="Arial"/>
              </a:rPr>
              <a:t>, </a:t>
            </a:r>
            <a:r>
              <a:rPr lang="fr-BE" sz="2000" b="1" strike="noStrike" spc="-1" dirty="0" err="1">
                <a:solidFill>
                  <a:srgbClr val="000000"/>
                </a:solidFill>
                <a:uFill>
                  <a:solidFill>
                    <a:srgbClr val="FFFFFF"/>
                  </a:solidFill>
                </a:uFill>
                <a:latin typeface="Arial"/>
              </a:rPr>
              <a:t>sql_variant</a:t>
            </a:r>
            <a:r>
              <a:rPr lang="fr-BE" sz="2000" b="1" strike="noStrike" spc="-1" dirty="0">
                <a:solidFill>
                  <a:srgbClr val="000000"/>
                </a:solidFill>
                <a:uFill>
                  <a:solidFill>
                    <a:srgbClr val="FFFFFF"/>
                  </a:solidFill>
                </a:uFill>
                <a:latin typeface="Arial"/>
              </a:rPr>
              <a:t>, ou CLR user-</a:t>
            </a:r>
            <a:r>
              <a:rPr lang="fr-BE" sz="2000" b="1" strike="noStrike" spc="-1" dirty="0" err="1">
                <a:solidFill>
                  <a:srgbClr val="000000"/>
                </a:solidFill>
                <a:uFill>
                  <a:solidFill>
                    <a:srgbClr val="FFFFFF"/>
                  </a:solidFill>
                </a:uFill>
                <a:latin typeface="Arial"/>
              </a:rPr>
              <a:t>defined</a:t>
            </a:r>
            <a:r>
              <a:rPr lang="fr-BE" sz="2000" b="1" strike="noStrike" spc="-1" dirty="0">
                <a:solidFill>
                  <a:srgbClr val="000000"/>
                </a:solidFill>
                <a:uFill>
                  <a:solidFill>
                    <a:srgbClr val="FFFFFF"/>
                  </a:solidFill>
                </a:uFill>
                <a:latin typeface="Arial"/>
              </a:rPr>
              <a:t> </a:t>
            </a:r>
            <a:r>
              <a:rPr lang="fr-BE" sz="2000" b="0" strike="noStrike" spc="-1" dirty="0">
                <a:solidFill>
                  <a:srgbClr val="000000"/>
                </a:solidFill>
                <a:uFill>
                  <a:solidFill>
                    <a:srgbClr val="FFFFFF"/>
                  </a:solidFill>
                </a:uFill>
                <a:latin typeface="Arial"/>
              </a:rPr>
              <a:t>Types et qui peuvent 	   excéder la taille d’une page doivent avoir des colonnes ne dépassant pas 8000 bytes.</a:t>
            </a:r>
          </a:p>
          <a:p>
            <a:pPr marL="216000" indent="-216000">
              <a:lnSpc>
                <a:spcPct val="100000"/>
              </a:lnSpc>
            </a:pPr>
            <a:r>
              <a:rPr lang="fr-BE" sz="2000" b="0" strike="noStrike" spc="-1" dirty="0">
                <a:solidFill>
                  <a:srgbClr val="000000"/>
                </a:solidFill>
                <a:uFill>
                  <a:solidFill>
                    <a:srgbClr val="FFFFFF"/>
                  </a:solidFill>
                </a:uFill>
                <a:latin typeface="Arial"/>
              </a:rPr>
              <a:t>	- les colonnes de type </a:t>
            </a:r>
            <a:r>
              <a:rPr lang="fr-BE" sz="2000" b="0" strike="noStrike" spc="-1" dirty="0" err="1">
                <a:solidFill>
                  <a:srgbClr val="000000"/>
                </a:solidFill>
                <a:uFill>
                  <a:solidFill>
                    <a:srgbClr val="FFFFFF"/>
                  </a:solidFill>
                </a:uFill>
                <a:latin typeface="Arial"/>
              </a:rPr>
              <a:t>text</a:t>
            </a:r>
            <a:r>
              <a:rPr lang="fr-BE" sz="2000" b="0" strike="noStrike" spc="-1" dirty="0">
                <a:solidFill>
                  <a:srgbClr val="000000"/>
                </a:solidFill>
                <a:uFill>
                  <a:solidFill>
                    <a:srgbClr val="FFFFFF"/>
                  </a:solidFill>
                </a:uFill>
                <a:latin typeface="Arial"/>
              </a:rPr>
              <a:t>, image , </a:t>
            </a:r>
            <a:r>
              <a:rPr lang="fr-BE" sz="2000" b="0" strike="noStrike" spc="-1" dirty="0" err="1">
                <a:solidFill>
                  <a:srgbClr val="000000"/>
                </a:solidFill>
                <a:uFill>
                  <a:solidFill>
                    <a:srgbClr val="FFFFFF"/>
                  </a:solidFill>
                </a:uFill>
                <a:latin typeface="Arial"/>
              </a:rPr>
              <a:t>binary</a:t>
            </a:r>
            <a:r>
              <a:rPr lang="fr-BE" sz="2000" b="0" strike="noStrike" spc="-1" dirty="0">
                <a:solidFill>
                  <a:srgbClr val="000000"/>
                </a:solidFill>
                <a:uFill>
                  <a:solidFill>
                    <a:srgbClr val="FFFFFF"/>
                  </a:solidFill>
                </a:uFill>
                <a:latin typeface="Arial"/>
              </a:rPr>
              <a:t> ou avec un paramètre max sont stockées en tant que pointeurs dans la page qui 	  référencent les pages où les valeurs actuelles sont stockées</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Les tables et les indexes sont stockées en extensions. Une extension est une collection de 8 pages contigües. Des petites tables peuvent partager des extensions avec d’autres tables.</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 les fichiers de logs gardent les infos nécessaires à la restauration de la DB. Il ne contient pas de pages de données.</a:t>
            </a: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5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3A565C6-A84B-4434-9AA3-A3537D52B20E}" type="slidenum">
              <a:rPr lang="fr-BE" sz="1300" b="0" strike="noStrike" spc="-1">
                <a:solidFill>
                  <a:srgbClr val="000000"/>
                </a:solidFill>
                <a:uFill>
                  <a:solidFill>
                    <a:srgbClr val="FFFFFF"/>
                  </a:solidFill>
                </a:uFill>
                <a:latin typeface="+mn-lt"/>
              </a:rPr>
              <a:t>41</a:t>
            </a:fld>
            <a:endParaRPr lang="fr-BE" sz="1400" b="0" strike="noStrike" spc="-1">
              <a:solidFill>
                <a:srgbClr val="000000"/>
              </a:solidFill>
              <a:uFill>
                <a:solidFill>
                  <a:srgbClr val="FFFFFF"/>
                </a:solidFill>
              </a:uFill>
              <a:latin typeface="Times New Roman"/>
            </a:endParaRPr>
          </a:p>
        </p:txBody>
      </p:sp>
      <p:sp>
        <p:nvSpPr>
          <p:cNvPr id="205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4052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195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4AEE55F-C397-423B-B1ED-F78B17264F55}" type="slidenum">
              <a:rPr lang="fr-BE" sz="1300" b="0" strike="noStrike" spc="-1">
                <a:solidFill>
                  <a:srgbClr val="000000"/>
                </a:solidFill>
                <a:uFill>
                  <a:solidFill>
                    <a:srgbClr val="FFFFFF"/>
                  </a:solidFill>
                </a:uFill>
                <a:latin typeface="+mn-lt"/>
                <a:ea typeface="+mn-ea"/>
              </a:rPr>
              <a:t>4</a:t>
            </a:fld>
            <a:endParaRPr lang="fr-BE" sz="1400" b="0" strike="noStrike" spc="-1">
              <a:solidFill>
                <a:srgbClr val="000000"/>
              </a:solidFill>
              <a:uFill>
                <a:solidFill>
                  <a:srgbClr val="FFFFFF"/>
                </a:solidFill>
              </a:uFill>
              <a:latin typeface="Times New Roman"/>
            </a:endParaRPr>
          </a:p>
        </p:txBody>
      </p:sp>
      <p:sp>
        <p:nvSpPr>
          <p:cNvPr id="195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78946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Autocommit: pas besoin de l’instruction COMMIT TRANSACTION pour exécuter une transaction implicite.</a:t>
            </a:r>
            <a:endParaRPr lang="fr-BE" sz="2000" b="0" strike="noStrike" spc="-1">
              <a:solidFill>
                <a:srgbClr val="000000"/>
              </a:solidFill>
              <a:uFill>
                <a:solidFill>
                  <a:srgbClr val="FFFFFF"/>
                </a:solidFill>
              </a:uFill>
              <a:latin typeface="Arial"/>
            </a:endParaRPr>
          </a:p>
        </p:txBody>
      </p:sp>
      <p:sp>
        <p:nvSpPr>
          <p:cNvPr id="205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D696837-2C44-4DE4-BDCC-6EF1AAC46B1E}" type="slidenum">
              <a:rPr lang="fr-BE" sz="1300" b="0" strike="noStrike" spc="-1">
                <a:solidFill>
                  <a:srgbClr val="000000"/>
                </a:solidFill>
                <a:uFill>
                  <a:solidFill>
                    <a:srgbClr val="FFFFFF"/>
                  </a:solidFill>
                </a:uFill>
                <a:latin typeface="+mn-lt"/>
              </a:rPr>
              <a:t>42</a:t>
            </a:fld>
            <a:endParaRPr lang="fr-BE" sz="1400" b="0" strike="noStrike" spc="-1">
              <a:solidFill>
                <a:srgbClr val="000000"/>
              </a:solidFill>
              <a:uFill>
                <a:solidFill>
                  <a:srgbClr val="FFFFFF"/>
                </a:solidFill>
              </a:uFill>
              <a:latin typeface="Times New Roman"/>
            </a:endParaRPr>
          </a:p>
        </p:txBody>
      </p:sp>
      <p:sp>
        <p:nvSpPr>
          <p:cNvPr id="205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13509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SQL Server enregistre les modifs dans le log dans le disque quand les modifs sont exécutées, </a:t>
            </a:r>
            <a:r>
              <a:rPr lang="fr-BE" sz="3000" b="1" strike="noStrike" spc="-1">
                <a:solidFill>
                  <a:srgbClr val="000000"/>
                </a:solidFill>
                <a:uFill>
                  <a:solidFill>
                    <a:srgbClr val="FFFFFF"/>
                  </a:solidFill>
                </a:uFill>
                <a:latin typeface="Arial"/>
              </a:rPr>
              <a:t>avant qu’elles ne soient écrites dans la DB.</a:t>
            </a:r>
            <a:endParaRPr lang="fr-BE" sz="2000" b="0" strike="noStrike" spc="-1">
              <a:solidFill>
                <a:srgbClr val="000000"/>
              </a:solidFill>
              <a:uFill>
                <a:solidFill>
                  <a:srgbClr val="FFFFFF"/>
                </a:solidFill>
              </a:uFill>
              <a:latin typeface="Arial"/>
            </a:endParaRPr>
          </a:p>
        </p:txBody>
      </p:sp>
      <p:sp>
        <p:nvSpPr>
          <p:cNvPr id="205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A09E634-A09E-4AFD-9717-4B921740D66C}" type="slidenum">
              <a:rPr lang="fr-BE" sz="1300" b="0" strike="noStrike" spc="-1">
                <a:solidFill>
                  <a:srgbClr val="000000"/>
                </a:solidFill>
                <a:uFill>
                  <a:solidFill>
                    <a:srgbClr val="FFFFFF"/>
                  </a:solidFill>
                </a:uFill>
                <a:latin typeface="+mn-lt"/>
              </a:rPr>
              <a:t>43</a:t>
            </a:fld>
            <a:endParaRPr lang="fr-BE" sz="1400" b="0" strike="noStrike" spc="-1">
              <a:solidFill>
                <a:srgbClr val="000000"/>
              </a:solidFill>
              <a:uFill>
                <a:solidFill>
                  <a:srgbClr val="FFFFFF"/>
                </a:solidFill>
              </a:uFill>
              <a:latin typeface="Times New Roman"/>
            </a:endParaRPr>
          </a:p>
        </p:txBody>
      </p:sp>
      <p:sp>
        <p:nvSpPr>
          <p:cNvPr id="205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28004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1- l’application envoie les modifications de données (ex: UPDATE à réaliser sur la donnée X)</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2- quand la modification est exécutée, SQL Server charge les pages affectées du disque (page contenant la donnée X) vers la mémoire (buffer cache), en supposant que les pages ne sont pas dans le cache à cause de la requête précédente</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3- SQL Server enregistre chaque instruction de modification de données dans le journal de log dès l’exécution. Les changements sont </a:t>
            </a:r>
            <a:r>
              <a:rPr lang="fr-BE" sz="3000" b="0" strike="noStrike" spc="-1" dirty="0" err="1">
                <a:solidFill>
                  <a:srgbClr val="000000"/>
                </a:solidFill>
                <a:uFill>
                  <a:solidFill>
                    <a:srgbClr val="FFFFFF"/>
                  </a:solidFill>
                </a:uFill>
                <a:latin typeface="Arial"/>
              </a:rPr>
              <a:t>tjs</a:t>
            </a:r>
            <a:r>
              <a:rPr lang="fr-BE" sz="3000" b="0" strike="noStrike" spc="-1" dirty="0">
                <a:solidFill>
                  <a:srgbClr val="000000"/>
                </a:solidFill>
                <a:uFill>
                  <a:solidFill>
                    <a:srgbClr val="FFFFFF"/>
                  </a:solidFill>
                </a:uFill>
                <a:latin typeface="Arial"/>
              </a:rPr>
              <a:t> enregistrés dans le disque </a:t>
            </a:r>
            <a:r>
              <a:rPr lang="fr-BE" sz="3200" b="0" strike="noStrike" spc="-1" dirty="0">
                <a:solidFill>
                  <a:srgbClr val="000000"/>
                </a:solidFill>
                <a:uFill>
                  <a:solidFill>
                    <a:srgbClr val="FFFFFF"/>
                  </a:solidFill>
                </a:uFill>
                <a:latin typeface="Arial"/>
              </a:rPr>
              <a:t>(pour le moment les modifications sont uniquement dans le cache) </a:t>
            </a:r>
            <a:r>
              <a:rPr lang="fr-BE" sz="3000" b="0" strike="noStrike" spc="-1" dirty="0">
                <a:solidFill>
                  <a:srgbClr val="000000"/>
                </a:solidFill>
                <a:uFill>
                  <a:solidFill>
                    <a:srgbClr val="FFFFFF"/>
                  </a:solidFill>
                </a:uFill>
                <a:latin typeface="Arial"/>
              </a:rPr>
              <a:t>avant qu’ils soient écrits dans la DB</a:t>
            </a:r>
            <a:r>
              <a:rPr lang="fr-BE" sz="2000" b="0" strike="noStrike" spc="-1" dirty="0">
                <a:solidFill>
                  <a:srgbClr val="000000"/>
                </a:solidFill>
                <a:uFill>
                  <a:solidFill>
                    <a:srgbClr val="FFFFFF"/>
                  </a:solidFill>
                </a:uFill>
                <a:latin typeface="Arial"/>
              </a:rPr>
              <a:t>. </a:t>
            </a:r>
          </a:p>
          <a:p>
            <a:pPr marL="216000" indent="-216000">
              <a:lnSpc>
                <a:spcPct val="100000"/>
              </a:lnSpc>
            </a:pPr>
            <a:r>
              <a:rPr lang="fr-BE" sz="3000" b="0" strike="noStrike" spc="-1" dirty="0">
                <a:solidFill>
                  <a:srgbClr val="000000"/>
                </a:solidFill>
                <a:uFill>
                  <a:solidFill>
                    <a:srgbClr val="FFFFFF"/>
                  </a:solidFill>
                </a:uFill>
                <a:latin typeface="Arial"/>
              </a:rPr>
              <a:t>4- Lorsque tout ce qui devait être fait, a été réalise: le checkpoint écrit toutes les transactions complètes dans la DB.</a:t>
            </a:r>
            <a:r>
              <a:rPr lang="fr-BE" sz="2000" b="0" strike="noStrike" spc="-1" dirty="0">
                <a:solidFill>
                  <a:srgbClr val="000000"/>
                </a:solidFill>
                <a:uFill>
                  <a:solidFill>
                    <a:srgbClr val="FFFFFF"/>
                  </a:solidFill>
                </a:uFill>
                <a:latin typeface="Arial"/>
              </a:rPr>
              <a:t> </a:t>
            </a:r>
            <a:r>
              <a:rPr lang="fr-BE" sz="3000" b="0" strike="noStrike" spc="-1" dirty="0">
                <a:solidFill>
                  <a:srgbClr val="000000"/>
                </a:solidFill>
                <a:uFill>
                  <a:solidFill>
                    <a:srgbClr val="FFFFFF"/>
                  </a:solidFill>
                </a:uFill>
                <a:latin typeface="Arial"/>
              </a:rPr>
              <a:t>Checkpoint : SQL Server déclenche régulièrement un point de synchronisation. Il consiste à faire redescendre sur fichier toutes les données stockées en mémoire qui correspondent à des données validées.</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 Avantage ? If the system fails, the </a:t>
            </a:r>
            <a:r>
              <a:rPr lang="fr-BE" sz="2000" b="0" strike="noStrike" spc="-1" dirty="0" err="1">
                <a:solidFill>
                  <a:srgbClr val="000000"/>
                </a:solidFill>
                <a:uFill>
                  <a:solidFill>
                    <a:srgbClr val="FFFFFF"/>
                  </a:solidFill>
                </a:uFill>
                <a:latin typeface="Arial"/>
              </a:rPr>
              <a:t>automatic</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recovery</a:t>
            </a:r>
            <a:r>
              <a:rPr lang="fr-BE" sz="2000" b="0" strike="noStrike" spc="-1" dirty="0">
                <a:solidFill>
                  <a:srgbClr val="000000"/>
                </a:solidFill>
                <a:uFill>
                  <a:solidFill>
                    <a:srgbClr val="FFFFFF"/>
                  </a:solidFill>
                </a:uFill>
                <a:latin typeface="Arial"/>
              </a:rPr>
              <a:t> process uses the transaction log to roll </a:t>
            </a:r>
            <a:r>
              <a:rPr lang="fr-BE" sz="2000" b="0" strike="noStrike" spc="-1" dirty="0" err="1">
                <a:solidFill>
                  <a:srgbClr val="000000"/>
                </a:solidFill>
                <a:uFill>
                  <a:solidFill>
                    <a:srgbClr val="FFFFFF"/>
                  </a:solidFill>
                </a:uFill>
                <a:latin typeface="Arial"/>
              </a:rPr>
              <a:t>forward</a:t>
            </a:r>
            <a:r>
              <a:rPr lang="fr-BE" sz="2000" b="0" strike="noStrike" spc="-1" dirty="0">
                <a:solidFill>
                  <a:srgbClr val="000000"/>
                </a:solidFill>
                <a:uFill>
                  <a:solidFill>
                    <a:srgbClr val="FFFFFF"/>
                  </a:solidFill>
                </a:uFill>
                <a:latin typeface="Arial"/>
              </a:rPr>
              <a:t> all </a:t>
            </a:r>
            <a:r>
              <a:rPr lang="fr-BE" sz="2000" b="0" strike="noStrike" spc="-1" dirty="0" err="1">
                <a:solidFill>
                  <a:srgbClr val="000000"/>
                </a:solidFill>
                <a:uFill>
                  <a:solidFill>
                    <a:srgbClr val="FFFFFF"/>
                  </a:solidFill>
                </a:uFill>
                <a:latin typeface="Arial"/>
              </a:rPr>
              <a:t>committed</a:t>
            </a:r>
            <a:r>
              <a:rPr lang="fr-BE" sz="2000" b="0" strike="noStrike" spc="-1" dirty="0">
                <a:solidFill>
                  <a:srgbClr val="000000"/>
                </a:solidFill>
                <a:uFill>
                  <a:solidFill>
                    <a:srgbClr val="FFFFFF"/>
                  </a:solidFill>
                </a:uFill>
                <a:latin typeface="Arial"/>
              </a:rPr>
              <a:t> transactions and roll back </a:t>
            </a:r>
            <a:r>
              <a:rPr lang="fr-BE" sz="2000" b="0" strike="noStrike" spc="-1" dirty="0" err="1">
                <a:solidFill>
                  <a:srgbClr val="000000"/>
                </a:solidFill>
                <a:uFill>
                  <a:solidFill>
                    <a:srgbClr val="FFFFFF"/>
                  </a:solidFill>
                </a:uFill>
                <a:latin typeface="Arial"/>
              </a:rPr>
              <a:t>any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incomplete</a:t>
            </a:r>
            <a:r>
              <a:rPr lang="fr-BE" sz="2000" b="0" strike="noStrike" spc="-1" dirty="0">
                <a:solidFill>
                  <a:srgbClr val="000000"/>
                </a:solidFill>
                <a:uFill>
                  <a:solidFill>
                    <a:srgbClr val="FFFFFF"/>
                  </a:solidFill>
                </a:uFill>
                <a:latin typeface="Arial"/>
              </a:rPr>
              <a:t> transactions.</a:t>
            </a:r>
            <a:r>
              <a:rPr lang="fr-BE" sz="3000" b="0" strike="noStrike" spc="-1" dirty="0">
                <a:solidFill>
                  <a:srgbClr val="000000"/>
                </a:solidFill>
                <a:uFill>
                  <a:solidFill>
                    <a:srgbClr val="FFFFFF"/>
                  </a:solidFill>
                </a:uFill>
                <a:latin typeface="Arial"/>
              </a:rPr>
              <a:t>  </a:t>
            </a:r>
            <a:endParaRPr lang="fr-BE" sz="2000" b="0" strike="noStrike" spc="-1" dirty="0">
              <a:solidFill>
                <a:srgbClr val="000000"/>
              </a:solidFill>
              <a:uFill>
                <a:solidFill>
                  <a:srgbClr val="FFFFFF"/>
                </a:solidFill>
              </a:uFill>
              <a:latin typeface="Arial"/>
            </a:endParaRPr>
          </a:p>
        </p:txBody>
      </p:sp>
      <p:sp>
        <p:nvSpPr>
          <p:cNvPr id="205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87F29C1-6F1D-45B7-8E20-AD26175786E7}" type="slidenum">
              <a:rPr lang="fr-BE" sz="1300" b="0" strike="noStrike" spc="-1">
                <a:solidFill>
                  <a:srgbClr val="000000"/>
                </a:solidFill>
                <a:uFill>
                  <a:solidFill>
                    <a:srgbClr val="FFFFFF"/>
                  </a:solidFill>
                </a:uFill>
                <a:latin typeface="+mn-lt"/>
              </a:rPr>
              <a:t>44</a:t>
            </a:fld>
            <a:endParaRPr lang="fr-BE" sz="1400" b="0" strike="noStrike" spc="-1">
              <a:solidFill>
                <a:srgbClr val="000000"/>
              </a:solidFill>
              <a:uFill>
                <a:solidFill>
                  <a:srgbClr val="FFFFFF"/>
                </a:solidFill>
              </a:uFill>
              <a:latin typeface="Times New Roman"/>
            </a:endParaRPr>
          </a:p>
        </p:txBody>
      </p:sp>
      <p:sp>
        <p:nvSpPr>
          <p:cNvPr id="206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21226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En créant une base de données, SQL Server crée le fichier de données, et le journal de transactions pour cette DB, et définit la destination de ces fichiers.</a:t>
            </a:r>
            <a:endParaRPr lang="fr-BE" sz="2000" b="0" strike="noStrike" spc="-1">
              <a:solidFill>
                <a:srgbClr val="000000"/>
              </a:solidFill>
              <a:uFill>
                <a:solidFill>
                  <a:srgbClr val="FFFFFF"/>
                </a:solidFill>
              </a:uFill>
              <a:latin typeface="Arial"/>
            </a:endParaRPr>
          </a:p>
          <a:p>
            <a:pPr marL="216000" indent="-216000">
              <a:lnSpc>
                <a:spcPct val="100000"/>
              </a:lnSpc>
            </a:pPr>
            <a:r>
              <a:rPr lang="fr-BE" sz="3000" b="0" strike="noStrike" spc="-1">
                <a:solidFill>
                  <a:srgbClr val="000000"/>
                </a:solidFill>
                <a:uFill>
                  <a:solidFill>
                    <a:srgbClr val="FFFFFF"/>
                  </a:solidFill>
                </a:uFill>
                <a:latin typeface="Arial"/>
              </a:rPr>
              <a:t>- Fichiers primaires : les données sur les utilisateurs et sur les objets peuvent être stockées dans ce fichier primaire ou secondaire.</a:t>
            </a:r>
            <a:endParaRPr lang="fr-BE" sz="2000" b="0" strike="noStrike" spc="-1">
              <a:solidFill>
                <a:srgbClr val="000000"/>
              </a:solidFill>
              <a:uFill>
                <a:solidFill>
                  <a:srgbClr val="FFFFFF"/>
                </a:solidFill>
              </a:uFill>
              <a:latin typeface="Arial"/>
            </a:endParaRPr>
          </a:p>
        </p:txBody>
      </p:sp>
      <p:sp>
        <p:nvSpPr>
          <p:cNvPr id="206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8536C15-034C-472B-853A-ED4CC60E945A}" type="slidenum">
              <a:rPr lang="fr-BE" sz="1300" b="0" strike="noStrike" spc="-1">
                <a:solidFill>
                  <a:srgbClr val="000000"/>
                </a:solidFill>
                <a:uFill>
                  <a:solidFill>
                    <a:srgbClr val="FFFFFF"/>
                  </a:solidFill>
                </a:uFill>
                <a:latin typeface="+mn-lt"/>
              </a:rPr>
              <a:t>45</a:t>
            </a:fld>
            <a:endParaRPr lang="fr-BE" sz="1400" b="0" strike="noStrike" spc="-1">
              <a:solidFill>
                <a:srgbClr val="000000"/>
              </a:solidFill>
              <a:uFill>
                <a:solidFill>
                  <a:srgbClr val="FFFFFF"/>
                </a:solidFill>
              </a:uFill>
              <a:latin typeface="Times New Roman"/>
            </a:endParaRPr>
          </a:p>
        </p:txBody>
      </p:sp>
      <p:sp>
        <p:nvSpPr>
          <p:cNvPr id="206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76923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En créant une base de données, SQL Server  crée le fichier de données, et le journal de transactions pour cette DB, et définit la destination de ces fichiers.</a:t>
            </a:r>
            <a:endParaRPr lang="fr-BE" sz="2000" b="0" strike="noStrike" spc="-1">
              <a:solidFill>
                <a:srgbClr val="000000"/>
              </a:solidFill>
              <a:uFill>
                <a:solidFill>
                  <a:srgbClr val="FFFFFF"/>
                </a:solidFill>
              </a:uFill>
              <a:latin typeface="Arial"/>
            </a:endParaRPr>
          </a:p>
          <a:p>
            <a:pPr marL="216000" indent="-216000">
              <a:lnSpc>
                <a:spcPct val="100000"/>
              </a:lnSpc>
            </a:pPr>
            <a:r>
              <a:rPr lang="fr-BE" sz="3000" b="0" strike="noStrike" spc="-1">
                <a:solidFill>
                  <a:srgbClr val="000000"/>
                </a:solidFill>
                <a:uFill>
                  <a:solidFill>
                    <a:srgbClr val="FFFFFF"/>
                  </a:solidFill>
                </a:uFill>
                <a:latin typeface="Arial"/>
              </a:rPr>
              <a:t>- Fichiers primaires : les données sur les utilisateurs et sur les objets peuvent être stockées dans ce fichier primaire ou secondaire.</a:t>
            </a:r>
            <a:endParaRPr lang="fr-BE" sz="2000" b="0" strike="noStrike" spc="-1">
              <a:solidFill>
                <a:srgbClr val="000000"/>
              </a:solidFill>
              <a:uFill>
                <a:solidFill>
                  <a:srgbClr val="FFFFFF"/>
                </a:solidFill>
              </a:uFill>
              <a:latin typeface="Arial"/>
            </a:endParaRPr>
          </a:p>
        </p:txBody>
      </p:sp>
      <p:sp>
        <p:nvSpPr>
          <p:cNvPr id="206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7E90968-48F0-4758-8D28-5666A023603C}" type="slidenum">
              <a:rPr lang="fr-BE" sz="1300" b="0" strike="noStrike" spc="-1">
                <a:solidFill>
                  <a:srgbClr val="000000"/>
                </a:solidFill>
                <a:uFill>
                  <a:solidFill>
                    <a:srgbClr val="FFFFFF"/>
                  </a:solidFill>
                </a:uFill>
                <a:latin typeface="+mn-lt"/>
              </a:rPr>
              <a:t>46</a:t>
            </a:fld>
            <a:endParaRPr lang="fr-BE" sz="1400" b="0" strike="noStrike" spc="-1">
              <a:solidFill>
                <a:srgbClr val="000000"/>
              </a:solidFill>
              <a:uFill>
                <a:solidFill>
                  <a:srgbClr val="FFFFFF"/>
                </a:solidFill>
              </a:uFill>
              <a:latin typeface="Times New Roman"/>
            </a:endParaRPr>
          </a:p>
        </p:txBody>
      </p:sp>
      <p:sp>
        <p:nvSpPr>
          <p:cNvPr id="206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42995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 Performance : réfère à la vitesse des opérations de lecture et d’écriture</a:t>
            </a:r>
          </a:p>
          <a:p>
            <a:pPr marL="216000" indent="-216000">
              <a:lnSpc>
                <a:spcPct val="100000"/>
              </a:lnSpc>
            </a:pPr>
            <a:r>
              <a:rPr lang="fr-BE" sz="2000" b="0" strike="noStrike" spc="-1" dirty="0">
                <a:solidFill>
                  <a:srgbClr val="000000"/>
                </a:solidFill>
                <a:uFill>
                  <a:solidFill>
                    <a:srgbClr val="FFFFFF"/>
                  </a:solidFill>
                </a:uFill>
                <a:latin typeface="Arial"/>
              </a:rPr>
              <a:t>- Tolérer les failles : la capacité du système à continuer de fonctionner sans perte de données quand une partie du système tombe</a:t>
            </a:r>
          </a:p>
          <a:p>
            <a:pPr marL="216000"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 déployer les données = ça permet d’améliorer l’accès parallèle aux données en utilisant plusieurs fichiers.</a:t>
            </a:r>
            <a:endParaRPr lang="fr-BE" sz="2000" b="0" strike="noStrike" spc="-1" dirty="0">
              <a:solidFill>
                <a:srgbClr val="000000"/>
              </a:solidFill>
              <a:uFill>
                <a:solidFill>
                  <a:srgbClr val="FFFFFF"/>
                </a:solidFill>
              </a:uFill>
              <a:latin typeface="Arial"/>
            </a:endParaRPr>
          </a:p>
          <a:p>
            <a:pPr marL="216000"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SQL Server peut exécuter les opérations de scan suivantes:</a:t>
            </a:r>
            <a:endParaRPr lang="fr-BE" sz="2000" b="0" strike="noStrike" spc="-1" dirty="0">
              <a:solidFill>
                <a:srgbClr val="000000"/>
              </a:solidFill>
              <a:uFill>
                <a:solidFill>
                  <a:srgbClr val="FFFFFF"/>
                </a:solidFill>
              </a:uFill>
              <a:latin typeface="Arial"/>
            </a:endParaRPr>
          </a:p>
          <a:p>
            <a:pPr marL="216000" lvl="1"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Scan parallèle des données si l’ordi est </a:t>
            </a:r>
            <a:r>
              <a:rPr lang="fr-BE" sz="3000" b="0" strike="noStrike" spc="-1" dirty="0" err="1">
                <a:solidFill>
                  <a:srgbClr val="000000"/>
                </a:solidFill>
                <a:uFill>
                  <a:solidFill>
                    <a:srgbClr val="FFFFFF"/>
                  </a:solidFill>
                </a:uFill>
                <a:latin typeface="Arial"/>
              </a:rPr>
              <a:t>multi-processeurs</a:t>
            </a:r>
            <a:r>
              <a:rPr lang="fr-BE" sz="3000" b="0" strike="noStrike" spc="-1" dirty="0">
                <a:solidFill>
                  <a:srgbClr val="000000"/>
                </a:solidFill>
                <a:uFill>
                  <a:solidFill>
                    <a:srgbClr val="FFFFFF"/>
                  </a:solidFill>
                </a:uFill>
                <a:latin typeface="Arial"/>
              </a:rPr>
              <a:t> et avec plusieurs disques</a:t>
            </a:r>
            <a:endParaRPr lang="fr-BE" sz="2000" b="0" strike="noStrike" spc="-1" dirty="0">
              <a:solidFill>
                <a:srgbClr val="000000"/>
              </a:solidFill>
              <a:uFill>
                <a:solidFill>
                  <a:srgbClr val="FFFFFF"/>
                </a:solidFill>
              </a:uFill>
              <a:latin typeface="Arial"/>
            </a:endParaRPr>
          </a:p>
          <a:p>
            <a:pPr marL="216000" lvl="1"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Scan parallèle multiples pour une seule table si les </a:t>
            </a:r>
            <a:r>
              <a:rPr lang="fr-BE" sz="3000" b="0" strike="noStrike" spc="-1" dirty="0" err="1">
                <a:solidFill>
                  <a:srgbClr val="000000"/>
                </a:solidFill>
                <a:uFill>
                  <a:solidFill>
                    <a:srgbClr val="FFFFFF"/>
                  </a:solidFill>
                </a:uFill>
                <a:latin typeface="Arial"/>
              </a:rPr>
              <a:t>filegroups</a:t>
            </a:r>
            <a:r>
              <a:rPr lang="fr-BE" sz="3000" b="0" strike="noStrike" spc="-1" dirty="0">
                <a:solidFill>
                  <a:srgbClr val="000000"/>
                </a:solidFill>
                <a:uFill>
                  <a:solidFill>
                    <a:srgbClr val="FFFFFF"/>
                  </a:solidFill>
                </a:uFill>
                <a:latin typeface="Arial"/>
              </a:rPr>
              <a:t> de la table contiennent plusieurs fichiers.</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483480" lvl="1" indent="-216000">
              <a:lnSpc>
                <a:spcPct val="100000"/>
              </a:lnSpc>
              <a:buClr>
                <a:srgbClr val="000000"/>
              </a:buClr>
              <a:buFont typeface="StarSymbol"/>
              <a:buChar char="-"/>
            </a:pPr>
            <a:r>
              <a:rPr lang="fr-BE" sz="3000" b="0" strike="noStrike" spc="-1" dirty="0">
                <a:solidFill>
                  <a:srgbClr val="000000"/>
                </a:solidFill>
                <a:uFill>
                  <a:solidFill>
                    <a:srgbClr val="FFFFFF"/>
                  </a:solidFill>
                </a:uFill>
                <a:latin typeface="Arial"/>
              </a:rPr>
              <a:t>RAID  :En </a:t>
            </a:r>
            <a:r>
              <a:rPr lang="fr-BE" sz="3000" b="0" u="sng" strike="noStrike" spc="-1" dirty="0">
                <a:solidFill>
                  <a:srgbClr val="000000"/>
                </a:solidFill>
                <a:uFill>
                  <a:solidFill>
                    <a:srgbClr val="FFFFFF"/>
                  </a:solidFill>
                </a:uFill>
                <a:latin typeface="Arial"/>
                <a:hlinkClick r:id="rId3"/>
              </a:rPr>
              <a:t>informatique</a:t>
            </a:r>
            <a:r>
              <a:rPr lang="fr-BE" sz="3000" b="0" strike="noStrike" spc="-1" dirty="0">
                <a:solidFill>
                  <a:srgbClr val="000000"/>
                </a:solidFill>
                <a:uFill>
                  <a:solidFill>
                    <a:srgbClr val="FFFFFF"/>
                  </a:solidFill>
                </a:uFill>
                <a:latin typeface="Arial"/>
              </a:rPr>
              <a:t>, le mot </a:t>
            </a:r>
            <a:r>
              <a:rPr lang="fr-BE" sz="3000" b="1" strike="noStrike" spc="-1" dirty="0">
                <a:solidFill>
                  <a:srgbClr val="000000"/>
                </a:solidFill>
                <a:uFill>
                  <a:solidFill>
                    <a:srgbClr val="FFFFFF"/>
                  </a:solidFill>
                </a:uFill>
                <a:latin typeface="Arial"/>
              </a:rPr>
              <a:t>RAID</a:t>
            </a:r>
            <a:r>
              <a:rPr lang="fr-BE" sz="3000" b="0" strike="noStrike" spc="-1" dirty="0">
                <a:solidFill>
                  <a:srgbClr val="000000"/>
                </a:solidFill>
                <a:uFill>
                  <a:solidFill>
                    <a:srgbClr val="FFFFFF"/>
                  </a:solidFill>
                </a:uFill>
                <a:latin typeface="Arial"/>
              </a:rPr>
              <a:t> désigne une </a:t>
            </a:r>
            <a:r>
              <a:rPr lang="fr-BE" sz="3000" b="0" u="sng" strike="noStrike" spc="-1" dirty="0" err="1">
                <a:solidFill>
                  <a:srgbClr val="000000"/>
                </a:solidFill>
                <a:uFill>
                  <a:solidFill>
                    <a:srgbClr val="FFFFFF"/>
                  </a:solidFill>
                </a:uFill>
                <a:latin typeface="Arial"/>
                <a:hlinkClick r:id="rId4"/>
              </a:rPr>
              <a:t>techlogie</a:t>
            </a:r>
            <a:r>
              <a:rPr lang="fr-BE" sz="3000" b="0" strike="noStrike" spc="-1" dirty="0">
                <a:solidFill>
                  <a:srgbClr val="000000"/>
                </a:solidFill>
                <a:uFill>
                  <a:solidFill>
                    <a:srgbClr val="FFFFFF"/>
                  </a:solidFill>
                </a:uFill>
                <a:latin typeface="Arial"/>
              </a:rPr>
              <a:t> permettant de stocker des </a:t>
            </a:r>
            <a:r>
              <a:rPr lang="fr-BE" sz="3000" b="0" u="sng" strike="noStrike" spc="-1" dirty="0">
                <a:solidFill>
                  <a:srgbClr val="000000"/>
                </a:solidFill>
                <a:uFill>
                  <a:solidFill>
                    <a:srgbClr val="FFFFFF"/>
                  </a:solidFill>
                </a:uFill>
                <a:latin typeface="Arial"/>
                <a:hlinkClick r:id="rId5"/>
              </a:rPr>
              <a:t>données</a:t>
            </a:r>
            <a:r>
              <a:rPr lang="fr-BE" sz="3000" b="0" strike="noStrike" spc="-1" dirty="0">
                <a:solidFill>
                  <a:srgbClr val="000000"/>
                </a:solidFill>
                <a:uFill>
                  <a:solidFill>
                    <a:srgbClr val="FFFFFF"/>
                  </a:solidFill>
                </a:uFill>
                <a:latin typeface="Arial"/>
              </a:rPr>
              <a:t> sur de multiples </a:t>
            </a:r>
            <a:r>
              <a:rPr lang="fr-BE" sz="3000" b="0" u="sng" strike="noStrike" spc="-1" dirty="0">
                <a:solidFill>
                  <a:srgbClr val="000000"/>
                </a:solidFill>
                <a:uFill>
                  <a:solidFill>
                    <a:srgbClr val="FFFFFF"/>
                  </a:solidFill>
                </a:uFill>
                <a:latin typeface="Arial"/>
                <a:hlinkClick r:id="rId6"/>
              </a:rPr>
              <a:t>disques durs</a:t>
            </a:r>
            <a:r>
              <a:rPr lang="fr-BE" sz="3000" b="0" strike="noStrike" spc="-1" dirty="0">
                <a:solidFill>
                  <a:srgbClr val="000000"/>
                </a:solidFill>
                <a:uFill>
                  <a:solidFill>
                    <a:srgbClr val="FFFFFF"/>
                  </a:solidFill>
                </a:uFill>
                <a:latin typeface="Arial"/>
              </a:rPr>
              <a:t>, en général de manière </a:t>
            </a:r>
            <a:r>
              <a:rPr lang="fr-BE" sz="3000" b="0" u="sng" strike="noStrike" spc="-1" dirty="0">
                <a:solidFill>
                  <a:srgbClr val="000000"/>
                </a:solidFill>
                <a:uFill>
                  <a:solidFill>
                    <a:srgbClr val="FFFFFF"/>
                  </a:solidFill>
                </a:uFill>
                <a:latin typeface="Arial"/>
                <a:hlinkClick r:id="rId7"/>
              </a:rPr>
              <a:t>redondante</a:t>
            </a:r>
            <a:r>
              <a:rPr lang="fr-BE" sz="3000" b="0" strike="noStrike" spc="-1" dirty="0">
                <a:solidFill>
                  <a:srgbClr val="000000"/>
                </a:solidFill>
                <a:uFill>
                  <a:solidFill>
                    <a:srgbClr val="FFFFFF"/>
                  </a:solidFill>
                </a:uFill>
                <a:latin typeface="Arial"/>
              </a:rPr>
              <a:t>, afin d'améliorer certaines caractéristiques essentielles de l'ensemble en fonction du type de RAID choisi, qu'il s'agisse de la </a:t>
            </a:r>
            <a:r>
              <a:rPr lang="fr-BE" sz="3000" b="0" u="sng" strike="noStrike" spc="-1" dirty="0">
                <a:solidFill>
                  <a:srgbClr val="000000"/>
                </a:solidFill>
                <a:uFill>
                  <a:solidFill>
                    <a:srgbClr val="FFFFFF"/>
                  </a:solidFill>
                </a:uFill>
                <a:latin typeface="Arial"/>
                <a:hlinkClick r:id="rId8"/>
              </a:rPr>
              <a:t>tolérance aux pannes</a:t>
            </a:r>
            <a:r>
              <a:rPr lang="fr-BE" sz="3000" b="0" strike="noStrike" spc="-1" dirty="0">
                <a:solidFill>
                  <a:srgbClr val="000000"/>
                </a:solidFill>
                <a:uFill>
                  <a:solidFill>
                    <a:srgbClr val="FFFFFF"/>
                  </a:solidFill>
                </a:uFill>
                <a:latin typeface="Arial"/>
              </a:rPr>
              <a:t>, de l'</a:t>
            </a:r>
            <a:r>
              <a:rPr lang="fr-BE" sz="3000" b="0" u="sng" strike="noStrike" spc="-1" dirty="0">
                <a:solidFill>
                  <a:srgbClr val="000000"/>
                </a:solidFill>
                <a:uFill>
                  <a:solidFill>
                    <a:srgbClr val="FFFFFF"/>
                  </a:solidFill>
                </a:uFill>
                <a:latin typeface="Arial"/>
                <a:hlinkClick r:id="rId9"/>
              </a:rPr>
              <a:t>intégrité</a:t>
            </a:r>
            <a:r>
              <a:rPr lang="fr-BE" sz="3000" b="0" strike="noStrike" spc="-1" dirty="0">
                <a:solidFill>
                  <a:srgbClr val="000000"/>
                </a:solidFill>
                <a:uFill>
                  <a:solidFill>
                    <a:srgbClr val="FFFFFF"/>
                  </a:solidFill>
                </a:uFill>
                <a:latin typeface="Arial"/>
              </a:rPr>
              <a:t> des données, ou des performances de l'ensemble.</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p:txBody>
      </p:sp>
      <p:sp>
        <p:nvSpPr>
          <p:cNvPr id="206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E9C07C4-1506-42DC-82F9-E823414A0467}" type="slidenum">
              <a:rPr lang="fr-BE" sz="1300" b="0" strike="noStrike" spc="-1">
                <a:solidFill>
                  <a:srgbClr val="000000"/>
                </a:solidFill>
                <a:uFill>
                  <a:solidFill>
                    <a:srgbClr val="FFFFFF"/>
                  </a:solidFill>
                </a:uFill>
                <a:latin typeface="+mn-lt"/>
              </a:rPr>
              <a:t>47</a:t>
            </a:fld>
            <a:endParaRPr lang="fr-BE" sz="1400" b="0" strike="noStrike" spc="-1">
              <a:solidFill>
                <a:srgbClr val="000000"/>
              </a:solidFill>
              <a:uFill>
                <a:solidFill>
                  <a:srgbClr val="FFFFFF"/>
                </a:solidFill>
              </a:uFill>
              <a:latin typeface="Times New Roman"/>
            </a:endParaRPr>
          </a:p>
        </p:txBody>
      </p:sp>
      <p:sp>
        <p:nvSpPr>
          <p:cNvPr id="206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7142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Utiliser les disques séparés permet aux têtes de disques de rester en place pour l’opération d’écriture suivante. Le RAID permet une meilleure tolérance aux failles</a:t>
            </a:r>
            <a:endParaRPr lang="fr-BE" sz="2000" b="0" strike="noStrike" spc="-1">
              <a:solidFill>
                <a:srgbClr val="000000"/>
              </a:solidFill>
              <a:uFill>
                <a:solidFill>
                  <a:srgbClr val="FFFFFF"/>
                </a:solidFill>
              </a:uFill>
              <a:latin typeface="Arial"/>
            </a:endParaRPr>
          </a:p>
          <a:p>
            <a:pPr marL="216000" indent="-216000">
              <a:lnSpc>
                <a:spcPct val="100000"/>
              </a:lnSpc>
            </a:pPr>
            <a:r>
              <a:rPr lang="fr-BE" sz="3000" b="0" strike="noStrike" spc="-1">
                <a:solidFill>
                  <a:srgbClr val="000000"/>
                </a:solidFill>
                <a:uFill>
                  <a:solidFill>
                    <a:srgbClr val="FFFFFF"/>
                  </a:solidFill>
                </a:uFill>
                <a:latin typeface="Arial"/>
              </a:rPr>
              <a:t>Tempdb: déploiement via le RAID</a:t>
            </a: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07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C2F4C2A-0033-4CF5-80CD-A68B69FA6835}" type="slidenum">
              <a:rPr lang="fr-BE" sz="1300" b="0" strike="noStrike" spc="-1">
                <a:solidFill>
                  <a:srgbClr val="000000"/>
                </a:solidFill>
                <a:uFill>
                  <a:solidFill>
                    <a:srgbClr val="FFFFFF"/>
                  </a:solidFill>
                </a:uFill>
                <a:latin typeface="+mn-lt"/>
              </a:rPr>
              <a:t>48</a:t>
            </a:fld>
            <a:endParaRPr lang="fr-BE" sz="1400" b="0" strike="noStrike" spc="-1">
              <a:solidFill>
                <a:srgbClr val="000000"/>
              </a:solidFill>
              <a:uFill>
                <a:solidFill>
                  <a:srgbClr val="FFFFFF"/>
                </a:solidFill>
              </a:uFill>
              <a:latin typeface="Times New Roman"/>
            </a:endParaRPr>
          </a:p>
        </p:txBody>
      </p:sp>
      <p:sp>
        <p:nvSpPr>
          <p:cNvPr id="207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76456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200" b="0" strike="noStrike" spc="-1">
                <a:solidFill>
                  <a:srgbClr val="000000"/>
                </a:solidFill>
                <a:uFill>
                  <a:solidFill>
                    <a:srgbClr val="FFFFFF"/>
                  </a:solidFill>
                </a:uFill>
                <a:latin typeface="Arial"/>
              </a:rPr>
              <a:t>The </a:t>
            </a:r>
            <a:r>
              <a:rPr lang="fr-BE" sz="3200" b="1" strike="noStrike" spc="-1">
                <a:solidFill>
                  <a:srgbClr val="000000"/>
                </a:solidFill>
                <a:uFill>
                  <a:solidFill>
                    <a:srgbClr val="FFFFFF"/>
                  </a:solidFill>
                </a:uFill>
                <a:latin typeface="Arial"/>
              </a:rPr>
              <a:t>master</a:t>
            </a:r>
            <a:r>
              <a:rPr lang="fr-BE" sz="3200" b="0" strike="noStrike" spc="-1">
                <a:solidFill>
                  <a:srgbClr val="000000"/>
                </a:solidFill>
                <a:uFill>
                  <a:solidFill>
                    <a:srgbClr val="FFFFFF"/>
                  </a:solidFill>
                </a:uFill>
                <a:latin typeface="Arial"/>
              </a:rPr>
              <a:t> database records all the system-level information for a SQL Server system. This includes instance-wide metadata such as logon accounts, endpoints, linked servers, and system configuration settings.</a:t>
            </a: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3200" b="0" strike="noStrike" spc="-1">
                <a:solidFill>
                  <a:srgbClr val="000000"/>
                </a:solidFill>
                <a:uFill>
                  <a:solidFill>
                    <a:srgbClr val="FFFFFF"/>
                  </a:solidFill>
                </a:uFill>
                <a:latin typeface="Arial"/>
              </a:rPr>
              <a:t>The </a:t>
            </a:r>
            <a:r>
              <a:rPr lang="fr-BE" sz="3200" b="1" strike="noStrike" spc="-1">
                <a:solidFill>
                  <a:srgbClr val="000000"/>
                </a:solidFill>
                <a:uFill>
                  <a:solidFill>
                    <a:srgbClr val="FFFFFF"/>
                  </a:solidFill>
                </a:uFill>
                <a:latin typeface="Arial"/>
              </a:rPr>
              <a:t>model</a:t>
            </a:r>
            <a:r>
              <a:rPr lang="fr-BE" sz="3200" b="0" strike="noStrike" spc="-1">
                <a:solidFill>
                  <a:srgbClr val="000000"/>
                </a:solidFill>
                <a:uFill>
                  <a:solidFill>
                    <a:srgbClr val="FFFFFF"/>
                  </a:solidFill>
                </a:uFill>
                <a:latin typeface="Arial"/>
              </a:rPr>
              <a:t> database is used as the template for all databases created on an instance of SQL Server. Because </a:t>
            </a:r>
            <a:r>
              <a:rPr lang="fr-BE" sz="3200" b="1" strike="noStrike" spc="-1">
                <a:solidFill>
                  <a:srgbClr val="000000"/>
                </a:solidFill>
                <a:uFill>
                  <a:solidFill>
                    <a:srgbClr val="FFFFFF"/>
                  </a:solidFill>
                </a:uFill>
                <a:latin typeface="Arial"/>
              </a:rPr>
              <a:t>tempdb</a:t>
            </a:r>
            <a:r>
              <a:rPr lang="fr-BE" sz="3200" b="0" strike="noStrike" spc="-1">
                <a:solidFill>
                  <a:srgbClr val="000000"/>
                </a:solidFill>
                <a:uFill>
                  <a:solidFill>
                    <a:srgbClr val="FFFFFF"/>
                  </a:solidFill>
                </a:uFill>
                <a:latin typeface="Arial"/>
              </a:rPr>
              <a:t> is created every time SQL Server is started, the </a:t>
            </a:r>
            <a:r>
              <a:rPr lang="fr-BE" sz="3200" b="1" strike="noStrike" spc="-1">
                <a:solidFill>
                  <a:srgbClr val="000000"/>
                </a:solidFill>
                <a:uFill>
                  <a:solidFill>
                    <a:srgbClr val="FFFFFF"/>
                  </a:solidFill>
                </a:uFill>
                <a:latin typeface="Arial"/>
              </a:rPr>
              <a:t>model</a:t>
            </a:r>
            <a:r>
              <a:rPr lang="fr-BE" sz="3200" b="0" strike="noStrike" spc="-1">
                <a:solidFill>
                  <a:srgbClr val="000000"/>
                </a:solidFill>
                <a:uFill>
                  <a:solidFill>
                    <a:srgbClr val="FFFFFF"/>
                  </a:solidFill>
                </a:uFill>
                <a:latin typeface="Arial"/>
              </a:rPr>
              <a:t> database must always exist on a SQL Server system.</a:t>
            </a: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3200" b="0" strike="noStrike" spc="-1">
                <a:solidFill>
                  <a:srgbClr val="000000"/>
                </a:solidFill>
                <a:uFill>
                  <a:solidFill>
                    <a:srgbClr val="FFFFFF"/>
                  </a:solidFill>
                </a:uFill>
                <a:latin typeface="Arial"/>
              </a:rPr>
              <a:t>The </a:t>
            </a:r>
            <a:r>
              <a:rPr lang="fr-BE" sz="3200" b="1" strike="noStrike" spc="-1">
                <a:solidFill>
                  <a:srgbClr val="000000"/>
                </a:solidFill>
                <a:uFill>
                  <a:solidFill>
                    <a:srgbClr val="FFFFFF"/>
                  </a:solidFill>
                </a:uFill>
                <a:latin typeface="Arial"/>
              </a:rPr>
              <a:t>msdb</a:t>
            </a:r>
            <a:r>
              <a:rPr lang="fr-BE" sz="3200" b="0" strike="noStrike" spc="-1">
                <a:solidFill>
                  <a:srgbClr val="000000"/>
                </a:solidFill>
                <a:uFill>
                  <a:solidFill>
                    <a:srgbClr val="FFFFFF"/>
                  </a:solidFill>
                </a:uFill>
                <a:latin typeface="Arial"/>
              </a:rPr>
              <a:t> database is used by SQL Server Agent for scheduling alerts and jobs and by other features such as SQL Server Management Studio, Service Broker and Database Mail. </a:t>
            </a:r>
            <a:endParaRPr lang="fr-BE" sz="2000" b="0" strike="noStrike" spc="-1">
              <a:solidFill>
                <a:srgbClr val="000000"/>
              </a:solidFill>
              <a:uFill>
                <a:solidFill>
                  <a:srgbClr val="FFFFFF"/>
                </a:solidFill>
              </a:uFill>
              <a:latin typeface="Arial"/>
            </a:endParaRPr>
          </a:p>
        </p:txBody>
      </p:sp>
      <p:sp>
        <p:nvSpPr>
          <p:cNvPr id="207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4F9C7FB-87BE-4910-BDC8-6A7D41B25118}" type="slidenum">
              <a:rPr lang="fr-BE" sz="1300" b="0" strike="noStrike" spc="-1">
                <a:solidFill>
                  <a:srgbClr val="000000"/>
                </a:solidFill>
                <a:uFill>
                  <a:solidFill>
                    <a:srgbClr val="FFFFFF"/>
                  </a:solidFill>
                </a:uFill>
                <a:latin typeface="+mn-lt"/>
              </a:rPr>
              <a:t>49</a:t>
            </a:fld>
            <a:endParaRPr lang="fr-BE" sz="1400" b="0" strike="noStrike" spc="-1">
              <a:solidFill>
                <a:srgbClr val="000000"/>
              </a:solidFill>
              <a:uFill>
                <a:solidFill>
                  <a:srgbClr val="FFFFFF"/>
                </a:solidFill>
              </a:uFill>
              <a:latin typeface="Times New Roman"/>
            </a:endParaRPr>
          </a:p>
        </p:txBody>
      </p:sp>
      <p:sp>
        <p:nvSpPr>
          <p:cNvPr id="207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80575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 Ça permet d’améliorer la performance en distribuant les données sur des disques multiples and en utilisant des threat parallèles pour le traitement des requêtes. Ça permet aussi de faciliter la maintenance.</a:t>
            </a:r>
            <a:endParaRPr lang="fr-BE" sz="2000" b="0" strike="noStrike" spc="-1">
              <a:solidFill>
                <a:srgbClr val="000000"/>
              </a:solidFill>
              <a:uFill>
                <a:solidFill>
                  <a:srgbClr val="FFFFFF"/>
                </a:solidFill>
              </a:uFill>
              <a:latin typeface="Arial"/>
            </a:endParaRPr>
          </a:p>
        </p:txBody>
      </p:sp>
      <p:sp>
        <p:nvSpPr>
          <p:cNvPr id="207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231F4A0-1E1F-4B0A-BCAD-7FAA86F35290}" type="slidenum">
              <a:rPr lang="fr-BE" sz="1300" b="0" strike="noStrike" spc="-1">
                <a:solidFill>
                  <a:srgbClr val="000000"/>
                </a:solidFill>
                <a:uFill>
                  <a:solidFill>
                    <a:srgbClr val="FFFFFF"/>
                  </a:solidFill>
                </a:uFill>
                <a:latin typeface="+mn-lt"/>
              </a:rPr>
              <a:t>50</a:t>
            </a:fld>
            <a:endParaRPr lang="fr-BE" sz="1400" b="0" strike="noStrike" spc="-1">
              <a:solidFill>
                <a:srgbClr val="000000"/>
              </a:solidFill>
              <a:uFill>
                <a:solidFill>
                  <a:srgbClr val="FFFFFF"/>
                </a:solidFill>
              </a:uFill>
              <a:latin typeface="Times New Roman"/>
            </a:endParaRPr>
          </a:p>
        </p:txBody>
      </p:sp>
      <p:sp>
        <p:nvSpPr>
          <p:cNvPr id="207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23770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8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B6BF1E0-8CCC-4E18-8E6A-2B3A8E1455B3}" type="slidenum">
              <a:rPr lang="fr-BE" sz="1300" b="0" strike="noStrike" spc="-1">
                <a:solidFill>
                  <a:srgbClr val="000000"/>
                </a:solidFill>
                <a:uFill>
                  <a:solidFill>
                    <a:srgbClr val="FFFFFF"/>
                  </a:solidFill>
                </a:uFill>
                <a:latin typeface="+mn-lt"/>
              </a:rPr>
              <a:t>51</a:t>
            </a:fld>
            <a:endParaRPr lang="fr-BE" sz="1400" b="0" strike="noStrike" spc="-1">
              <a:solidFill>
                <a:srgbClr val="000000"/>
              </a:solidFill>
              <a:uFill>
                <a:solidFill>
                  <a:srgbClr val="FFFFFF"/>
                </a:solidFill>
              </a:uFill>
              <a:latin typeface="Times New Roman"/>
            </a:endParaRPr>
          </a:p>
        </p:txBody>
      </p:sp>
      <p:sp>
        <p:nvSpPr>
          <p:cNvPr id="208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8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195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1E879AD-336E-4B89-B524-02612AC86F18}" type="slidenum">
              <a:rPr lang="fr-BE" sz="1300" b="0" strike="noStrike" spc="-1">
                <a:solidFill>
                  <a:srgbClr val="000000"/>
                </a:solidFill>
                <a:uFill>
                  <a:solidFill>
                    <a:srgbClr val="FFFFFF"/>
                  </a:solidFill>
                </a:uFill>
                <a:latin typeface="+mn-lt"/>
                <a:ea typeface="+mn-ea"/>
              </a:rPr>
              <a:t>5</a:t>
            </a:fld>
            <a:endParaRPr lang="fr-BE" sz="1400" b="0" strike="noStrike" spc="-1">
              <a:solidFill>
                <a:srgbClr val="000000"/>
              </a:solidFill>
              <a:uFill>
                <a:solidFill>
                  <a:srgbClr val="FFFFFF"/>
                </a:solidFill>
              </a:uFill>
              <a:latin typeface="Times New Roman"/>
            </a:endParaRPr>
          </a:p>
        </p:txBody>
      </p:sp>
      <p:sp>
        <p:nvSpPr>
          <p:cNvPr id="195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79326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08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1EF7C3D-393F-41F7-A33F-7C7BC3AFD62C}" type="slidenum">
              <a:rPr lang="fr-BE" sz="1300" b="0" strike="noStrike" spc="-1">
                <a:solidFill>
                  <a:srgbClr val="000000"/>
                </a:solidFill>
                <a:uFill>
                  <a:solidFill>
                    <a:srgbClr val="FFFFFF"/>
                  </a:solidFill>
                </a:uFill>
                <a:latin typeface="+mn-lt"/>
              </a:rPr>
              <a:t>52</a:t>
            </a:fld>
            <a:endParaRPr lang="fr-BE" sz="1400" b="0" strike="noStrike" spc="-1">
              <a:solidFill>
                <a:srgbClr val="000000"/>
              </a:solidFill>
              <a:uFill>
                <a:solidFill>
                  <a:srgbClr val="FFFFFF"/>
                </a:solidFill>
              </a:uFill>
              <a:latin typeface="Times New Roman"/>
            </a:endParaRPr>
          </a:p>
        </p:txBody>
      </p:sp>
      <p:sp>
        <p:nvSpPr>
          <p:cNvPr id="208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38274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Pour déterminer combien de </a:t>
            </a:r>
            <a:r>
              <a:rPr lang="fr-BE" sz="3000" b="0" strike="noStrike" spc="-1" dirty="0" err="1">
                <a:solidFill>
                  <a:srgbClr val="000000"/>
                </a:solidFill>
                <a:uFill>
                  <a:solidFill>
                    <a:srgbClr val="FFFFFF"/>
                  </a:solidFill>
                </a:uFill>
                <a:latin typeface="Arial"/>
              </a:rPr>
              <a:t>filegroup</a:t>
            </a:r>
            <a:r>
              <a:rPr lang="fr-BE" sz="3000" b="0" strike="noStrike" spc="-1" dirty="0">
                <a:solidFill>
                  <a:srgbClr val="000000"/>
                </a:solidFill>
                <a:uFill>
                  <a:solidFill>
                    <a:srgbClr val="FFFFFF"/>
                  </a:solidFill>
                </a:uFill>
                <a:latin typeface="Arial"/>
              </a:rPr>
              <a:t> on a besoin, il faut tenir compte de deux critères : performance et facilité de gestion, quel </a:t>
            </a:r>
            <a:r>
              <a:rPr lang="fr-BE" sz="3000" b="0" strike="noStrike" spc="-1" dirty="0" err="1">
                <a:solidFill>
                  <a:srgbClr val="000000"/>
                </a:solidFill>
                <a:uFill>
                  <a:solidFill>
                    <a:srgbClr val="FFFFFF"/>
                  </a:solidFill>
                </a:uFill>
                <a:latin typeface="Arial"/>
              </a:rPr>
              <a:t>filegroup</a:t>
            </a:r>
            <a:r>
              <a:rPr lang="fr-BE" sz="3000" b="0" strike="noStrike" spc="-1" dirty="0">
                <a:solidFill>
                  <a:srgbClr val="000000"/>
                </a:solidFill>
                <a:uFill>
                  <a:solidFill>
                    <a:srgbClr val="FFFFFF"/>
                  </a:solidFill>
                </a:uFill>
                <a:latin typeface="Arial"/>
              </a:rPr>
              <a:t> utiliser par défaut et lesquels doivent être en </a:t>
            </a:r>
            <a:r>
              <a:rPr lang="fr-BE" sz="3000" b="0" strike="noStrike" spc="-1" dirty="0" err="1">
                <a:solidFill>
                  <a:srgbClr val="000000"/>
                </a:solidFill>
                <a:uFill>
                  <a:solidFill>
                    <a:srgbClr val="FFFFFF"/>
                  </a:solidFill>
                </a:uFill>
                <a:latin typeface="Arial"/>
              </a:rPr>
              <a:t>read-only</a:t>
            </a:r>
            <a:r>
              <a:rPr lang="fr-BE" sz="3000" b="0"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3000" b="0" strike="noStrike" spc="-1" dirty="0">
                <a:solidFill>
                  <a:srgbClr val="000000"/>
                </a:solidFill>
                <a:uFill>
                  <a:solidFill>
                    <a:srgbClr val="FFFFFF"/>
                  </a:solidFill>
                </a:uFill>
                <a:latin typeface="Arial"/>
              </a:rPr>
              <a:t>Faciliter la gestion : ex: séparer les données mises à jour fréquemment des données relativement statiques ou </a:t>
            </a:r>
            <a:r>
              <a:rPr lang="fr-BE" sz="3000" b="0" strike="noStrike" spc="-1" dirty="0" err="1">
                <a:solidFill>
                  <a:srgbClr val="000000"/>
                </a:solidFill>
                <a:uFill>
                  <a:solidFill>
                    <a:srgbClr val="FFFFFF"/>
                  </a:solidFill>
                </a:uFill>
                <a:latin typeface="Arial"/>
              </a:rPr>
              <a:t>read-only</a:t>
            </a:r>
            <a:r>
              <a:rPr lang="fr-BE" sz="3000" b="0" strike="noStrike" spc="-1" dirty="0">
                <a:solidFill>
                  <a:srgbClr val="000000"/>
                </a:solidFill>
                <a:uFill>
                  <a:solidFill>
                    <a:srgbClr val="FFFFFF"/>
                  </a:solidFill>
                </a:uFill>
                <a:latin typeface="Arial"/>
              </a:rPr>
              <a:t> et implémenter différentes stratégies de backup pour chaque </a:t>
            </a:r>
            <a:r>
              <a:rPr lang="fr-BE" sz="3000" b="0" strike="noStrike" spc="-1" dirty="0" err="1">
                <a:solidFill>
                  <a:srgbClr val="000000"/>
                </a:solidFill>
                <a:uFill>
                  <a:solidFill>
                    <a:srgbClr val="FFFFFF"/>
                  </a:solidFill>
                </a:uFill>
                <a:latin typeface="Arial"/>
              </a:rPr>
              <a:t>filegroup</a:t>
            </a:r>
            <a:r>
              <a:rPr lang="fr-BE" sz="3000" b="0" strike="noStrike" spc="-1" dirty="0">
                <a:solidFill>
                  <a:srgbClr val="000000"/>
                </a:solidFill>
                <a:uFill>
                  <a:solidFill>
                    <a:srgbClr val="FFFFFF"/>
                  </a:solidFill>
                </a:uFill>
                <a:latin typeface="Arial"/>
              </a:rPr>
              <a:t>.</a:t>
            </a:r>
            <a:endParaRPr lang="fr-BE" sz="2000" b="0" strike="noStrike" spc="-1" dirty="0">
              <a:solidFill>
                <a:srgbClr val="000000"/>
              </a:solidFill>
              <a:uFill>
                <a:solidFill>
                  <a:srgbClr val="FFFFFF"/>
                </a:solidFill>
              </a:uFill>
              <a:latin typeface="Arial"/>
            </a:endParaRPr>
          </a:p>
        </p:txBody>
      </p:sp>
      <p:sp>
        <p:nvSpPr>
          <p:cNvPr id="208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E4459FD-C350-4B22-AFD4-7C42C43F8F7F}" type="slidenum">
              <a:rPr lang="fr-BE" sz="1300" b="0" strike="noStrike" spc="-1">
                <a:solidFill>
                  <a:srgbClr val="000000"/>
                </a:solidFill>
                <a:uFill>
                  <a:solidFill>
                    <a:srgbClr val="FFFFFF"/>
                  </a:solidFill>
                </a:uFill>
                <a:latin typeface="+mn-lt"/>
              </a:rPr>
              <a:t>53</a:t>
            </a:fld>
            <a:endParaRPr lang="fr-BE" sz="1400" b="0" strike="noStrike" spc="-1">
              <a:solidFill>
                <a:srgbClr val="000000"/>
              </a:solidFill>
              <a:uFill>
                <a:solidFill>
                  <a:srgbClr val="FFFFFF"/>
                </a:solidFill>
              </a:uFill>
              <a:latin typeface="Times New Roman"/>
            </a:endParaRPr>
          </a:p>
        </p:txBody>
      </p:sp>
      <p:sp>
        <p:nvSpPr>
          <p:cNvPr id="208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66607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a:solidFill>
                  <a:srgbClr val="000000"/>
                </a:solidFill>
                <a:uFill>
                  <a:solidFill>
                    <a:srgbClr val="FFFFFF"/>
                  </a:solidFill>
                </a:uFill>
                <a:latin typeface="Arial"/>
              </a:rPr>
              <a:t>Dimensionnement: soit définir une taille appropriée, soit activer l’option : automatique grow. Il doit être suffisamment large pour contenir toutes les tables systèmes et les tables et indexes qui ne sont alloués à aucun user-defined filegroup.</a:t>
            </a:r>
            <a:endParaRPr lang="fr-BE" sz="2000" b="0" strike="noStrike" spc="-1">
              <a:solidFill>
                <a:srgbClr val="000000"/>
              </a:solidFill>
              <a:uFill>
                <a:solidFill>
                  <a:srgbClr val="FFFFFF"/>
                </a:solidFill>
              </a:uFill>
              <a:latin typeface="Arial"/>
            </a:endParaRPr>
          </a:p>
          <a:p>
            <a:pPr marL="216000" indent="-216000">
              <a:lnSpc>
                <a:spcPct val="100000"/>
              </a:lnSpc>
            </a:pPr>
            <a:r>
              <a:rPr lang="fr-BE" sz="3000" b="0" strike="noStrike" spc="-1">
                <a:solidFill>
                  <a:srgbClr val="000000"/>
                </a:solidFill>
                <a:uFill>
                  <a:solidFill>
                    <a:srgbClr val="FFFFFF"/>
                  </a:solidFill>
                </a:uFill>
                <a:latin typeface="Arial"/>
              </a:rPr>
              <a:t>Si le filegroup primaire a dépassé son quota, on ne pourra plus ajouter de l’info aux tables systèmes. Si c’est le filegroup défini par l’utilisateur qui est a dépassé, seulement les fichiers utilisateurs affectés à ce filegroup sont affectés.  </a:t>
            </a:r>
            <a:endParaRPr lang="fr-BE" sz="2000" b="0" strike="noStrike" spc="-1">
              <a:solidFill>
                <a:srgbClr val="000000"/>
              </a:solidFill>
              <a:uFill>
                <a:solidFill>
                  <a:srgbClr val="FFFFFF"/>
                </a:solidFill>
              </a:uFill>
              <a:latin typeface="Arial"/>
            </a:endParaRPr>
          </a:p>
        </p:txBody>
      </p:sp>
      <p:sp>
        <p:nvSpPr>
          <p:cNvPr id="208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5BA7DB3F-1743-41D9-BB2F-D7C771C3F366}" type="slidenum">
              <a:rPr lang="fr-BE" sz="1300" b="0" strike="noStrike" spc="-1">
                <a:solidFill>
                  <a:srgbClr val="000000"/>
                </a:solidFill>
                <a:uFill>
                  <a:solidFill>
                    <a:srgbClr val="FFFFFF"/>
                  </a:solidFill>
                </a:uFill>
                <a:latin typeface="+mn-lt"/>
              </a:rPr>
              <a:t>54</a:t>
            </a:fld>
            <a:endParaRPr lang="fr-BE" sz="1400" b="0" strike="noStrike" spc="-1">
              <a:solidFill>
                <a:srgbClr val="000000"/>
              </a:solidFill>
              <a:uFill>
                <a:solidFill>
                  <a:srgbClr val="FFFFFF"/>
                </a:solidFill>
              </a:uFill>
              <a:latin typeface="Times New Roman"/>
            </a:endParaRPr>
          </a:p>
        </p:txBody>
      </p:sp>
      <p:sp>
        <p:nvSpPr>
          <p:cNvPr id="209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33857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Read-</a:t>
            </a:r>
            <a:r>
              <a:rPr lang="fr-BE" sz="3000" b="0" strike="noStrike" spc="-1" dirty="0" err="1">
                <a:solidFill>
                  <a:srgbClr val="000000"/>
                </a:solidFill>
                <a:uFill>
                  <a:solidFill>
                    <a:srgbClr val="FFFFFF"/>
                  </a:solidFill>
                </a:uFill>
                <a:latin typeface="Arial"/>
              </a:rPr>
              <a:t>only</a:t>
            </a:r>
            <a:r>
              <a:rPr lang="fr-BE" sz="3000" b="0" strike="noStrike" spc="-1" dirty="0">
                <a:solidFill>
                  <a:srgbClr val="000000"/>
                </a:solidFill>
                <a:uFill>
                  <a:solidFill>
                    <a:srgbClr val="FFFFFF"/>
                  </a:solidFill>
                </a:uFill>
                <a:latin typeface="Arial"/>
              </a:rPr>
              <a:t> : pas de </a:t>
            </a:r>
            <a:r>
              <a:rPr lang="fr-BE" sz="3000" b="0" strike="noStrike" spc="-1" dirty="0" err="1">
                <a:solidFill>
                  <a:srgbClr val="000000"/>
                </a:solidFill>
                <a:uFill>
                  <a:solidFill>
                    <a:srgbClr val="FFFFFF"/>
                  </a:solidFill>
                </a:uFill>
                <a:latin typeface="Arial"/>
              </a:rPr>
              <a:t>modif</a:t>
            </a:r>
            <a:r>
              <a:rPr lang="fr-BE" sz="3000" b="0" strike="noStrike" spc="-1" dirty="0">
                <a:solidFill>
                  <a:srgbClr val="000000"/>
                </a:solidFill>
                <a:uFill>
                  <a:solidFill>
                    <a:srgbClr val="FFFFFF"/>
                  </a:solidFill>
                </a:uFill>
                <a:latin typeface="Arial"/>
              </a:rPr>
              <a:t> possible des données</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You </a:t>
            </a:r>
            <a:r>
              <a:rPr lang="fr-BE" sz="2000" b="0" strike="noStrike" spc="-1" dirty="0" err="1">
                <a:solidFill>
                  <a:srgbClr val="000000"/>
                </a:solidFill>
                <a:uFill>
                  <a:solidFill>
                    <a:srgbClr val="FFFFFF"/>
                  </a:solidFill>
                </a:uFill>
                <a:latin typeface="Arial"/>
              </a:rPr>
              <a:t>may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want</a:t>
            </a:r>
            <a:r>
              <a:rPr lang="fr-BE" sz="2000" b="0" strike="noStrike" spc="-1" dirty="0">
                <a:solidFill>
                  <a:srgbClr val="000000"/>
                </a:solidFill>
                <a:uFill>
                  <a:solidFill>
                    <a:srgbClr val="FFFFFF"/>
                  </a:solidFill>
                </a:uFill>
                <a:latin typeface="Arial"/>
              </a:rPr>
              <a:t> to </a:t>
            </a:r>
            <a:r>
              <a:rPr lang="fr-BE" sz="2000" b="0" strike="noStrike" spc="-1" dirty="0" err="1">
                <a:solidFill>
                  <a:srgbClr val="000000"/>
                </a:solidFill>
                <a:uFill>
                  <a:solidFill>
                    <a:srgbClr val="FFFFFF"/>
                  </a:solidFill>
                </a:uFill>
                <a:latin typeface="Arial"/>
              </a:rPr>
              <a:t>consider</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compressing</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read-only</a:t>
            </a:r>
            <a:r>
              <a:rPr lang="fr-BE" sz="2000" b="0" strike="noStrike" spc="-1" dirty="0">
                <a:solidFill>
                  <a:srgbClr val="000000"/>
                </a:solidFill>
                <a:uFill>
                  <a:solidFill>
                    <a:srgbClr val="FFFFFF"/>
                  </a:solidFill>
                </a:uFill>
                <a:latin typeface="Arial"/>
              </a:rPr>
              <a:t> data if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have </a:t>
            </a:r>
            <a:r>
              <a:rPr lang="fr-BE" sz="2000" b="0" strike="noStrike" spc="-1" dirty="0" err="1">
                <a:solidFill>
                  <a:srgbClr val="000000"/>
                </a:solidFill>
                <a:uFill>
                  <a:solidFill>
                    <a:srgbClr val="FFFFFF"/>
                  </a:solidFill>
                </a:uFill>
                <a:latin typeface="Arial"/>
              </a:rPr>
              <a:t>limited</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disk</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space</a:t>
            </a:r>
            <a:r>
              <a:rPr lang="fr-BE" sz="2000" b="0" strike="noStrike" spc="-1" dirty="0">
                <a:solidFill>
                  <a:srgbClr val="000000"/>
                </a:solidFill>
                <a:uFill>
                  <a:solidFill>
                    <a:srgbClr val="FFFFFF"/>
                  </a:solidFill>
                </a:uFill>
                <a:latin typeface="Arial"/>
              </a:rPr>
              <a:t> and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have a large volume of </a:t>
            </a:r>
            <a:r>
              <a:rPr lang="fr-BE" sz="2000" b="0" strike="noStrike" spc="-1" dirty="0" err="1">
                <a:solidFill>
                  <a:srgbClr val="000000"/>
                </a:solidFill>
                <a:uFill>
                  <a:solidFill>
                    <a:srgbClr val="FFFFFF"/>
                  </a:solidFill>
                </a:uFill>
                <a:latin typeface="Arial"/>
              </a:rPr>
              <a:t>static</a:t>
            </a:r>
            <a:r>
              <a:rPr lang="fr-BE" sz="2000" b="0" strike="noStrike" spc="-1" dirty="0">
                <a:solidFill>
                  <a:srgbClr val="000000"/>
                </a:solidFill>
                <a:uFill>
                  <a:solidFill>
                    <a:srgbClr val="FFFFFF"/>
                  </a:solidFill>
                </a:uFill>
                <a:latin typeface="Arial"/>
              </a:rPr>
              <a:t> data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must </a:t>
            </a:r>
            <a:r>
              <a:rPr lang="fr-BE" sz="2000" b="0" strike="noStrike" spc="-1" dirty="0" err="1">
                <a:solidFill>
                  <a:srgbClr val="000000"/>
                </a:solidFill>
                <a:uFill>
                  <a:solidFill>
                    <a:srgbClr val="FFFFFF"/>
                  </a:solidFill>
                </a:uFill>
                <a:latin typeface="Arial"/>
              </a:rPr>
              <a:t>be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available</a:t>
            </a:r>
            <a:r>
              <a:rPr lang="fr-BE" sz="2000" b="0" strike="noStrike" spc="-1" dirty="0">
                <a:solidFill>
                  <a:srgbClr val="000000"/>
                </a:solidFill>
                <a:uFill>
                  <a:solidFill>
                    <a:srgbClr val="FFFFFF"/>
                  </a:solidFill>
                </a:uFill>
                <a:latin typeface="Arial"/>
              </a:rPr>
              <a:t> for </a:t>
            </a:r>
            <a:r>
              <a:rPr lang="fr-BE" sz="2000" b="0" strike="noStrike" spc="-1" dirty="0" err="1">
                <a:solidFill>
                  <a:srgbClr val="000000"/>
                </a:solidFill>
                <a:uFill>
                  <a:solidFill>
                    <a:srgbClr val="FFFFFF"/>
                  </a:solidFill>
                </a:uFill>
                <a:latin typeface="Arial"/>
              </a:rPr>
              <a:t>read-only</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access</a:t>
            </a:r>
            <a:r>
              <a:rPr lang="fr-BE" sz="2000" b="0" strike="noStrike" spc="-1" dirty="0">
                <a:solidFill>
                  <a:srgbClr val="000000"/>
                </a:solidFill>
                <a:uFill>
                  <a:solidFill>
                    <a:srgbClr val="FFFFFF"/>
                  </a:solidFill>
                </a:uFill>
                <a:latin typeface="Arial"/>
              </a:rPr>
              <a:t>.</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9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BC6376E-8E75-49C1-8605-93716B641D36}" type="slidenum">
              <a:rPr lang="fr-BE" sz="1300" b="0" strike="noStrike" spc="-1">
                <a:solidFill>
                  <a:srgbClr val="000000"/>
                </a:solidFill>
                <a:uFill>
                  <a:solidFill>
                    <a:srgbClr val="FFFFFF"/>
                  </a:solidFill>
                </a:uFill>
                <a:latin typeface="+mn-lt"/>
              </a:rPr>
              <a:t>55</a:t>
            </a:fld>
            <a:endParaRPr lang="fr-BE" sz="1400" b="0" strike="noStrike" spc="-1">
              <a:solidFill>
                <a:srgbClr val="000000"/>
              </a:solidFill>
              <a:uFill>
                <a:solidFill>
                  <a:srgbClr val="FFFFFF"/>
                </a:solidFill>
              </a:uFill>
              <a:latin typeface="Times New Roman"/>
            </a:endParaRPr>
          </a:p>
        </p:txBody>
      </p:sp>
      <p:sp>
        <p:nvSpPr>
          <p:cNvPr id="209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7834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3000" b="0" strike="noStrike" spc="-1" dirty="0">
                <a:solidFill>
                  <a:srgbClr val="000000"/>
                </a:solidFill>
                <a:uFill>
                  <a:solidFill>
                    <a:srgbClr val="FFFFFF"/>
                  </a:solidFill>
                </a:uFill>
                <a:latin typeface="Arial"/>
              </a:rPr>
              <a:t>Un bon DBA doit savoir allouer, gérer et monitorer les besoins d’espaces et de stockage. Estimer l’espace dont la DB a besoin peut aider à déterminer les besoins en hardware et en stockage.</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09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507F7AA-62CB-463C-9FF8-4ACCB8AB9FCA}" type="slidenum">
              <a:rPr lang="fr-BE" sz="1300" b="0" strike="noStrike" spc="-1">
                <a:solidFill>
                  <a:srgbClr val="000000"/>
                </a:solidFill>
                <a:uFill>
                  <a:solidFill>
                    <a:srgbClr val="FFFFFF"/>
                  </a:solidFill>
                </a:uFill>
                <a:latin typeface="+mn-lt"/>
              </a:rPr>
              <a:t>56</a:t>
            </a:fld>
            <a:endParaRPr lang="fr-BE" sz="1400" b="0" strike="noStrike" spc="-1">
              <a:solidFill>
                <a:srgbClr val="000000"/>
              </a:solidFill>
              <a:uFill>
                <a:solidFill>
                  <a:srgbClr val="FFFFFF"/>
                </a:solidFill>
              </a:uFill>
              <a:latin typeface="Times New Roman"/>
            </a:endParaRPr>
          </a:p>
        </p:txBody>
      </p:sp>
      <p:sp>
        <p:nvSpPr>
          <p:cNvPr id="209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71609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Le nombre et la taille des indexes: la taille des valeur des clés, le nombre de lignes</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La taille des journaux de transactions : influencée par la quantité et la fréquence des modifications, la taille de chaque transaction, et combien de backup et de dump on fait à la DB. (25%)</a:t>
            </a:r>
          </a:p>
          <a:p>
            <a:pPr marL="216000" indent="-216000">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La taille des tables systèmes : nbre de </a:t>
            </a:r>
            <a:r>
              <a:rPr lang="fr-BE" sz="2000" b="0" strike="noStrike" spc="-1" dirty="0" err="1">
                <a:solidFill>
                  <a:srgbClr val="000000"/>
                </a:solidFill>
                <a:uFill>
                  <a:solidFill>
                    <a:srgbClr val="FFFFFF"/>
                  </a:solidFill>
                </a:uFill>
                <a:latin typeface="Arial"/>
              </a:rPr>
              <a:t>users</a:t>
            </a:r>
            <a:r>
              <a:rPr lang="fr-BE" sz="2000" b="0" strike="noStrike" spc="-1" dirty="0">
                <a:solidFill>
                  <a:srgbClr val="000000"/>
                </a:solidFill>
                <a:uFill>
                  <a:solidFill>
                    <a:srgbClr val="FFFFFF"/>
                  </a:solidFill>
                </a:uFill>
                <a:latin typeface="Arial"/>
              </a:rPr>
              <a:t>, objets … (pas grand pourcentage)</a:t>
            </a:r>
          </a:p>
        </p:txBody>
      </p:sp>
      <p:sp>
        <p:nvSpPr>
          <p:cNvPr id="209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BED6DA4-C7B3-47AE-9724-B68389E268D3}" type="slidenum">
              <a:rPr lang="fr-BE" sz="1300" b="0" strike="noStrike" spc="-1">
                <a:solidFill>
                  <a:srgbClr val="000000"/>
                </a:solidFill>
                <a:uFill>
                  <a:solidFill>
                    <a:srgbClr val="FFFFFF"/>
                  </a:solidFill>
                </a:uFill>
                <a:latin typeface="+mn-lt"/>
              </a:rPr>
              <a:t>57</a:t>
            </a:fld>
            <a:endParaRPr lang="fr-BE" sz="1400" b="0" strike="noStrike" spc="-1">
              <a:solidFill>
                <a:srgbClr val="000000"/>
              </a:solidFill>
              <a:uFill>
                <a:solidFill>
                  <a:srgbClr val="FFFFFF"/>
                </a:solidFill>
              </a:uFill>
              <a:latin typeface="Times New Roman"/>
            </a:endParaRPr>
          </a:p>
        </p:txBody>
      </p:sp>
      <p:sp>
        <p:nvSpPr>
          <p:cNvPr id="209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26787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Qu’est ce qui se passe lors de la création de la DB, quelles sont les options qu’on a durant ce processus, quelle option peut changer après la création, et comment voir les propriétés de la DB.</a:t>
            </a:r>
          </a:p>
        </p:txBody>
      </p:sp>
      <p:sp>
        <p:nvSpPr>
          <p:cNvPr id="210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22F2607-20B3-4F9F-9E69-D97A482B1033}" type="slidenum">
              <a:rPr lang="fr-BE" sz="1300" b="0" strike="noStrike" spc="-1">
                <a:solidFill>
                  <a:srgbClr val="000000"/>
                </a:solidFill>
                <a:uFill>
                  <a:solidFill>
                    <a:srgbClr val="FFFFFF"/>
                  </a:solidFill>
                </a:uFill>
                <a:latin typeface="+mn-lt"/>
              </a:rPr>
              <a:t>58</a:t>
            </a:fld>
            <a:endParaRPr lang="fr-BE" sz="1400" b="0" strike="noStrike" spc="-1">
              <a:solidFill>
                <a:srgbClr val="000000"/>
              </a:solidFill>
              <a:uFill>
                <a:solidFill>
                  <a:srgbClr val="FFFFFF"/>
                </a:solidFill>
              </a:uFill>
              <a:latin typeface="Times New Roman"/>
            </a:endParaRPr>
          </a:p>
        </p:txBody>
      </p:sp>
      <p:sp>
        <p:nvSpPr>
          <p:cNvPr id="210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39981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Toutes les informations sur la base de données sont stockées dans les tables </a:t>
            </a:r>
            <a:r>
              <a:rPr lang="fr-BE" sz="2000" b="0" strike="noStrike" spc="-1" dirty="0" err="1">
                <a:solidFill>
                  <a:srgbClr val="000000"/>
                </a:solidFill>
                <a:uFill>
                  <a:solidFill>
                    <a:srgbClr val="FFFFFF"/>
                  </a:solidFill>
                </a:uFill>
                <a:latin typeface="Arial"/>
              </a:rPr>
              <a:t>sysdatabases</a:t>
            </a:r>
            <a:r>
              <a:rPr lang="fr-BE" sz="2000" b="0" strike="noStrike" spc="-1" dirty="0">
                <a:solidFill>
                  <a:srgbClr val="000000"/>
                </a:solidFill>
                <a:uFill>
                  <a:solidFill>
                    <a:srgbClr val="FFFFFF"/>
                  </a:solidFill>
                </a:uFill>
                <a:latin typeface="Arial"/>
              </a:rPr>
              <a:t> et </a:t>
            </a:r>
            <a:r>
              <a:rPr lang="fr-BE" sz="2000" b="0" strike="noStrike" spc="-1" dirty="0" err="1">
                <a:solidFill>
                  <a:srgbClr val="000000"/>
                </a:solidFill>
                <a:uFill>
                  <a:solidFill>
                    <a:srgbClr val="FFFFFF"/>
                  </a:solidFill>
                </a:uFill>
                <a:latin typeface="Arial"/>
              </a:rPr>
              <a:t>sysaltfiles</a:t>
            </a:r>
            <a:r>
              <a:rPr lang="fr-BE" sz="2000" b="0" strike="noStrike" spc="-1" dirty="0">
                <a:solidFill>
                  <a:srgbClr val="000000"/>
                </a:solidFill>
                <a:uFill>
                  <a:solidFill>
                    <a:srgbClr val="FFFFFF"/>
                  </a:solidFill>
                </a:uFill>
                <a:latin typeface="Arial"/>
              </a:rPr>
              <a:t> de la DB master</a:t>
            </a:r>
          </a:p>
        </p:txBody>
      </p:sp>
      <p:sp>
        <p:nvSpPr>
          <p:cNvPr id="210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970E80D-9D23-49F3-A85B-0BD1B90E31A5}" type="slidenum">
              <a:rPr lang="fr-BE" sz="1300" b="0" strike="noStrike" spc="-1">
                <a:solidFill>
                  <a:srgbClr val="000000"/>
                </a:solidFill>
                <a:uFill>
                  <a:solidFill>
                    <a:srgbClr val="FFFFFF"/>
                  </a:solidFill>
                </a:uFill>
                <a:latin typeface="+mn-lt"/>
              </a:rPr>
              <a:t>59</a:t>
            </a:fld>
            <a:endParaRPr lang="fr-BE" sz="1400" b="0" strike="noStrike" spc="-1">
              <a:solidFill>
                <a:srgbClr val="000000"/>
              </a:solidFill>
              <a:uFill>
                <a:solidFill>
                  <a:srgbClr val="FFFFFF"/>
                </a:solidFill>
              </a:uFill>
              <a:latin typeface="Times New Roman"/>
            </a:endParaRPr>
          </a:p>
        </p:txBody>
      </p:sp>
      <p:sp>
        <p:nvSpPr>
          <p:cNvPr id="210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26797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Toutes les informations sur la base de données sont stockées dans les tables </a:t>
            </a:r>
            <a:r>
              <a:rPr lang="fr-BE" sz="2000" b="0" strike="noStrike" spc="-1" dirty="0" err="1">
                <a:solidFill>
                  <a:srgbClr val="000000"/>
                </a:solidFill>
                <a:uFill>
                  <a:solidFill>
                    <a:srgbClr val="FFFFFF"/>
                  </a:solidFill>
                </a:uFill>
                <a:latin typeface="Arial"/>
              </a:rPr>
              <a:t>sysdatabases</a:t>
            </a:r>
            <a:r>
              <a:rPr lang="fr-BE" sz="2000" b="0" strike="noStrike" spc="-1" dirty="0">
                <a:solidFill>
                  <a:srgbClr val="000000"/>
                </a:solidFill>
                <a:uFill>
                  <a:solidFill>
                    <a:srgbClr val="FFFFFF"/>
                  </a:solidFill>
                </a:uFill>
                <a:latin typeface="Arial"/>
              </a:rPr>
              <a:t> et </a:t>
            </a:r>
            <a:r>
              <a:rPr lang="fr-BE" sz="2000" b="0" strike="noStrike" spc="-1" dirty="0" err="1">
                <a:solidFill>
                  <a:srgbClr val="000000"/>
                </a:solidFill>
                <a:uFill>
                  <a:solidFill>
                    <a:srgbClr val="FFFFFF"/>
                  </a:solidFill>
                </a:uFill>
                <a:latin typeface="Arial"/>
              </a:rPr>
              <a:t>sysaltfiles</a:t>
            </a:r>
            <a:r>
              <a:rPr lang="fr-BE" sz="2000" b="0" strike="noStrike" spc="-1" dirty="0">
                <a:solidFill>
                  <a:srgbClr val="000000"/>
                </a:solidFill>
                <a:uFill>
                  <a:solidFill>
                    <a:srgbClr val="FFFFFF"/>
                  </a:solidFill>
                </a:uFill>
                <a:latin typeface="Arial"/>
              </a:rPr>
              <a:t> de la DB master.</a:t>
            </a:r>
          </a:p>
          <a:p>
            <a:pPr marL="216000" indent="-216000">
              <a:lnSpc>
                <a:spcPct val="100000"/>
              </a:lnSpc>
            </a:pPr>
            <a:r>
              <a:rPr lang="fr-BE" sz="2000" b="0" strike="noStrike" spc="-1" dirty="0">
                <a:solidFill>
                  <a:srgbClr val="000000"/>
                </a:solidFill>
                <a:uFill>
                  <a:solidFill>
                    <a:srgbClr val="FFFFFF"/>
                  </a:solidFill>
                </a:uFill>
                <a:latin typeface="Arial"/>
              </a:rPr>
              <a:t>Toutes les options du modèle sont copiées dans la DB.</a:t>
            </a:r>
          </a:p>
          <a:p>
            <a:pPr marL="216000" indent="-216000">
              <a:lnSpc>
                <a:spcPct val="100000"/>
              </a:lnSpc>
            </a:pPr>
            <a:r>
              <a:rPr lang="fr-BE" sz="2000" b="0" strike="noStrike" spc="-1" dirty="0">
                <a:solidFill>
                  <a:srgbClr val="000000"/>
                </a:solidFill>
                <a:uFill>
                  <a:solidFill>
                    <a:srgbClr val="FFFFFF"/>
                  </a:solidFill>
                </a:uFill>
                <a:latin typeface="Arial"/>
              </a:rPr>
              <a:t>Remplit le reste de la base de données par des pages vides : exceptées les pages qui ont des données internes où sont stockées des informations sur comment l’espace est utilisé dans la DB.</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Important</a:t>
            </a:r>
          </a:p>
          <a:p>
            <a:pPr marL="216000" indent="-216000">
              <a:lnSpc>
                <a:spcPct val="100000"/>
              </a:lnSpc>
            </a:pPr>
            <a:r>
              <a:rPr lang="fr-BE" sz="2000" b="0" strike="noStrike" spc="-1" dirty="0">
                <a:solidFill>
                  <a:srgbClr val="000000"/>
                </a:solidFill>
                <a:uFill>
                  <a:solidFill>
                    <a:srgbClr val="FFFFFF"/>
                  </a:solidFill>
                </a:uFill>
                <a:latin typeface="Arial"/>
              </a:rPr>
              <a:t>You </a:t>
            </a:r>
            <a:r>
              <a:rPr lang="fr-BE" sz="2000" b="0" strike="noStrike" spc="-1" dirty="0" err="1">
                <a:solidFill>
                  <a:srgbClr val="000000"/>
                </a:solidFill>
                <a:uFill>
                  <a:solidFill>
                    <a:srgbClr val="FFFFFF"/>
                  </a:solidFill>
                </a:uFill>
                <a:latin typeface="Arial"/>
              </a:rPr>
              <a:t>should</a:t>
            </a:r>
            <a:r>
              <a:rPr lang="fr-BE" sz="2000" b="0" strike="noStrike" spc="-1" dirty="0">
                <a:solidFill>
                  <a:srgbClr val="000000"/>
                </a:solidFill>
                <a:uFill>
                  <a:solidFill>
                    <a:srgbClr val="FFFFFF"/>
                  </a:solidFill>
                </a:uFill>
                <a:latin typeface="Arial"/>
              </a:rPr>
              <a:t> back up the master </a:t>
            </a:r>
            <a:r>
              <a:rPr lang="fr-BE" sz="2000" b="0" strike="noStrike" spc="-1" dirty="0" err="1">
                <a:solidFill>
                  <a:srgbClr val="000000"/>
                </a:solidFill>
                <a:uFill>
                  <a:solidFill>
                    <a:srgbClr val="FFFFFF"/>
                  </a:solidFill>
                </a:uFill>
                <a:latin typeface="Arial"/>
              </a:rPr>
              <a:t>database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each</a:t>
            </a:r>
            <a:r>
              <a:rPr lang="fr-BE" sz="2000" b="0" strike="noStrike" spc="-1" dirty="0">
                <a:solidFill>
                  <a:srgbClr val="000000"/>
                </a:solidFill>
                <a:uFill>
                  <a:solidFill>
                    <a:srgbClr val="FFFFFF"/>
                  </a:solidFill>
                </a:uFill>
                <a:latin typeface="Arial"/>
              </a:rPr>
              <a:t> time </a:t>
            </a:r>
            <a:r>
              <a:rPr lang="fr-BE" sz="2000" b="0" strike="noStrike" spc="-1" dirty="0" err="1">
                <a:solidFill>
                  <a:srgbClr val="000000"/>
                </a:solidFill>
                <a:uFill>
                  <a:solidFill>
                    <a:srgbClr val="FFFFFF"/>
                  </a:solidFill>
                </a:uFill>
                <a:latin typeface="Arial"/>
              </a:rPr>
              <a:t>that</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you</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create</a:t>
            </a:r>
            <a:r>
              <a:rPr lang="fr-BE" sz="2000" b="0" strike="noStrike" spc="-1" dirty="0">
                <a:solidFill>
                  <a:srgbClr val="000000"/>
                </a:solidFill>
                <a:uFill>
                  <a:solidFill>
                    <a:srgbClr val="FFFFFF"/>
                  </a:solidFill>
                </a:uFill>
                <a:latin typeface="Arial"/>
              </a:rPr>
              <a:t>, </a:t>
            </a:r>
            <a:r>
              <a:rPr lang="fr-BE" sz="2000" b="0" strike="noStrike" spc="-1" dirty="0" err="1">
                <a:solidFill>
                  <a:srgbClr val="000000"/>
                </a:solidFill>
                <a:uFill>
                  <a:solidFill>
                    <a:srgbClr val="FFFFFF"/>
                  </a:solidFill>
                </a:uFill>
                <a:latin typeface="Arial"/>
              </a:rPr>
              <a:t>modify</a:t>
            </a:r>
            <a:r>
              <a:rPr lang="fr-BE" sz="2000" b="0" strike="noStrike" spc="-1" dirty="0">
                <a:solidFill>
                  <a:srgbClr val="000000"/>
                </a:solidFill>
                <a:uFill>
                  <a:solidFill>
                    <a:srgbClr val="FFFFFF"/>
                  </a:solidFill>
                </a:uFill>
                <a:latin typeface="Arial"/>
              </a:rPr>
              <a:t>, or </a:t>
            </a:r>
            <a:r>
              <a:rPr lang="fr-BE" sz="2000" b="0" strike="noStrike" spc="-1" dirty="0" err="1">
                <a:solidFill>
                  <a:srgbClr val="000000"/>
                </a:solidFill>
                <a:uFill>
                  <a:solidFill>
                    <a:srgbClr val="FFFFFF"/>
                  </a:solidFill>
                </a:uFill>
                <a:latin typeface="Arial"/>
              </a:rPr>
              <a:t>delete</a:t>
            </a:r>
            <a:r>
              <a:rPr lang="fr-BE" sz="2000" b="0" strike="noStrike" spc="-1" dirty="0">
                <a:solidFill>
                  <a:srgbClr val="000000"/>
                </a:solidFill>
                <a:uFill>
                  <a:solidFill>
                    <a:srgbClr val="FFFFFF"/>
                  </a:solidFill>
                </a:uFill>
                <a:latin typeface="Arial"/>
              </a:rPr>
              <a:t> a </a:t>
            </a:r>
            <a:r>
              <a:rPr lang="fr-BE" sz="2000" b="0" strike="noStrike" spc="-1" dirty="0" err="1">
                <a:solidFill>
                  <a:srgbClr val="000000"/>
                </a:solidFill>
                <a:uFill>
                  <a:solidFill>
                    <a:srgbClr val="FFFFFF"/>
                  </a:solidFill>
                </a:uFill>
                <a:latin typeface="Arial"/>
              </a:rPr>
              <a:t>database</a:t>
            </a:r>
            <a:r>
              <a:rPr lang="fr-BE" sz="2000" b="0" strike="noStrike" spc="-1" dirty="0">
                <a:solidFill>
                  <a:srgbClr val="000000"/>
                </a:solidFill>
                <a:uFill>
                  <a:solidFill>
                    <a:srgbClr val="FFFFFF"/>
                  </a:solidFill>
                </a:uFill>
                <a:latin typeface="Arial"/>
              </a:rPr>
              <a:t>.</a:t>
            </a:r>
          </a:p>
        </p:txBody>
      </p:sp>
      <p:sp>
        <p:nvSpPr>
          <p:cNvPr id="210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F6D1A39-292A-4282-B729-A65C794D2F07}" type="slidenum">
              <a:rPr lang="fr-BE" sz="1300" b="0" strike="noStrike" spc="-1">
                <a:solidFill>
                  <a:srgbClr val="000000"/>
                </a:solidFill>
                <a:uFill>
                  <a:solidFill>
                    <a:srgbClr val="FFFFFF"/>
                  </a:solidFill>
                </a:uFill>
                <a:latin typeface="+mn-lt"/>
              </a:rPr>
              <a:t>60</a:t>
            </a:fld>
            <a:endParaRPr lang="fr-BE" sz="1400" b="0" strike="noStrike" spc="-1">
              <a:solidFill>
                <a:srgbClr val="000000"/>
              </a:solidFill>
              <a:uFill>
                <a:solidFill>
                  <a:srgbClr val="FFFFFF"/>
                </a:solidFill>
              </a:uFill>
              <a:latin typeface="Times New Roman"/>
            </a:endParaRPr>
          </a:p>
        </p:txBody>
      </p:sp>
      <p:sp>
        <p:nvSpPr>
          <p:cNvPr id="210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993547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Fichier primaire : localisé dans \Program Files\Microsoft SQL Server\MSSQL.</a:t>
            </a:r>
            <a:r>
              <a:rPr lang="fr-BE" sz="2000" b="0" i="1" strike="noStrike" spc="-1">
                <a:solidFill>
                  <a:srgbClr val="000000"/>
                </a:solidFill>
                <a:uFill>
                  <a:solidFill>
                    <a:srgbClr val="FFFFFF"/>
                  </a:solidFill>
                </a:uFill>
                <a:latin typeface="Arial"/>
              </a:rPr>
              <a:t>n\MSSQL\Data folder : n est le nombre unique identifiant l’instance.</a:t>
            </a:r>
            <a:endParaRPr lang="fr-BE" sz="2000" b="0" strike="noStrike" spc="-1">
              <a:solidFill>
                <a:srgbClr val="000000"/>
              </a:solidFill>
              <a:uFill>
                <a:solidFill>
                  <a:srgbClr val="FFFFFF"/>
                </a:solidFill>
              </a:uFill>
              <a:latin typeface="Arial"/>
            </a:endParaRPr>
          </a:p>
          <a:p>
            <a:pPr marL="216000" indent="-216000">
              <a:lnSpc>
                <a:spcPct val="100000"/>
              </a:lnSpc>
            </a:pPr>
            <a:r>
              <a:rPr lang="fr-BE" sz="2000" b="0" strike="noStrike" spc="-1">
                <a:solidFill>
                  <a:srgbClr val="000000"/>
                </a:solidFill>
                <a:uFill>
                  <a:solidFill>
                    <a:srgbClr val="FFFFFF"/>
                  </a:solidFill>
                </a:uFill>
                <a:latin typeface="Arial"/>
              </a:rPr>
              <a:t>Fichiers secondaires : à allouer au filegroup primaire ou aux autres.</a:t>
            </a:r>
          </a:p>
          <a:p>
            <a:pPr marL="216000" indent="-216000">
              <a:lnSpc>
                <a:spcPct val="100000"/>
              </a:lnSpc>
            </a:pPr>
            <a:r>
              <a:rPr lang="fr-BE" sz="2000" b="0" strike="noStrike" spc="-1">
                <a:solidFill>
                  <a:srgbClr val="000000"/>
                </a:solidFill>
                <a:uFill>
                  <a:solidFill>
                    <a:srgbClr val="FFFFFF"/>
                  </a:solidFill>
                </a:uFill>
                <a:latin typeface="Arial"/>
              </a:rPr>
              <a:t>Taille : la taille initiale est celle utilisée dans le modèle. La taille spécifiée du fichier primaire doit être au minimum aussi grande que celle du fichier primaire du modèle.</a:t>
            </a:r>
          </a:p>
        </p:txBody>
      </p:sp>
      <p:sp>
        <p:nvSpPr>
          <p:cNvPr id="211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17462A6-CE22-455C-884F-484EBB46C4A2}" type="slidenum">
              <a:rPr lang="fr-BE" sz="1300" b="0" strike="noStrike" spc="-1">
                <a:solidFill>
                  <a:srgbClr val="000000"/>
                </a:solidFill>
                <a:uFill>
                  <a:solidFill>
                    <a:srgbClr val="FFFFFF"/>
                  </a:solidFill>
                </a:uFill>
                <a:latin typeface="+mn-lt"/>
              </a:rPr>
              <a:t>61</a:t>
            </a:fld>
            <a:endParaRPr lang="fr-BE" sz="1400" b="0" strike="noStrike" spc="-1">
              <a:solidFill>
                <a:srgbClr val="000000"/>
              </a:solidFill>
              <a:uFill>
                <a:solidFill>
                  <a:srgbClr val="FFFFFF"/>
                </a:solidFill>
              </a:uFill>
              <a:latin typeface="Times New Roman"/>
            </a:endParaRPr>
          </a:p>
        </p:txBody>
      </p:sp>
      <p:sp>
        <p:nvSpPr>
          <p:cNvPr id="211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695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196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E3F919B-033E-4FE1-B1C8-1961A06E4DB1}" type="slidenum">
              <a:rPr lang="fr-BE" sz="1300" b="0" strike="noStrike" spc="-1">
                <a:solidFill>
                  <a:srgbClr val="000000"/>
                </a:solidFill>
                <a:uFill>
                  <a:solidFill>
                    <a:srgbClr val="FFFFFF"/>
                  </a:solidFill>
                </a:uFill>
                <a:latin typeface="+mn-lt"/>
                <a:ea typeface="+mn-ea"/>
              </a:rPr>
              <a:t>6</a:t>
            </a:fld>
            <a:endParaRPr lang="fr-BE" sz="1400" b="0" strike="noStrike" spc="-1">
              <a:solidFill>
                <a:srgbClr val="000000"/>
              </a:solidFill>
              <a:uFill>
                <a:solidFill>
                  <a:srgbClr val="FFFFFF"/>
                </a:solidFill>
              </a:uFill>
              <a:latin typeface="Times New Roman"/>
            </a:endParaRPr>
          </a:p>
        </p:txBody>
      </p:sp>
      <p:sp>
        <p:nvSpPr>
          <p:cNvPr id="196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67380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1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1628563-1618-4D5D-AF2C-73C9A0A0CE9E}" type="slidenum">
              <a:rPr lang="fr-BE" sz="1300" b="0" strike="noStrike" spc="-1">
                <a:solidFill>
                  <a:srgbClr val="000000"/>
                </a:solidFill>
                <a:uFill>
                  <a:solidFill>
                    <a:srgbClr val="FFFFFF"/>
                  </a:solidFill>
                </a:uFill>
                <a:latin typeface="+mn-lt"/>
              </a:rPr>
              <a:t>62</a:t>
            </a:fld>
            <a:endParaRPr lang="fr-BE" sz="1400" b="0" strike="noStrike" spc="-1">
              <a:solidFill>
                <a:srgbClr val="000000"/>
              </a:solidFill>
              <a:uFill>
                <a:solidFill>
                  <a:srgbClr val="FFFFFF"/>
                </a:solidFill>
              </a:uFill>
              <a:latin typeface="Times New Roman"/>
            </a:endParaRPr>
          </a:p>
        </p:txBody>
      </p:sp>
      <p:sp>
        <p:nvSpPr>
          <p:cNvPr id="211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32714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Database_name : doit être unique et ne pas contenir plus de 128 caractères</a:t>
            </a:r>
          </a:p>
          <a:p>
            <a:pPr marL="216000" indent="-216000">
              <a:lnSpc>
                <a:spcPct val="100000"/>
              </a:lnSpc>
            </a:pPr>
            <a:r>
              <a:rPr lang="fr-BE" sz="2000" b="0" strike="noStrike" spc="-1">
                <a:solidFill>
                  <a:srgbClr val="000000"/>
                </a:solidFill>
                <a:uFill>
                  <a:solidFill>
                    <a:srgbClr val="FFFFFF"/>
                  </a:solidFill>
                </a:uFill>
                <a:latin typeface="Arial"/>
              </a:rPr>
              <a:t>ON : permet de définir explicitement les fichiers utilisés pour stocker les données ; doit être suivi par des listes de termes séparés par des ‘,’ et qui définissent les fichiers de données pour le filegroup primaire. Elle peut être optionnellement suivie par une liste de termes pour définir des filegroups et leurs fichiers.</a:t>
            </a:r>
          </a:p>
          <a:p>
            <a:pPr marL="216000" indent="-216000">
              <a:lnSpc>
                <a:spcPct val="100000"/>
              </a:lnSpc>
            </a:pPr>
            <a:r>
              <a:rPr lang="fr-BE" sz="2000" b="0" strike="noStrike" spc="-1">
                <a:solidFill>
                  <a:srgbClr val="000000"/>
                </a:solidFill>
                <a:uFill>
                  <a:solidFill>
                    <a:srgbClr val="FFFFFF"/>
                  </a:solidFill>
                </a:uFill>
                <a:latin typeface="Arial"/>
              </a:rPr>
              <a:t>Primary : fichiers primaires. Quand on a plus qu’un fichier spécifié, le premier est le primary file. Si pas de primary, le premier fichier spécifié dans le create database est le primary d’office.</a:t>
            </a:r>
          </a:p>
          <a:p>
            <a:pPr marL="216000" indent="-216000">
              <a:lnSpc>
                <a:spcPct val="100000"/>
              </a:lnSpc>
            </a:pPr>
            <a:r>
              <a:rPr lang="fr-BE" sz="2000" b="0" strike="noStrike" spc="-1">
                <a:solidFill>
                  <a:srgbClr val="000000"/>
                </a:solidFill>
                <a:uFill>
                  <a:solidFill>
                    <a:srgbClr val="FFFFFF"/>
                  </a:solidFill>
                </a:uFill>
                <a:latin typeface="Arial"/>
              </a:rPr>
              <a:t>Name : nom logique. Doit être unique</a:t>
            </a:r>
          </a:p>
          <a:p>
            <a:pPr marL="216000" indent="-216000">
              <a:lnSpc>
                <a:spcPct val="100000"/>
              </a:lnSpc>
            </a:pPr>
            <a:r>
              <a:rPr lang="fr-BE" sz="2000" b="0" strike="noStrike" spc="-1">
                <a:solidFill>
                  <a:srgbClr val="000000"/>
                </a:solidFill>
                <a:uFill>
                  <a:solidFill>
                    <a:srgbClr val="FFFFFF"/>
                  </a:solidFill>
                </a:uFill>
                <a:latin typeface="Arial"/>
              </a:rPr>
              <a:t>FILENAME doit exister avant l’exécution</a:t>
            </a:r>
          </a:p>
          <a:p>
            <a:pPr marL="216000" indent="-216000">
              <a:lnSpc>
                <a:spcPct val="100000"/>
              </a:lnSpc>
            </a:pPr>
            <a:r>
              <a:rPr lang="fr-BE" sz="2000" b="0" strike="noStrike" spc="-1">
                <a:solidFill>
                  <a:srgbClr val="000000"/>
                </a:solidFill>
                <a:uFill>
                  <a:solidFill>
                    <a:srgbClr val="FFFFFF"/>
                  </a:solidFill>
                </a:uFill>
                <a:latin typeface="Arial"/>
              </a:rPr>
              <a:t>SIZE : taille initiale du fichier. Pour les primary files, si la taille n’est pas spécifiée, on prend celle du modèle. Si c’est le secondaire, il prend une taille de 1MB.</a:t>
            </a:r>
          </a:p>
          <a:p>
            <a:pPr marL="216000" indent="-216000">
              <a:lnSpc>
                <a:spcPct val="100000"/>
              </a:lnSpc>
            </a:pPr>
            <a:r>
              <a:rPr lang="fr-BE" sz="2000" b="0" strike="noStrike" spc="-1">
                <a:solidFill>
                  <a:srgbClr val="000000"/>
                </a:solidFill>
                <a:uFill>
                  <a:solidFill>
                    <a:srgbClr val="FFFFFF"/>
                  </a:solidFill>
                </a:uFill>
                <a:latin typeface="Arial"/>
              </a:rPr>
              <a:t>UNLIMITED : 2TB pour les log, et 16 TB pour les fichiers de données.</a:t>
            </a:r>
          </a:p>
          <a:p>
            <a:pPr marL="216000" indent="-216000">
              <a:lnSpc>
                <a:spcPct val="100000"/>
              </a:lnSpc>
            </a:pPr>
            <a:r>
              <a:rPr lang="fr-BE" sz="2000" b="0" strike="noStrike" spc="-1">
                <a:solidFill>
                  <a:srgbClr val="000000"/>
                </a:solidFill>
                <a:uFill>
                  <a:solidFill>
                    <a:srgbClr val="FFFFFF"/>
                  </a:solidFill>
                </a:uFill>
                <a:latin typeface="Arial"/>
              </a:rPr>
              <a:t>FILEGROWTH : l’augmentation automatique de la taille du fichier.  La valeur 0 indique qu’il n’y a pas de d’augmentation automatique, mais l’administrateur peut l’augmenter automatiquement. Si ce n’est pas spécifié, une augmentation de 1MB est prévue par défaut.</a:t>
            </a:r>
          </a:p>
          <a:p>
            <a:pPr marL="216000" indent="-216000">
              <a:lnSpc>
                <a:spcPct val="100000"/>
              </a:lnSpc>
            </a:pPr>
            <a:r>
              <a:rPr lang="fr-BE" sz="2000" b="0" strike="noStrike" spc="-1">
                <a:solidFill>
                  <a:srgbClr val="000000"/>
                </a:solidFill>
                <a:uFill>
                  <a:solidFill>
                    <a:srgbClr val="FFFFFF"/>
                  </a:solidFill>
                </a:uFill>
                <a:latin typeface="Arial"/>
              </a:rPr>
              <a:t>LOG ON : liste des fichiers de log séparés par des ‘,’. Si pas de log on, un fichier est automatiquement créé avec une taille égale à 25 % la somme des fichiers de données, ou 512 KB.</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1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EB3AE6A-5791-405A-B865-ADE1738508B0}" type="slidenum">
              <a:rPr lang="fr-BE" sz="1300" b="0" strike="noStrike" spc="-1">
                <a:solidFill>
                  <a:srgbClr val="000000"/>
                </a:solidFill>
                <a:uFill>
                  <a:solidFill>
                    <a:srgbClr val="FFFFFF"/>
                  </a:solidFill>
                </a:uFill>
                <a:latin typeface="+mn-lt"/>
              </a:rPr>
              <a:t>63</a:t>
            </a:fld>
            <a:endParaRPr lang="fr-BE" sz="1400" b="0" strike="noStrike" spc="-1">
              <a:solidFill>
                <a:srgbClr val="000000"/>
              </a:solidFill>
              <a:uFill>
                <a:solidFill>
                  <a:srgbClr val="FFFFFF"/>
                </a:solidFill>
              </a:uFill>
              <a:latin typeface="Times New Roman"/>
            </a:endParaRPr>
          </a:p>
        </p:txBody>
      </p:sp>
      <p:sp>
        <p:nvSpPr>
          <p:cNvPr id="211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98678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Database_name : doit être unique et ne pas contenir plus de 128 caractères</a:t>
            </a:r>
          </a:p>
          <a:p>
            <a:pPr marL="216000" indent="-216000">
              <a:lnSpc>
                <a:spcPct val="100000"/>
              </a:lnSpc>
            </a:pPr>
            <a:r>
              <a:rPr lang="fr-BE" sz="2000" b="0" strike="noStrike" spc="-1">
                <a:solidFill>
                  <a:srgbClr val="000000"/>
                </a:solidFill>
                <a:uFill>
                  <a:solidFill>
                    <a:srgbClr val="FFFFFF"/>
                  </a:solidFill>
                </a:uFill>
                <a:latin typeface="Arial"/>
              </a:rPr>
              <a:t>ON : permet de définir explicitement les fichiers utilisés pour stocker les données. doit être suivi par des listes de termes séparés par des ‘,’ et qui définissent les fichiers de données pour le filegroup primaire. Elle peut être optionnellement suivie par une liste de termes pour définir des filegroups et leurs fichiers.</a:t>
            </a:r>
          </a:p>
          <a:p>
            <a:pPr marL="216000" indent="-216000">
              <a:lnSpc>
                <a:spcPct val="100000"/>
              </a:lnSpc>
            </a:pPr>
            <a:r>
              <a:rPr lang="fr-BE" sz="2000" b="0" strike="noStrike" spc="-1">
                <a:solidFill>
                  <a:srgbClr val="000000"/>
                </a:solidFill>
                <a:uFill>
                  <a:solidFill>
                    <a:srgbClr val="FFFFFF"/>
                  </a:solidFill>
                </a:uFill>
                <a:latin typeface="Arial"/>
              </a:rPr>
              <a:t>Primary : fichiers primaires. Quand on a plus qu’un fichier spécifié, le premier est le primary file. Si pas de primary, le premier fichier spécifié dans le create database est le primary d’office.</a:t>
            </a:r>
          </a:p>
          <a:p>
            <a:pPr marL="216000" indent="-216000">
              <a:lnSpc>
                <a:spcPct val="100000"/>
              </a:lnSpc>
            </a:pPr>
            <a:r>
              <a:rPr lang="fr-BE" sz="2000" b="0" strike="noStrike" spc="-1">
                <a:solidFill>
                  <a:srgbClr val="000000"/>
                </a:solidFill>
                <a:uFill>
                  <a:solidFill>
                    <a:srgbClr val="FFFFFF"/>
                  </a:solidFill>
                </a:uFill>
                <a:latin typeface="Arial"/>
              </a:rPr>
              <a:t>Name : nom logique. Doit être unique</a:t>
            </a:r>
          </a:p>
          <a:p>
            <a:pPr marL="216000" indent="-216000">
              <a:lnSpc>
                <a:spcPct val="100000"/>
              </a:lnSpc>
            </a:pPr>
            <a:r>
              <a:rPr lang="fr-BE" sz="2000" b="0" strike="noStrike" spc="-1">
                <a:solidFill>
                  <a:srgbClr val="000000"/>
                </a:solidFill>
                <a:uFill>
                  <a:solidFill>
                    <a:srgbClr val="FFFFFF"/>
                  </a:solidFill>
                </a:uFill>
                <a:latin typeface="Arial"/>
              </a:rPr>
              <a:t>FILENAME doit exister avant l’exécution</a:t>
            </a:r>
          </a:p>
          <a:p>
            <a:pPr marL="216000" indent="-216000">
              <a:lnSpc>
                <a:spcPct val="100000"/>
              </a:lnSpc>
            </a:pPr>
            <a:r>
              <a:rPr lang="fr-BE" sz="2000" b="0" strike="noStrike" spc="-1">
                <a:solidFill>
                  <a:srgbClr val="000000"/>
                </a:solidFill>
                <a:uFill>
                  <a:solidFill>
                    <a:srgbClr val="FFFFFF"/>
                  </a:solidFill>
                </a:uFill>
                <a:latin typeface="Arial"/>
              </a:rPr>
              <a:t>SIZE : taille initiale du fichier. Pour les primary files, si la taille n’est pas spécifiée, on prend celle du modèle. Si c’est le secondaire, il prend une taille de 1MB.</a:t>
            </a:r>
          </a:p>
          <a:p>
            <a:pPr marL="216000" indent="-216000">
              <a:lnSpc>
                <a:spcPct val="100000"/>
              </a:lnSpc>
            </a:pPr>
            <a:r>
              <a:rPr lang="fr-BE" sz="2000" b="0" strike="noStrike" spc="-1">
                <a:solidFill>
                  <a:srgbClr val="000000"/>
                </a:solidFill>
                <a:uFill>
                  <a:solidFill>
                    <a:srgbClr val="FFFFFF"/>
                  </a:solidFill>
                </a:uFill>
                <a:latin typeface="Arial"/>
              </a:rPr>
              <a:t>UNLIMITED : 2TB pour les log, et 16 TB pour les fichiers de données.</a:t>
            </a:r>
          </a:p>
          <a:p>
            <a:pPr marL="216000" indent="-216000">
              <a:lnSpc>
                <a:spcPct val="100000"/>
              </a:lnSpc>
            </a:pPr>
            <a:r>
              <a:rPr lang="fr-BE" sz="2000" b="0" strike="noStrike" spc="-1">
                <a:solidFill>
                  <a:srgbClr val="000000"/>
                </a:solidFill>
                <a:uFill>
                  <a:solidFill>
                    <a:srgbClr val="FFFFFF"/>
                  </a:solidFill>
                </a:uFill>
                <a:latin typeface="Arial"/>
              </a:rPr>
              <a:t>FILEGROWTH : l’augmentation automatique de la taille du fichier.  La valeur 0 indique qu’il n’y a pas de d’augmentation automatique, mais l’administrateur peut l’augmenter automatiquement. Si ce n’est pas spécifié, une augmentation de 1MB est prévue par défaut.</a:t>
            </a:r>
          </a:p>
          <a:p>
            <a:pPr marL="216000" indent="-216000">
              <a:lnSpc>
                <a:spcPct val="100000"/>
              </a:lnSpc>
            </a:pPr>
            <a:r>
              <a:rPr lang="fr-BE" sz="2000" b="0" strike="noStrike" spc="-1">
                <a:solidFill>
                  <a:srgbClr val="000000"/>
                </a:solidFill>
                <a:uFill>
                  <a:solidFill>
                    <a:srgbClr val="FFFFFF"/>
                  </a:solidFill>
                </a:uFill>
                <a:latin typeface="Arial"/>
              </a:rPr>
              <a:t>LOG ON : liste des fichiers de log séparés par des ‘,’. Si pas de log on, un fichier est automatiquement créé avec une taille égale à 25 % la somme des fichiers de données, ou 512 KB.</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1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85471A9-1BFC-4BC6-A5F7-D91A59B0B013}" type="slidenum">
              <a:rPr lang="fr-BE" sz="1300" b="0" strike="noStrike" spc="-1">
                <a:solidFill>
                  <a:srgbClr val="000000"/>
                </a:solidFill>
                <a:uFill>
                  <a:solidFill>
                    <a:srgbClr val="FFFFFF"/>
                  </a:solidFill>
                </a:uFill>
                <a:latin typeface="+mn-lt"/>
              </a:rPr>
              <a:t>64</a:t>
            </a:fld>
            <a:endParaRPr lang="fr-BE" sz="1400" b="0" strike="noStrike" spc="-1">
              <a:solidFill>
                <a:srgbClr val="000000"/>
              </a:solidFill>
              <a:uFill>
                <a:solidFill>
                  <a:srgbClr val="FFFFFF"/>
                </a:solidFill>
              </a:uFill>
              <a:latin typeface="Times New Roman"/>
            </a:endParaRPr>
          </a:p>
        </p:txBody>
      </p:sp>
      <p:sp>
        <p:nvSpPr>
          <p:cNvPr id="212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536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objets d’une base de données (tables, vues, procédures stockées) sont créés dans un schéma.</a:t>
            </a:r>
          </a:p>
          <a:p>
            <a:pPr marL="216000" indent="-216000">
              <a:lnSpc>
                <a:spcPct val="100000"/>
              </a:lnSpc>
            </a:pPr>
            <a:r>
              <a:rPr lang="fr-BE" sz="2000" b="0" strike="noStrike" spc="-1">
                <a:solidFill>
                  <a:srgbClr val="000000"/>
                </a:solidFill>
                <a:uFill>
                  <a:solidFill>
                    <a:srgbClr val="FFFFFF"/>
                  </a:solidFill>
                </a:uFill>
                <a:latin typeface="Arial"/>
              </a:rPr>
              <a:t>Si on travaille dans une base de données, le nom de l’objet peut être rétréci à schema.objet.</a:t>
            </a:r>
          </a:p>
          <a:p>
            <a:pPr marL="216000" indent="-216000">
              <a:lnSpc>
                <a:spcPct val="100000"/>
              </a:lnSpc>
            </a:pPr>
            <a:r>
              <a:rPr lang="fr-BE" sz="2000" b="0" strike="noStrike" spc="-1">
                <a:solidFill>
                  <a:srgbClr val="000000"/>
                </a:solidFill>
                <a:uFill>
                  <a:solidFill>
                    <a:srgbClr val="FFFFFF"/>
                  </a:solidFill>
                </a:uFill>
                <a:latin typeface="Arial"/>
              </a:rPr>
              <a:t>Gestion des permissions : on peut donner les permissions à un schéma, et les objets hériteront de cette permission.</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2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E46DA65-2008-46F4-BFBC-EE62A07D9913}" type="slidenum">
              <a:rPr lang="fr-BE" sz="1300" b="0" strike="noStrike" spc="-1">
                <a:solidFill>
                  <a:srgbClr val="000000"/>
                </a:solidFill>
                <a:uFill>
                  <a:solidFill>
                    <a:srgbClr val="FFFFFF"/>
                  </a:solidFill>
                </a:uFill>
                <a:latin typeface="+mn-lt"/>
              </a:rPr>
              <a:t>65</a:t>
            </a:fld>
            <a:endParaRPr lang="fr-BE" sz="1400" b="0" strike="noStrike" spc="-1">
              <a:solidFill>
                <a:srgbClr val="000000"/>
              </a:solidFill>
              <a:uFill>
                <a:solidFill>
                  <a:srgbClr val="FFFFFF"/>
                </a:solidFill>
              </a:uFill>
              <a:latin typeface="Times New Roman"/>
            </a:endParaRPr>
          </a:p>
        </p:txBody>
      </p:sp>
      <p:sp>
        <p:nvSpPr>
          <p:cNvPr id="212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15372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schema_name</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Nom qui définit le schéma dans la DB.</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 AUTHORIZATION </a:t>
            </a:r>
            <a:r>
              <a:rPr lang="fr-BE" sz="1300" b="0" i="1" strike="noStrike" spc="-1" dirty="0" err="1">
                <a:solidFill>
                  <a:srgbClr val="000000"/>
                </a:solidFill>
                <a:uFill>
                  <a:solidFill>
                    <a:srgbClr val="FFFFFF"/>
                  </a:solidFill>
                </a:uFill>
                <a:latin typeface="Arial"/>
              </a:rPr>
              <a:t>owner_name</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Le propriétaire du schéma</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table_definition</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Instruction CREATE TABLE qui va créer une table dans le schéma. </a:t>
            </a:r>
            <a:endParaRPr lang="fr-BE" sz="2000" b="0" strike="noStrike" spc="-1" dirty="0">
              <a:solidFill>
                <a:srgbClr val="000000"/>
              </a:solidFill>
              <a:uFill>
                <a:solidFill>
                  <a:srgbClr val="FFFFFF"/>
                </a:solidFill>
              </a:uFill>
              <a:latin typeface="Arial"/>
            </a:endParaRPr>
          </a:p>
          <a:p>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view_definition</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Instruction CREATE VIEW qui va créer une table dans le schéma. </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grant_statement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Donne des permissions pour tout objet excepté le nouveau schéma</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revoke_statement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Enlève des permissions pour tout objet excepté le nouveau schéma</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 </a:t>
            </a:r>
            <a:r>
              <a:rPr lang="fr-BE" sz="1300" b="0" i="1" strike="noStrike" spc="-1" dirty="0" err="1">
                <a:solidFill>
                  <a:srgbClr val="000000"/>
                </a:solidFill>
                <a:uFill>
                  <a:solidFill>
                    <a:srgbClr val="FFFFFF"/>
                  </a:solidFill>
                </a:uFill>
                <a:latin typeface="Arial"/>
              </a:rPr>
              <a:t>deny_statement</a:t>
            </a: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1300" b="0" strike="noStrike" spc="-1" dirty="0">
                <a:solidFill>
                  <a:srgbClr val="000000"/>
                </a:solidFill>
                <a:uFill>
                  <a:solidFill>
                    <a:srgbClr val="FFFFFF"/>
                  </a:solidFill>
                </a:uFill>
                <a:latin typeface="Arial"/>
              </a:rPr>
              <a:t>Refuse des permissions pour tout objet excepté le nouveau schéma</a:t>
            </a:r>
            <a:endParaRPr lang="fr-BE" sz="2000" b="0" strike="noStrike" spc="-1" dirty="0">
              <a:solidFill>
                <a:srgbClr val="000000"/>
              </a:solidFill>
              <a:uFill>
                <a:solidFill>
                  <a:srgbClr val="FFFFFF"/>
                </a:solidFill>
              </a:uFill>
              <a:latin typeface="Arial"/>
            </a:endParaRPr>
          </a:p>
        </p:txBody>
      </p:sp>
      <p:sp>
        <p:nvSpPr>
          <p:cNvPr id="212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3BA8333-4997-46BA-8C10-CE61B3082E82}" type="slidenum">
              <a:rPr lang="fr-BE" sz="1300" b="0" strike="noStrike" spc="-1">
                <a:solidFill>
                  <a:srgbClr val="000000"/>
                </a:solidFill>
                <a:uFill>
                  <a:solidFill>
                    <a:srgbClr val="FFFFFF"/>
                  </a:solidFill>
                </a:uFill>
                <a:latin typeface="+mn-lt"/>
              </a:rPr>
              <a:t>66</a:t>
            </a:fld>
            <a:endParaRPr lang="fr-BE" sz="1400" b="0" strike="noStrike" spc="-1">
              <a:solidFill>
                <a:srgbClr val="000000"/>
              </a:solidFill>
              <a:uFill>
                <a:solidFill>
                  <a:srgbClr val="FFFFFF"/>
                </a:solidFill>
              </a:uFill>
              <a:latin typeface="Times New Roman"/>
            </a:endParaRPr>
          </a:p>
        </p:txBody>
      </p:sp>
      <p:sp>
        <p:nvSpPr>
          <p:cNvPr id="212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0898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 schéma implique une confusion dans la base de données.</a:t>
            </a:r>
          </a:p>
          <a:p>
            <a:pPr marL="216000" indent="-216000">
              <a:lnSpc>
                <a:spcPct val="100000"/>
              </a:lnSpc>
            </a:pPr>
            <a:r>
              <a:rPr lang="fr-BE" sz="2000" b="0" strike="noStrike" spc="-1">
                <a:solidFill>
                  <a:srgbClr val="000000"/>
                </a:solidFill>
                <a:uFill>
                  <a:solidFill>
                    <a:srgbClr val="FFFFFF"/>
                  </a:solidFill>
                </a:uFill>
                <a:latin typeface="Arial"/>
              </a:rPr>
              <a:t>Ex: la base de données contient tables contact dans deux schémas différents, sales et dbo. Si on les appelle Sales.order et dbo.order, il n’y a aucune ambigüité, sinon, on peut avoir de mauvais résultats. </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SELECT * FROM Contact</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SQL Server  will first attempt to resolve the object name to </a:t>
            </a:r>
            <a:r>
              <a:rPr lang="fr-BE" sz="1300" b="1" strike="noStrike" spc="-1">
                <a:solidFill>
                  <a:srgbClr val="000000"/>
                </a:solidFill>
                <a:uFill>
                  <a:solidFill>
                    <a:srgbClr val="FFFFFF"/>
                  </a:solidFill>
                </a:uFill>
                <a:latin typeface="Arial"/>
              </a:rPr>
              <a:t>Person.Contact. If the Person </a:t>
            </a:r>
            <a:r>
              <a:rPr lang="fr-BE" sz="1300" b="0" strike="noStrike" spc="-1">
                <a:solidFill>
                  <a:srgbClr val="000000"/>
                </a:solidFill>
                <a:uFill>
                  <a:solidFill>
                    <a:srgbClr val="FFFFFF"/>
                  </a:solidFill>
                </a:uFill>
                <a:latin typeface="Arial"/>
              </a:rPr>
              <a:t>schema does not contain an object called </a:t>
            </a:r>
            <a:r>
              <a:rPr lang="fr-BE" sz="1300" b="1" strike="noStrike" spc="-1">
                <a:solidFill>
                  <a:srgbClr val="000000"/>
                </a:solidFill>
                <a:uFill>
                  <a:solidFill>
                    <a:srgbClr val="FFFFFF"/>
                  </a:solidFill>
                </a:uFill>
                <a:latin typeface="Arial"/>
              </a:rPr>
              <a:t>Contact, SQL Server will attempt to resolve the object name </a:t>
            </a:r>
            <a:r>
              <a:rPr lang="fr-BE" sz="1300" b="0" strike="noStrike" spc="-1">
                <a:solidFill>
                  <a:srgbClr val="000000"/>
                </a:solidFill>
                <a:uFill>
                  <a:solidFill>
                    <a:srgbClr val="FFFFFF"/>
                  </a:solidFill>
                </a:uFill>
                <a:latin typeface="Arial"/>
              </a:rPr>
              <a:t>to </a:t>
            </a:r>
            <a:r>
              <a:rPr lang="fr-BE" sz="1300" b="1" strike="noStrike" spc="-1">
                <a:solidFill>
                  <a:srgbClr val="000000"/>
                </a:solidFill>
                <a:uFill>
                  <a:solidFill>
                    <a:srgbClr val="FFFFFF"/>
                  </a:solidFill>
                </a:uFill>
                <a:latin typeface="Arial"/>
              </a:rPr>
              <a:t>dbo.Contact.</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If a user with no defined default schema executes the same statement, SQL Server will immediately resolve the object name to </a:t>
            </a:r>
            <a:r>
              <a:rPr lang="fr-BE" sz="1300" b="1" strike="noStrike" spc="-1">
                <a:solidFill>
                  <a:srgbClr val="000000"/>
                </a:solidFill>
                <a:uFill>
                  <a:solidFill>
                    <a:srgbClr val="FFFFFF"/>
                  </a:solidFill>
                </a:uFill>
                <a:latin typeface="Arial"/>
              </a:rPr>
              <a:t>dbo.Contact.</a:t>
            </a:r>
            <a:endParaRPr lang="fr-BE" sz="2000" b="0" strike="noStrike" spc="-1">
              <a:solidFill>
                <a:srgbClr val="000000"/>
              </a:solidFill>
              <a:uFill>
                <a:solidFill>
                  <a:srgbClr val="FFFFFF"/>
                </a:solidFill>
              </a:uFill>
              <a:latin typeface="Arial"/>
            </a:endParaRPr>
          </a:p>
        </p:txBody>
      </p:sp>
      <p:sp>
        <p:nvSpPr>
          <p:cNvPr id="212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55988FA-2374-402F-B6BB-595969536F9C}" type="slidenum">
              <a:rPr lang="fr-BE" sz="1300" b="0" strike="noStrike" spc="-1">
                <a:solidFill>
                  <a:srgbClr val="000000"/>
                </a:solidFill>
                <a:uFill>
                  <a:solidFill>
                    <a:srgbClr val="FFFFFF"/>
                  </a:solidFill>
                </a:uFill>
                <a:latin typeface="+mn-lt"/>
              </a:rPr>
              <a:t>67</a:t>
            </a:fld>
            <a:endParaRPr lang="fr-BE" sz="1400" b="0" strike="noStrike" spc="-1">
              <a:solidFill>
                <a:srgbClr val="000000"/>
              </a:solidFill>
              <a:uFill>
                <a:solidFill>
                  <a:srgbClr val="FFFFFF"/>
                </a:solidFill>
              </a:uFill>
              <a:latin typeface="Times New Roman"/>
            </a:endParaRPr>
          </a:p>
        </p:txBody>
      </p:sp>
      <p:sp>
        <p:nvSpPr>
          <p:cNvPr id="212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250565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3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042C861-386D-4A39-A3AD-17BBD6A94C1E}" type="slidenum">
              <a:rPr lang="fr-BE" sz="1300" b="0" strike="noStrike" spc="-1">
                <a:solidFill>
                  <a:srgbClr val="000000"/>
                </a:solidFill>
                <a:uFill>
                  <a:solidFill>
                    <a:srgbClr val="FFFFFF"/>
                  </a:solidFill>
                </a:uFill>
                <a:latin typeface="+mn-lt"/>
              </a:rPr>
              <a:t>68</a:t>
            </a:fld>
            <a:endParaRPr lang="fr-BE" sz="1400" b="0" strike="noStrike" spc="-1">
              <a:solidFill>
                <a:srgbClr val="000000"/>
              </a:solidFill>
              <a:uFill>
                <a:solidFill>
                  <a:srgbClr val="FFFFFF"/>
                </a:solidFill>
              </a:uFill>
              <a:latin typeface="Times New Roman"/>
            </a:endParaRPr>
          </a:p>
        </p:txBody>
      </p:sp>
      <p:sp>
        <p:nvSpPr>
          <p:cNvPr id="213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33692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endParaRPr lang="fr-BE" sz="2000" b="0" strike="noStrike" spc="-1" dirty="0">
              <a:solidFill>
                <a:srgbClr val="000000"/>
              </a:solidFill>
              <a:uFill>
                <a:solidFill>
                  <a:srgbClr val="FFFFFF"/>
                </a:solidFill>
              </a:uFill>
              <a:latin typeface="Aria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fr-BE" sz="2000" b="0" strike="noStrike" spc="-1" dirty="0">
                <a:solidFill>
                  <a:srgbClr val="000000"/>
                </a:solidFill>
                <a:uFill>
                  <a:solidFill>
                    <a:srgbClr val="FFFFFF"/>
                  </a:solidFill>
                </a:uFill>
                <a:latin typeface="+mn-lt"/>
              </a:rPr>
              <a:t>Exercices sur les files groups : </a:t>
            </a:r>
            <a:r>
              <a:rPr lang="fr-BE" sz="2000" dirty="0">
                <a:hlinkClick r:id="rId3"/>
              </a:rPr>
              <a:t>https://blog.sqlauthority.com/2015/03/17/sql-server-marking-filegroup-as-readonly-with-sql-server/</a:t>
            </a:r>
            <a:endParaRPr lang="fr-BE" sz="2000" b="0" strike="noStrike" spc="-1" dirty="0">
              <a:solidFill>
                <a:srgbClr val="000000"/>
              </a:solidFill>
              <a:uFill>
                <a:solidFill>
                  <a:srgbClr val="FFFFFF"/>
                </a:solidFill>
              </a:uFill>
              <a:latin typeface="+mn-lt"/>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SQLServerDBTest</a:t>
            </a:r>
            <a:r>
              <a:rPr lang="en-US" sz="1800" b="0" strike="noStrike" spc="-1" dirty="0">
                <a:solidFill>
                  <a:srgbClr val="000000"/>
                </a:solidFill>
                <a:uFill>
                  <a:solidFill>
                    <a:srgbClr val="FFFFFF"/>
                  </a:solidFill>
                </a:uFill>
                <a:latin typeface="Calibri"/>
              </a:rPr>
              <a:t> avec</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 </a:t>
            </a:r>
            <a:r>
              <a:rPr lang="en-US" sz="1600" b="0" strike="noStrike" spc="-1" dirty="0" err="1">
                <a:solidFill>
                  <a:srgbClr val="000000"/>
                </a:solidFill>
                <a:uFill>
                  <a:solidFill>
                    <a:srgbClr val="FFFFFF"/>
                  </a:solidFill>
                </a:uFill>
                <a:latin typeface="Calibri"/>
              </a:rPr>
              <a:t>SQLServerDBTest_Data</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Des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secondaires</a:t>
            </a:r>
            <a:r>
              <a:rPr lang="en-US" sz="1600" b="0" strike="noStrike" spc="-1" dirty="0">
                <a:solidFill>
                  <a:srgbClr val="000000"/>
                </a:solidFill>
                <a:uFill>
                  <a:solidFill>
                    <a:srgbClr val="FFFFFF"/>
                  </a:solidFill>
                </a:uFill>
                <a:latin typeface="Calibri"/>
              </a:rPr>
              <a:t>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Archive1,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Archive2, </a:t>
            </a:r>
          </a:p>
          <a:p>
            <a:pPr marL="1600200" lvl="3" indent="-227880">
              <a:lnSpc>
                <a:spcPct val="100000"/>
              </a:lnSpc>
              <a:buClr>
                <a:srgbClr val="000000"/>
              </a:buClr>
              <a:buFont typeface="Symbol" charset="2"/>
              <a:buChar char=""/>
            </a:pP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filegroups</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Archive1, Archive2</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de log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SQLServerDBTest_Log1</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SQLServerDBTest_Log2</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trois tables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UserInfo</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SytemConfig</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OldOrders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stocké</a:t>
            </a:r>
            <a:r>
              <a:rPr lang="en-US" sz="1600" b="0" strike="noStrike" spc="-1" dirty="0">
                <a:solidFill>
                  <a:srgbClr val="000000"/>
                </a:solidFill>
                <a:uFill>
                  <a:solidFill>
                    <a:srgbClr val="FFFFFF"/>
                  </a:solidFill>
                </a:uFill>
                <a:latin typeface="Calibri"/>
              </a:rPr>
              <a:t> dans le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ArchiveOrder</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deux </a:t>
            </a:r>
            <a:r>
              <a:rPr lang="en-US" sz="1800" b="0" strike="noStrike" spc="-1" dirty="0" err="1">
                <a:solidFill>
                  <a:srgbClr val="000000"/>
                </a:solidFill>
                <a:uFill>
                  <a:solidFill>
                    <a:srgbClr val="FFFFFF"/>
                  </a:solidFill>
                </a:uFill>
                <a:latin typeface="Calibri"/>
              </a:rPr>
              <a:t>schémas</a:t>
            </a:r>
            <a:r>
              <a:rPr lang="en-US" sz="1800" b="0" strike="noStrike" spc="-1" dirty="0">
                <a:solidFill>
                  <a:srgbClr val="000000"/>
                </a:solidFill>
                <a:uFill>
                  <a:solidFill>
                    <a:srgbClr val="FFFFFF"/>
                  </a:solidFill>
                </a:uFill>
                <a:latin typeface="Calibri"/>
              </a:rPr>
              <a:t>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Users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UserInfo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Sytems</a:t>
            </a:r>
            <a:r>
              <a:rPr lang="en-US" sz="1600" b="0" strike="noStrike" spc="-1" dirty="0">
                <a:solidFill>
                  <a:srgbClr val="000000"/>
                </a:solidFill>
                <a:uFill>
                  <a:solidFill>
                    <a:srgbClr val="FFFFFF"/>
                  </a:solidFill>
                </a:uFill>
                <a:latin typeface="Calibri"/>
              </a:rPr>
              <a:t>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SytemConfig</a:t>
            </a:r>
            <a:endParaRPr lang="fr-BE" sz="2000" b="0" strike="noStrike" spc="-1" dirty="0">
              <a:solidFill>
                <a:srgbClr val="000000"/>
              </a:solidFill>
              <a:uFill>
                <a:solidFill>
                  <a:srgbClr val="FFFFFF"/>
                </a:solidFill>
              </a:uFill>
              <a:latin typeface="Arial"/>
            </a:endParaRPr>
          </a:p>
        </p:txBody>
      </p:sp>
      <p:sp>
        <p:nvSpPr>
          <p:cNvPr id="213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0192672-6596-4821-B507-64F49CAADD17}" type="slidenum">
              <a:rPr lang="fr-BE" sz="1300" b="0" strike="noStrike" spc="-1">
                <a:solidFill>
                  <a:srgbClr val="000000"/>
                </a:solidFill>
                <a:uFill>
                  <a:solidFill>
                    <a:srgbClr val="FFFFFF"/>
                  </a:solidFill>
                </a:uFill>
                <a:latin typeface="+mn-lt"/>
              </a:rPr>
              <a:t>69</a:t>
            </a:fld>
            <a:endParaRPr lang="fr-BE" sz="1400" b="0" strike="noStrike" spc="-1">
              <a:solidFill>
                <a:srgbClr val="000000"/>
              </a:solidFill>
              <a:uFill>
                <a:solidFill>
                  <a:srgbClr val="FFFFFF"/>
                </a:solidFill>
              </a:uFill>
              <a:latin typeface="Times New Roman"/>
            </a:endParaRPr>
          </a:p>
        </p:txBody>
      </p:sp>
      <p:sp>
        <p:nvSpPr>
          <p:cNvPr id="213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92554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endParaRPr lang="fr-BE" sz="2000" b="0" strike="noStrike" spc="-1" dirty="0">
              <a:solidFill>
                <a:srgbClr val="000000"/>
              </a:solidFill>
              <a:uFill>
                <a:solidFill>
                  <a:srgbClr val="FFFFFF"/>
                </a:solidFill>
              </a:uFill>
              <a:latin typeface="Aria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fr-BE" sz="2000" b="0" strike="noStrike" spc="-1" dirty="0">
                <a:solidFill>
                  <a:srgbClr val="000000"/>
                </a:solidFill>
                <a:uFill>
                  <a:solidFill>
                    <a:srgbClr val="FFFFFF"/>
                  </a:solidFill>
                </a:uFill>
                <a:latin typeface="+mn-lt"/>
              </a:rPr>
              <a:t>Exercices sur les files groups : </a:t>
            </a:r>
            <a:r>
              <a:rPr lang="fr-BE" sz="2000" dirty="0">
                <a:hlinkClick r:id="rId3"/>
              </a:rPr>
              <a:t>https://blog.sqlauthority.com/2015/03/17/sql-server-marking-filegroup-as-readonly-with-sql-server/</a:t>
            </a:r>
            <a:endParaRPr lang="fr-BE" sz="2000" b="0" strike="noStrike" spc="-1" dirty="0">
              <a:solidFill>
                <a:srgbClr val="000000"/>
              </a:solidFill>
              <a:uFill>
                <a:solidFill>
                  <a:srgbClr val="FFFFFF"/>
                </a:solidFill>
              </a:uFill>
              <a:latin typeface="+mn-lt"/>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SQLServerDBTest</a:t>
            </a:r>
            <a:r>
              <a:rPr lang="en-US" sz="1800" b="0" strike="noStrike" spc="-1" dirty="0">
                <a:solidFill>
                  <a:srgbClr val="000000"/>
                </a:solidFill>
                <a:uFill>
                  <a:solidFill>
                    <a:srgbClr val="FFFFFF"/>
                  </a:solidFill>
                </a:uFill>
                <a:latin typeface="Calibri"/>
              </a:rPr>
              <a:t> avec</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 </a:t>
            </a:r>
            <a:r>
              <a:rPr lang="en-US" sz="1600" b="0" strike="noStrike" spc="-1" dirty="0" err="1">
                <a:solidFill>
                  <a:srgbClr val="000000"/>
                </a:solidFill>
                <a:uFill>
                  <a:solidFill>
                    <a:srgbClr val="FFFFFF"/>
                  </a:solidFill>
                </a:uFill>
                <a:latin typeface="Calibri"/>
              </a:rPr>
              <a:t>SQLServerDBTest_Data</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Des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secondaires</a:t>
            </a:r>
            <a:r>
              <a:rPr lang="en-US" sz="1600" b="0" strike="noStrike" spc="-1" dirty="0">
                <a:solidFill>
                  <a:srgbClr val="000000"/>
                </a:solidFill>
                <a:uFill>
                  <a:solidFill>
                    <a:srgbClr val="FFFFFF"/>
                  </a:solidFill>
                </a:uFill>
                <a:latin typeface="Calibri"/>
              </a:rPr>
              <a:t>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Archive1,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Archive2, </a:t>
            </a:r>
          </a:p>
          <a:p>
            <a:pPr marL="1600200" lvl="3" indent="-227880">
              <a:lnSpc>
                <a:spcPct val="100000"/>
              </a:lnSpc>
              <a:buClr>
                <a:srgbClr val="000000"/>
              </a:buClr>
              <a:buFont typeface="Symbol" charset="2"/>
              <a:buChar char=""/>
            </a:pP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filegroups</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Archive1, Archive2</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de log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SQLServerDBTest_Log1</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SQLServerDBTest_Log2</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trois tables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UserInfo</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SytemConfig</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OldOrders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stocké</a:t>
            </a:r>
            <a:r>
              <a:rPr lang="en-US" sz="1600" b="0" strike="noStrike" spc="-1" dirty="0">
                <a:solidFill>
                  <a:srgbClr val="000000"/>
                </a:solidFill>
                <a:uFill>
                  <a:solidFill>
                    <a:srgbClr val="FFFFFF"/>
                  </a:solidFill>
                </a:uFill>
                <a:latin typeface="Calibri"/>
              </a:rPr>
              <a:t> dans le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ArchiveOrder</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deux </a:t>
            </a:r>
            <a:r>
              <a:rPr lang="en-US" sz="1800" b="0" strike="noStrike" spc="-1" dirty="0" err="1">
                <a:solidFill>
                  <a:srgbClr val="000000"/>
                </a:solidFill>
                <a:uFill>
                  <a:solidFill>
                    <a:srgbClr val="FFFFFF"/>
                  </a:solidFill>
                </a:uFill>
                <a:latin typeface="Calibri"/>
              </a:rPr>
              <a:t>schémas</a:t>
            </a:r>
            <a:r>
              <a:rPr lang="en-US" sz="1800" b="0" strike="noStrike" spc="-1" dirty="0">
                <a:solidFill>
                  <a:srgbClr val="000000"/>
                </a:solidFill>
                <a:uFill>
                  <a:solidFill>
                    <a:srgbClr val="FFFFFF"/>
                  </a:solidFill>
                </a:uFill>
                <a:latin typeface="Calibri"/>
              </a:rPr>
              <a:t>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Users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UserInfo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Sytems</a:t>
            </a:r>
            <a:r>
              <a:rPr lang="en-US" sz="1600" b="0" strike="noStrike" spc="-1" dirty="0">
                <a:solidFill>
                  <a:srgbClr val="000000"/>
                </a:solidFill>
                <a:uFill>
                  <a:solidFill>
                    <a:srgbClr val="FFFFFF"/>
                  </a:solidFill>
                </a:uFill>
                <a:latin typeface="Calibri"/>
              </a:rPr>
              <a:t>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SytemConfig</a:t>
            </a:r>
            <a:endParaRPr lang="fr-BE" sz="2000" b="0" strike="noStrike" spc="-1" dirty="0">
              <a:solidFill>
                <a:srgbClr val="000000"/>
              </a:solidFill>
              <a:uFill>
                <a:solidFill>
                  <a:srgbClr val="FFFFFF"/>
                </a:solidFill>
              </a:uFill>
              <a:latin typeface="Arial"/>
            </a:endParaRPr>
          </a:p>
        </p:txBody>
      </p:sp>
      <p:sp>
        <p:nvSpPr>
          <p:cNvPr id="213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0192672-6596-4821-B507-64F49CAADD17}" type="slidenum">
              <a:rPr lang="fr-BE" sz="1300" b="0" strike="noStrike" spc="-1">
                <a:solidFill>
                  <a:srgbClr val="000000"/>
                </a:solidFill>
                <a:uFill>
                  <a:solidFill>
                    <a:srgbClr val="FFFFFF"/>
                  </a:solidFill>
                </a:uFill>
                <a:latin typeface="+mn-lt"/>
              </a:rPr>
              <a:t>70</a:t>
            </a:fld>
            <a:endParaRPr lang="fr-BE" sz="1400" b="0" strike="noStrike" spc="-1">
              <a:solidFill>
                <a:srgbClr val="000000"/>
              </a:solidFill>
              <a:uFill>
                <a:solidFill>
                  <a:srgbClr val="FFFFFF"/>
                </a:solidFill>
              </a:uFill>
              <a:latin typeface="Times New Roman"/>
            </a:endParaRPr>
          </a:p>
        </p:txBody>
      </p:sp>
      <p:sp>
        <p:nvSpPr>
          <p:cNvPr id="213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898008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 name="PlaceHolder 1"/>
          <p:cNvSpPr>
            <a:spLocks noGrp="1"/>
          </p:cNvSpPr>
          <p:nvPr>
            <p:ph type="body"/>
          </p:nvPr>
        </p:nvSpPr>
        <p:spPr>
          <a:xfrm>
            <a:off x="731520" y="4560480"/>
            <a:ext cx="5851800" cy="4320360"/>
          </a:xfrm>
          <a:prstGeom prst="rect">
            <a:avLst/>
          </a:prstGeom>
        </p:spPr>
        <p:txBody>
          <a:bodyPr lIns="96840" tIns="48240" rIns="96840" bIns="48240"/>
          <a:lstStyle/>
          <a:p>
            <a:pPr>
              <a:lnSpc>
                <a:spcPct val="100000"/>
              </a:lnSpc>
            </a:pPr>
            <a:r>
              <a:rPr lang="fr-BE" sz="1200" b="0" strike="noStrike" spc="-1" dirty="0">
                <a:solidFill>
                  <a:srgbClr val="000000"/>
                </a:solidFill>
                <a:uFill>
                  <a:solidFill>
                    <a:srgbClr val="FFFFFF"/>
                  </a:solidFill>
                </a:uFill>
                <a:latin typeface="+mn-lt"/>
                <a:ea typeface="+mn-ea"/>
              </a:rPr>
              <a:t>select </a:t>
            </a:r>
            <a:r>
              <a:rPr lang="fr-BE" sz="1200" b="0" strike="noStrike" spc="-1" dirty="0" err="1">
                <a:solidFill>
                  <a:srgbClr val="000000"/>
                </a:solidFill>
                <a:uFill>
                  <a:solidFill>
                    <a:srgbClr val="FFFFFF"/>
                  </a:solidFill>
                </a:uFill>
                <a:latin typeface="+mn-lt"/>
                <a:ea typeface="+mn-ea"/>
              </a:rPr>
              <a:t>databasepropertyex</a:t>
            </a:r>
            <a:r>
              <a:rPr lang="fr-BE" sz="1200" b="0" strike="noStrike" spc="-1" dirty="0">
                <a:solidFill>
                  <a:srgbClr val="000000"/>
                </a:solidFill>
                <a:uFill>
                  <a:solidFill>
                    <a:srgbClr val="FFFFFF"/>
                  </a:solidFill>
                </a:uFill>
                <a:latin typeface="+mn-lt"/>
                <a:ea typeface="+mn-ea"/>
              </a:rPr>
              <a:t> ('DB_Formation','</a:t>
            </a:r>
            <a:r>
              <a:rPr lang="fr-BE" sz="1200" b="0" strike="noStrike" spc="-1" dirty="0" err="1">
                <a:solidFill>
                  <a:srgbClr val="000000"/>
                </a:solidFill>
                <a:uFill>
                  <a:solidFill>
                    <a:srgbClr val="FFFFFF"/>
                  </a:solidFill>
                </a:uFill>
                <a:latin typeface="+mn-lt"/>
                <a:ea typeface="+mn-ea"/>
              </a:rPr>
              <a:t>UserAccess</a:t>
            </a:r>
            <a:r>
              <a:rPr lang="fr-BE" sz="1200" b="0" strike="noStrike" spc="-1" dirty="0">
                <a:solidFill>
                  <a:srgbClr val="000000"/>
                </a:solidFill>
                <a:uFill>
                  <a:solidFill>
                    <a:srgbClr val="FFFFFF"/>
                  </a:solidFill>
                </a:uFill>
                <a:latin typeface="+mn-lt"/>
                <a:ea typeface="+mn-ea"/>
              </a:rPr>
              <a:t>') https://msdn.microsoft.com/en-us/library/ms186823.aspx </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1200" b="0" strike="noStrike" spc="-1" dirty="0">
                <a:solidFill>
                  <a:srgbClr val="000000"/>
                </a:solidFill>
                <a:uFill>
                  <a:solidFill>
                    <a:srgbClr val="FFFFFF"/>
                  </a:solidFill>
                </a:uFill>
                <a:latin typeface="+mn-lt"/>
                <a:ea typeface="+mn-ea"/>
              </a:rPr>
              <a:t>EXEC </a:t>
            </a:r>
            <a:r>
              <a:rPr lang="fr-BE" sz="1200" b="0" strike="noStrike" spc="-1" dirty="0" err="1">
                <a:solidFill>
                  <a:srgbClr val="000000"/>
                </a:solidFill>
                <a:uFill>
                  <a:solidFill>
                    <a:srgbClr val="FFFFFF"/>
                  </a:solidFill>
                </a:uFill>
                <a:latin typeface="+mn-lt"/>
                <a:ea typeface="+mn-ea"/>
              </a:rPr>
              <a:t>sp_helpdb</a:t>
            </a:r>
            <a:r>
              <a:rPr lang="fr-BE" sz="1200" b="0" strike="noStrike" spc="-1" dirty="0">
                <a:solidFill>
                  <a:srgbClr val="000000"/>
                </a:solidFill>
                <a:uFill>
                  <a:solidFill>
                    <a:srgbClr val="FFFFFF"/>
                  </a:solidFill>
                </a:uFill>
                <a:latin typeface="+mn-lt"/>
                <a:ea typeface="+mn-ea"/>
              </a:rPr>
              <a:t> '</a:t>
            </a:r>
            <a:r>
              <a:rPr lang="fr-BE" sz="1200" b="0" strike="noStrike" spc="-1" dirty="0" err="1">
                <a:solidFill>
                  <a:srgbClr val="000000"/>
                </a:solidFill>
                <a:uFill>
                  <a:solidFill>
                    <a:srgbClr val="FFFFFF"/>
                  </a:solidFill>
                </a:uFill>
                <a:latin typeface="+mn-lt"/>
                <a:ea typeface="+mn-ea"/>
              </a:rPr>
              <a:t>DB_Formation</a:t>
            </a:r>
            <a:r>
              <a:rPr lang="fr-BE" sz="1200" b="0" strike="noStrike" spc="-1" dirty="0">
                <a:solidFill>
                  <a:srgbClr val="000000"/>
                </a:solidFill>
                <a:uFill>
                  <a:solidFill>
                    <a:srgbClr val="FFFFFF"/>
                  </a:solidFill>
                </a:uFill>
                <a:latin typeface="+mn-lt"/>
                <a:ea typeface="+mn-ea"/>
              </a:rPr>
              <a:t>‘               https://msdn.microsoft.com/fr-fr/library/ms178568(v=sql.120).aspx</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1200" b="0" strike="noStrike" spc="-1" dirty="0">
                <a:solidFill>
                  <a:srgbClr val="000000"/>
                </a:solidFill>
                <a:uFill>
                  <a:solidFill>
                    <a:srgbClr val="FFFFFF"/>
                  </a:solidFill>
                </a:uFill>
                <a:latin typeface="+mn-lt"/>
                <a:ea typeface="+mn-ea"/>
              </a:rPr>
              <a:t>EXEC </a:t>
            </a:r>
            <a:r>
              <a:rPr lang="fr-BE" sz="1200" b="0" strike="noStrike" spc="-1" dirty="0" err="1">
                <a:solidFill>
                  <a:srgbClr val="000000"/>
                </a:solidFill>
                <a:uFill>
                  <a:solidFill>
                    <a:srgbClr val="FFFFFF"/>
                  </a:solidFill>
                </a:uFill>
                <a:latin typeface="+mn-lt"/>
                <a:ea typeface="+mn-ea"/>
              </a:rPr>
              <a:t>sp_spaceused</a:t>
            </a:r>
            <a:r>
              <a:rPr lang="fr-BE" sz="1200" b="0" strike="noStrike" spc="-1" dirty="0">
                <a:solidFill>
                  <a:srgbClr val="000000"/>
                </a:solidFill>
                <a:uFill>
                  <a:solidFill>
                    <a:srgbClr val="FFFFFF"/>
                  </a:solidFill>
                </a:uFill>
                <a:latin typeface="+mn-lt"/>
                <a:ea typeface="+mn-ea"/>
              </a:rPr>
              <a:t> 'dbo.Table_1‘                https://msdn.microsoft.com/fr-fr/library/ms188776(v=sql.120).aspx</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mn-lt"/>
                <a:ea typeface="+mn-ea"/>
              </a:rPr>
              <a:t>          </a:t>
            </a:r>
            <a:endParaRPr lang="fr-BE" sz="2000" b="0" strike="noStrike" spc="-1" dirty="0">
              <a:solidFill>
                <a:srgbClr val="000000"/>
              </a:solidFill>
              <a:uFill>
                <a:solidFill>
                  <a:srgbClr val="FFFFFF"/>
                </a:solidFill>
              </a:uFill>
              <a:latin typeface="Arial"/>
            </a:endParaRPr>
          </a:p>
          <a:p>
            <a:pPr>
              <a:lnSpc>
                <a:spcPct val="100000"/>
              </a:lnSpc>
            </a:pPr>
            <a:endParaRPr lang="fr-BE" sz="2000" b="0" strike="noStrike" spc="-1" dirty="0">
              <a:solidFill>
                <a:srgbClr val="000000"/>
              </a:solidFill>
              <a:uFill>
                <a:solidFill>
                  <a:srgbClr val="FFFFFF"/>
                </a:solidFill>
              </a:uFill>
              <a:latin typeface="Arial"/>
            </a:endParaRPr>
          </a:p>
        </p:txBody>
      </p:sp>
      <p:sp>
        <p:nvSpPr>
          <p:cNvPr id="213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67B9702-7479-41DF-9EE4-11A8D0274388}" type="slidenum">
              <a:rPr lang="fr-BE" sz="1300" b="0" strike="noStrike" spc="-1">
                <a:solidFill>
                  <a:srgbClr val="000000"/>
                </a:solidFill>
                <a:uFill>
                  <a:solidFill>
                    <a:srgbClr val="FFFFFF"/>
                  </a:solidFill>
                </a:uFill>
                <a:latin typeface="+mn-lt"/>
              </a:rPr>
              <a:t>71</a:t>
            </a:fld>
            <a:endParaRPr lang="fr-BE" sz="1400" b="0" strike="noStrike" spc="-1">
              <a:solidFill>
                <a:srgbClr val="000000"/>
              </a:solidFill>
              <a:uFill>
                <a:solidFill>
                  <a:srgbClr val="FFFFFF"/>
                </a:solidFill>
              </a:uFill>
              <a:latin typeface="Times New Roman"/>
            </a:endParaRPr>
          </a:p>
        </p:txBody>
      </p:sp>
      <p:sp>
        <p:nvSpPr>
          <p:cNvPr id="213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5602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https://msdn.microsoft.com/fr-fr/library/cc645993(v=sql.120).aspx</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FR" sz="2000" dirty="0">
                <a:hlinkClick r:id="rId3"/>
              </a:rPr>
              <a:t>https://www.microsoft.com/fr-be/sql-server/sql-server-2017-pricing</a:t>
            </a:r>
            <a:endParaRPr lang="fr-BE" sz="2000" b="0" strike="noStrike" spc="-1" dirty="0">
              <a:solidFill>
                <a:srgbClr val="000000"/>
              </a:solidFill>
              <a:uFill>
                <a:solidFill>
                  <a:srgbClr val="FFFFFF"/>
                </a:solidFill>
              </a:uFill>
              <a:latin typeface="Arial"/>
            </a:endParaRPr>
          </a:p>
          <a:p>
            <a:pPr marL="216000" indent="-216000">
              <a:lnSpc>
                <a:spcPct val="100000"/>
              </a:lnSpc>
            </a:pPr>
            <a:endParaRPr lang="fr-BE" sz="2000" b="0" strike="noStrike" spc="-1" dirty="0">
              <a:solidFill>
                <a:srgbClr val="000000"/>
              </a:solidFill>
              <a:uFill>
                <a:solidFill>
                  <a:srgbClr val="FFFFFF"/>
                </a:solidFill>
              </a:uFill>
              <a:latin typeface="Arial"/>
            </a:endParaRPr>
          </a:p>
          <a:p>
            <a:pPr>
              <a:lnSpc>
                <a:spcPct val="100000"/>
              </a:lnSpc>
            </a:pPr>
            <a:r>
              <a:rPr lang="fr-BE" sz="2000" b="0" strike="noStrike" spc="-1" dirty="0">
                <a:solidFill>
                  <a:srgbClr val="000000"/>
                </a:solidFill>
                <a:uFill>
                  <a:solidFill>
                    <a:srgbClr val="FFFFFF"/>
                  </a:solidFill>
                </a:uFill>
                <a:latin typeface="Arial"/>
              </a:rPr>
              <a:t>L’</a:t>
            </a:r>
            <a:r>
              <a:rPr lang="fr-BE" sz="2000" b="1" strike="noStrike" spc="-1" dirty="0">
                <a:solidFill>
                  <a:srgbClr val="000000"/>
                </a:solidFill>
                <a:uFill>
                  <a:solidFill>
                    <a:srgbClr val="FFFFFF"/>
                  </a:solidFill>
                </a:uFill>
                <a:latin typeface="Arial"/>
              </a:rPr>
              <a:t>informatique décisionnelle</a:t>
            </a:r>
            <a:r>
              <a:rPr lang="fr-BE" sz="2000" b="0" strike="noStrike" spc="-1" dirty="0">
                <a:solidFill>
                  <a:srgbClr val="000000"/>
                </a:solidFill>
                <a:uFill>
                  <a:solidFill>
                    <a:srgbClr val="FFFFFF"/>
                  </a:solidFill>
                </a:uFill>
                <a:latin typeface="Arial"/>
              </a:rPr>
              <a:t> (en anglais : DSS pour </a:t>
            </a:r>
            <a:r>
              <a:rPr lang="fr-BE" sz="2000" b="0" i="1" strike="noStrike" spc="-1" dirty="0" err="1">
                <a:solidFill>
                  <a:srgbClr val="000000"/>
                </a:solidFill>
                <a:uFill>
                  <a:solidFill>
                    <a:srgbClr val="FFFFFF"/>
                  </a:solidFill>
                </a:uFill>
                <a:latin typeface="Arial"/>
              </a:rPr>
              <a:t>Decision</a:t>
            </a:r>
            <a:r>
              <a:rPr lang="fr-BE" sz="2000" b="0" i="1" strike="noStrike" spc="-1" dirty="0">
                <a:solidFill>
                  <a:srgbClr val="000000"/>
                </a:solidFill>
                <a:uFill>
                  <a:solidFill>
                    <a:srgbClr val="FFFFFF"/>
                  </a:solidFill>
                </a:uFill>
                <a:latin typeface="Arial"/>
              </a:rPr>
              <a:t> Support System</a:t>
            </a:r>
            <a:r>
              <a:rPr lang="fr-BE" sz="2000" b="0" strike="noStrike" spc="-1" dirty="0">
                <a:solidFill>
                  <a:srgbClr val="000000"/>
                </a:solidFill>
                <a:uFill>
                  <a:solidFill>
                    <a:srgbClr val="FFFFFF"/>
                  </a:solidFill>
                </a:uFill>
                <a:latin typeface="Arial"/>
              </a:rPr>
              <a:t> ou encore BI pour </a:t>
            </a:r>
            <a:r>
              <a:rPr lang="fr-BE" sz="2000" b="0" i="1" strike="noStrike" spc="-1" dirty="0">
                <a:solidFill>
                  <a:srgbClr val="000000"/>
                </a:solidFill>
                <a:uFill>
                  <a:solidFill>
                    <a:srgbClr val="FFFFFF"/>
                  </a:solidFill>
                </a:uFill>
                <a:latin typeface="Arial"/>
              </a:rPr>
              <a:t>Business Intelligence</a:t>
            </a:r>
            <a:r>
              <a:rPr lang="fr-BE" sz="2000" b="0" u="sng" strike="noStrike" spc="-1" baseline="30000" dirty="0">
                <a:solidFill>
                  <a:srgbClr val="000000"/>
                </a:solidFill>
                <a:uFill>
                  <a:solidFill>
                    <a:srgbClr val="FFFFFF"/>
                  </a:solidFill>
                </a:uFill>
                <a:latin typeface="Arial"/>
                <a:hlinkClick r:id="rId4"/>
              </a:rPr>
              <a:t>1</a:t>
            </a:r>
            <a:r>
              <a:rPr lang="fr-BE" sz="2000" b="0" strike="noStrike" spc="-1" dirty="0">
                <a:solidFill>
                  <a:srgbClr val="000000"/>
                </a:solidFill>
                <a:uFill>
                  <a:solidFill>
                    <a:srgbClr val="FFFFFF"/>
                  </a:solidFill>
                </a:uFill>
                <a:latin typeface="Arial"/>
              </a:rPr>
              <a:t>) désigne les moyens, les outils et les méthodes qui permettent de collecter, consolider, modéliser et restituer les </a:t>
            </a:r>
            <a:r>
              <a:rPr lang="fr-BE" sz="2000" b="0" u="sng" strike="noStrike" spc="-1" dirty="0">
                <a:solidFill>
                  <a:srgbClr val="000000"/>
                </a:solidFill>
                <a:uFill>
                  <a:solidFill>
                    <a:srgbClr val="FFFFFF"/>
                  </a:solidFill>
                </a:uFill>
                <a:latin typeface="Arial"/>
                <a:hlinkClick r:id="rId5"/>
              </a:rPr>
              <a:t>données</a:t>
            </a:r>
            <a:r>
              <a:rPr lang="fr-BE" sz="2000" b="0" strike="noStrike" spc="-1" dirty="0">
                <a:solidFill>
                  <a:srgbClr val="000000"/>
                </a:solidFill>
                <a:uFill>
                  <a:solidFill>
                    <a:srgbClr val="FFFFFF"/>
                  </a:solidFill>
                </a:uFill>
                <a:latin typeface="Arial"/>
              </a:rPr>
              <a:t>, matérielles ou </a:t>
            </a:r>
            <a:r>
              <a:rPr lang="fr-BE" sz="2000" b="0" u="sng" strike="noStrike" spc="-1" dirty="0">
                <a:solidFill>
                  <a:srgbClr val="000000"/>
                </a:solidFill>
                <a:uFill>
                  <a:solidFill>
                    <a:srgbClr val="FFFFFF"/>
                  </a:solidFill>
                </a:uFill>
                <a:latin typeface="Arial"/>
                <a:hlinkClick r:id="rId6"/>
              </a:rPr>
              <a:t>immatérielles</a:t>
            </a:r>
            <a:r>
              <a:rPr lang="fr-BE" sz="2000" b="0" strike="noStrike" spc="-1" dirty="0">
                <a:solidFill>
                  <a:srgbClr val="000000"/>
                </a:solidFill>
                <a:uFill>
                  <a:solidFill>
                    <a:srgbClr val="FFFFFF"/>
                  </a:solidFill>
                </a:uFill>
                <a:latin typeface="Arial"/>
              </a:rPr>
              <a:t>, d'une </a:t>
            </a:r>
            <a:r>
              <a:rPr lang="fr-BE" sz="2000" b="0" u="sng" strike="noStrike" spc="-1" dirty="0">
                <a:solidFill>
                  <a:srgbClr val="000000"/>
                </a:solidFill>
                <a:uFill>
                  <a:solidFill>
                    <a:srgbClr val="FFFFFF"/>
                  </a:solidFill>
                </a:uFill>
                <a:latin typeface="Arial"/>
                <a:hlinkClick r:id="rId7"/>
              </a:rPr>
              <a:t>entreprise</a:t>
            </a:r>
            <a:r>
              <a:rPr lang="fr-BE" sz="2000" b="0" strike="noStrike" spc="-1" dirty="0">
                <a:solidFill>
                  <a:srgbClr val="000000"/>
                </a:solidFill>
                <a:uFill>
                  <a:solidFill>
                    <a:srgbClr val="FFFFFF"/>
                  </a:solidFill>
                </a:uFill>
                <a:latin typeface="Arial"/>
              </a:rPr>
              <a:t> en vue d'offrir une aide à la décision et de permettre aux responsables de la </a:t>
            </a:r>
            <a:r>
              <a:rPr lang="fr-BE" sz="2000" b="0" u="sng" strike="noStrike" spc="-1" dirty="0">
                <a:solidFill>
                  <a:srgbClr val="000000"/>
                </a:solidFill>
                <a:uFill>
                  <a:solidFill>
                    <a:srgbClr val="FFFFFF"/>
                  </a:solidFill>
                </a:uFill>
                <a:latin typeface="Arial"/>
                <a:hlinkClick r:id="rId8"/>
              </a:rPr>
              <a:t>stratégie d'entreprise</a:t>
            </a:r>
            <a:r>
              <a:rPr lang="fr-BE" sz="2000" b="0" strike="noStrike" spc="-1" dirty="0">
                <a:solidFill>
                  <a:srgbClr val="000000"/>
                </a:solidFill>
                <a:uFill>
                  <a:solidFill>
                    <a:srgbClr val="FFFFFF"/>
                  </a:solidFill>
                </a:uFill>
                <a:latin typeface="Arial"/>
              </a:rPr>
              <a:t> d’avoir une vue d’ensemble de l’activité traitée.</a:t>
            </a:r>
          </a:p>
          <a:p>
            <a:pPr>
              <a:lnSpc>
                <a:spcPct val="100000"/>
              </a:lnSpc>
            </a:pPr>
            <a:endParaRPr lang="fr-BE" sz="2000" b="0" strike="noStrike" spc="-1" dirty="0">
              <a:solidFill>
                <a:srgbClr val="000000"/>
              </a:solidFill>
              <a:uFill>
                <a:solidFill>
                  <a:srgbClr val="FFFFFF"/>
                </a:solidFill>
              </a:uFill>
              <a:latin typeface="Arial"/>
            </a:endParaRPr>
          </a:p>
        </p:txBody>
      </p:sp>
      <p:sp>
        <p:nvSpPr>
          <p:cNvPr id="196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F07B7FF-3F95-49B0-A352-53A2A5FBF76E}" type="slidenum">
              <a:rPr lang="fr-BE" sz="1300" b="0" strike="noStrike" spc="-1">
                <a:solidFill>
                  <a:srgbClr val="000000"/>
                </a:solidFill>
                <a:uFill>
                  <a:solidFill>
                    <a:srgbClr val="FFFFFF"/>
                  </a:solidFill>
                </a:uFill>
                <a:latin typeface="+mn-lt"/>
              </a:rPr>
              <a:t>7</a:t>
            </a:fld>
            <a:endParaRPr lang="fr-BE" sz="1400" b="0" strike="noStrike" spc="-1">
              <a:solidFill>
                <a:srgbClr val="000000"/>
              </a:solidFill>
              <a:uFill>
                <a:solidFill>
                  <a:srgbClr val="FFFFFF"/>
                </a:solidFill>
              </a:uFill>
              <a:latin typeface="Times New Roman"/>
            </a:endParaRPr>
          </a:p>
        </p:txBody>
      </p:sp>
      <p:sp>
        <p:nvSpPr>
          <p:cNvPr id="196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644700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Le plus gros du travail d’un DBA est gérer les DB existantes, et de gérer les options de ses propriétés qui contrôlent le comportement de la DB.</a:t>
            </a:r>
          </a:p>
          <a:p>
            <a:pPr marL="216000" indent="-216000">
              <a:lnSpc>
                <a:spcPct val="100000"/>
              </a:lnSpc>
            </a:pPr>
            <a:r>
              <a:rPr lang="fr-BE" sz="2000" b="0" strike="noStrike" spc="-1" dirty="0">
                <a:solidFill>
                  <a:srgbClr val="000000"/>
                </a:solidFill>
                <a:uFill>
                  <a:solidFill>
                    <a:srgbClr val="FFFFFF"/>
                  </a:solidFill>
                </a:uFill>
                <a:latin typeface="Arial"/>
              </a:rPr>
              <a:t>Un DBA doit aussi retrouver les infos au sujet de la configuration courante de la DB.</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SQL Server Management studio</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Vues système</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 fonctions</a:t>
            </a:r>
          </a:p>
          <a:p>
            <a:pPr marL="216000" indent="-216000">
              <a:lnSpc>
                <a:spcPct val="100000"/>
              </a:lnSpc>
              <a:buClr>
                <a:srgbClr val="000000"/>
              </a:buClr>
              <a:buFont typeface="StarSymbol"/>
              <a:buChar char="-"/>
            </a:pPr>
            <a:r>
              <a:rPr lang="fr-BE" sz="2000" b="0" strike="noStrike" spc="-1" dirty="0">
                <a:solidFill>
                  <a:srgbClr val="000000"/>
                </a:solidFill>
                <a:uFill>
                  <a:solidFill>
                    <a:srgbClr val="FFFFFF"/>
                  </a:solidFill>
                </a:uFill>
                <a:latin typeface="Arial"/>
              </a:rPr>
              <a:t>Procédures stockées</a:t>
            </a:r>
          </a:p>
          <a:p>
            <a:pPr marL="216000" indent="-216000">
              <a:lnSpc>
                <a:spcPct val="100000"/>
              </a:lnSpc>
            </a:pPr>
            <a:endParaRPr lang="fr-BE" sz="2000" b="0" strike="noStrike" spc="-1" dirty="0">
              <a:solidFill>
                <a:srgbClr val="000000"/>
              </a:solidFill>
              <a:uFill>
                <a:solidFill>
                  <a:srgbClr val="FFFFFF"/>
                </a:solidFill>
              </a:uFill>
              <a:latin typeface="Arial"/>
            </a:endParaRPr>
          </a:p>
        </p:txBody>
      </p:sp>
      <p:sp>
        <p:nvSpPr>
          <p:cNvPr id="214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A82F8EA-FECA-478B-9E1A-7478C671AE70}" type="slidenum">
              <a:rPr lang="fr-BE" sz="1300" b="0" strike="noStrike" spc="-1">
                <a:solidFill>
                  <a:srgbClr val="000000"/>
                </a:solidFill>
                <a:uFill>
                  <a:solidFill>
                    <a:srgbClr val="FFFFFF"/>
                  </a:solidFill>
                </a:uFill>
                <a:latin typeface="+mn-lt"/>
              </a:rPr>
              <a:t>72</a:t>
            </a:fld>
            <a:endParaRPr lang="fr-BE" sz="1400" b="0" strike="noStrike" spc="-1">
              <a:solidFill>
                <a:srgbClr val="000000"/>
              </a:solidFill>
              <a:uFill>
                <a:solidFill>
                  <a:srgbClr val="FFFFFF"/>
                </a:solidFill>
              </a:uFill>
              <a:latin typeface="Times New Roman"/>
            </a:endParaRPr>
          </a:p>
        </p:txBody>
      </p:sp>
      <p:sp>
        <p:nvSpPr>
          <p:cNvPr id="214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3621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4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3DEF69D-805B-4476-AD74-E68FD9BF83E0}" type="slidenum">
              <a:rPr lang="fr-BE" sz="1300" b="0" strike="noStrike" spc="-1">
                <a:solidFill>
                  <a:srgbClr val="000000"/>
                </a:solidFill>
                <a:uFill>
                  <a:solidFill>
                    <a:srgbClr val="FFFFFF"/>
                  </a:solidFill>
                </a:uFill>
                <a:latin typeface="+mn-lt"/>
              </a:rPr>
              <a:t>73</a:t>
            </a:fld>
            <a:endParaRPr lang="fr-BE" sz="1400" b="0" strike="noStrike" spc="-1">
              <a:solidFill>
                <a:srgbClr val="000000"/>
              </a:solidFill>
              <a:uFill>
                <a:solidFill>
                  <a:srgbClr val="FFFFFF"/>
                </a:solidFill>
              </a:uFill>
              <a:latin typeface="Times New Roman"/>
            </a:endParaRPr>
          </a:p>
        </p:txBody>
      </p:sp>
      <p:sp>
        <p:nvSpPr>
          <p:cNvPr id="214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958933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Automatique : contrôle les comportements automatiques tels que statistiques, fermeture de la DB, rétrécissement</a:t>
            </a:r>
          </a:p>
        </p:txBody>
      </p:sp>
      <p:sp>
        <p:nvSpPr>
          <p:cNvPr id="214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A7BE5AE-51A7-4F04-B7D7-EFDE1D67BC5C}" type="slidenum">
              <a:rPr lang="fr-BE" sz="1300" b="0" strike="noStrike" spc="-1">
                <a:solidFill>
                  <a:srgbClr val="000000"/>
                </a:solidFill>
                <a:uFill>
                  <a:solidFill>
                    <a:srgbClr val="FFFFFF"/>
                  </a:solidFill>
                </a:uFill>
                <a:latin typeface="+mn-lt"/>
              </a:rPr>
              <a:t>74</a:t>
            </a:fld>
            <a:endParaRPr lang="fr-BE" sz="1400" b="0" strike="noStrike" spc="-1">
              <a:solidFill>
                <a:srgbClr val="000000"/>
              </a:solidFill>
              <a:uFill>
                <a:solidFill>
                  <a:srgbClr val="FFFFFF"/>
                </a:solidFill>
              </a:uFill>
              <a:latin typeface="Times New Roman"/>
            </a:endParaRPr>
          </a:p>
        </p:txBody>
      </p:sp>
      <p:sp>
        <p:nvSpPr>
          <p:cNvPr id="214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132647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disponibilité : contrôle si la DB est online, qui peut se connecter, et comment a-t-il accès aux données.</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SINGLE_USER permet seulement à un utilisateur de se connecter</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RESTRICTED_USER permet aux membres qui ont pour rôle DB db_owner et comme rôle serveur sysadmin de se connecter .</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MULTI_USER permet à tout utilisateur qui a les permissions appropriées de se connecter.</a:t>
            </a:r>
            <a:endParaRPr lang="fr-BE" sz="2000" b="0" strike="noStrike" spc="-1">
              <a:solidFill>
                <a:srgbClr val="000000"/>
              </a:solidFill>
              <a:uFill>
                <a:solidFill>
                  <a:srgbClr val="FFFFFF"/>
                </a:solidFill>
              </a:uFill>
              <a:latin typeface="Arial"/>
            </a:endParaRPr>
          </a:p>
        </p:txBody>
      </p:sp>
      <p:sp>
        <p:nvSpPr>
          <p:cNvPr id="214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0B85C1C-F14A-4ADF-B449-208D17950D08}" type="slidenum">
              <a:rPr lang="fr-BE" sz="1300" b="0" strike="noStrike" spc="-1">
                <a:solidFill>
                  <a:srgbClr val="000000"/>
                </a:solidFill>
                <a:uFill>
                  <a:solidFill>
                    <a:srgbClr val="FFFFFF"/>
                  </a:solidFill>
                </a:uFill>
                <a:latin typeface="+mn-lt"/>
              </a:rPr>
              <a:t>75</a:t>
            </a:fld>
            <a:endParaRPr lang="fr-BE" sz="1400" b="0" strike="noStrike" spc="-1">
              <a:solidFill>
                <a:srgbClr val="000000"/>
              </a:solidFill>
              <a:uFill>
                <a:solidFill>
                  <a:srgbClr val="FFFFFF"/>
                </a:solidFill>
              </a:uFill>
              <a:latin typeface="Times New Roman"/>
            </a:endParaRPr>
          </a:p>
        </p:txBody>
      </p:sp>
      <p:sp>
        <p:nvSpPr>
          <p:cNvPr id="215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92677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curseur : contrôle le comportement du curseur et son scope.</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Constantia"/>
              </a:rPr>
              <a:t>CURSOR_DEFAULT_LOCAL : local aux procédures , triggers et batch dans lesquels il a été créé</a:t>
            </a:r>
            <a:endParaRPr lang="fr-BE" sz="2000" b="0" strike="noStrike" spc="-1">
              <a:solidFill>
                <a:srgbClr val="000000"/>
              </a:solidFill>
              <a:uFill>
                <a:solidFill>
                  <a:srgbClr val="FFFFFF"/>
                </a:solidFill>
              </a:uFill>
              <a:latin typeface="Arial"/>
            </a:endParaRPr>
          </a:p>
        </p:txBody>
      </p:sp>
      <p:sp>
        <p:nvSpPr>
          <p:cNvPr id="215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F47EFD9-8C9B-4329-8876-7420A1BFF0CA}" type="slidenum">
              <a:rPr lang="fr-BE" sz="1300" b="0" strike="noStrike" spc="-1">
                <a:solidFill>
                  <a:srgbClr val="000000"/>
                </a:solidFill>
                <a:uFill>
                  <a:solidFill>
                    <a:srgbClr val="FFFFFF"/>
                  </a:solidFill>
                </a:uFill>
                <a:latin typeface="+mn-lt"/>
              </a:rPr>
              <a:t>76</a:t>
            </a:fld>
            <a:endParaRPr lang="fr-BE" sz="1400" b="0" strike="noStrike" spc="-1">
              <a:solidFill>
                <a:srgbClr val="000000"/>
              </a:solidFill>
              <a:uFill>
                <a:solidFill>
                  <a:srgbClr val="FFFFFF"/>
                </a:solidFill>
              </a:uFill>
              <a:latin typeface="Times New Roman"/>
            </a:endParaRPr>
          </a:p>
        </p:txBody>
      </p:sp>
      <p:sp>
        <p:nvSpPr>
          <p:cNvPr id="215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110187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recovery : contrôle le modèle de récupération</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Constantia"/>
              </a:rPr>
              <a:t>PAGE_VERIFY : opérations incomplètes dues à une panne d’énergie ou autre.</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Constantia"/>
              </a:rPr>
              <a:t>CHECKSUM : calcule une valeur dans l’en-tête de page basée sur le contenu de la page. Cette valeur est recalculée et comparée à la valeur stockée quand les données de la page sont lues à partir du disque.</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Constantia"/>
              </a:rPr>
              <a:t>TORN_PAGE_DETECTION : stocke un bit spécifique pour chaque secteur de 512 Bytes dans la page de données de 8KB comme une partie de l’en-tête de page. Ces bits sont comparés à l’actuelle information de page du secteur quand les pages sont lues.</a:t>
            </a: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5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B3729847-A1D0-4B60-A769-57D8B4C90F5A}" type="slidenum">
              <a:rPr lang="fr-BE" sz="1300" b="0" strike="noStrike" spc="-1">
                <a:solidFill>
                  <a:srgbClr val="000000"/>
                </a:solidFill>
                <a:uFill>
                  <a:solidFill>
                    <a:srgbClr val="FFFFFF"/>
                  </a:solidFill>
                </a:uFill>
                <a:latin typeface="+mn-lt"/>
              </a:rPr>
              <a:t>77</a:t>
            </a:fld>
            <a:endParaRPr lang="fr-BE" sz="1400" b="0" strike="noStrike" spc="-1">
              <a:solidFill>
                <a:srgbClr val="000000"/>
              </a:solidFill>
              <a:uFill>
                <a:solidFill>
                  <a:srgbClr val="FFFFFF"/>
                </a:solidFill>
              </a:uFill>
              <a:latin typeface="Times New Roman"/>
            </a:endParaRPr>
          </a:p>
        </p:txBody>
      </p:sp>
      <p:sp>
        <p:nvSpPr>
          <p:cNvPr id="215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47916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SQL : contrôle les options des normes ainsi tels que ainsi nulls et les triggers récursives</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5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A466FE3-8547-4338-A9DE-0AC13BF4DF2E}" type="slidenum">
              <a:rPr lang="fr-BE" sz="1300" b="0" strike="noStrike" spc="-1">
                <a:solidFill>
                  <a:srgbClr val="000000"/>
                </a:solidFill>
                <a:uFill>
                  <a:solidFill>
                    <a:srgbClr val="FFFFFF"/>
                  </a:solidFill>
                </a:uFill>
                <a:latin typeface="+mn-lt"/>
              </a:rPr>
              <a:t>78</a:t>
            </a:fld>
            <a:endParaRPr lang="fr-BE" sz="1400" b="0" strike="noStrike" spc="-1">
              <a:solidFill>
                <a:srgbClr val="000000"/>
              </a:solidFill>
              <a:uFill>
                <a:solidFill>
                  <a:srgbClr val="FFFFFF"/>
                </a:solidFill>
              </a:uFill>
              <a:latin typeface="Times New Roman"/>
            </a:endParaRPr>
          </a:p>
        </p:txBody>
      </p:sp>
      <p:sp>
        <p:nvSpPr>
          <p:cNvPr id="215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75189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6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03846068-E096-4336-B4CB-9C95D518C8E9}" type="slidenum">
              <a:rPr lang="fr-BE" sz="1300" b="0" strike="noStrike" spc="-1">
                <a:solidFill>
                  <a:srgbClr val="000000"/>
                </a:solidFill>
                <a:uFill>
                  <a:solidFill>
                    <a:srgbClr val="FFFFFF"/>
                  </a:solidFill>
                </a:uFill>
                <a:latin typeface="+mn-lt"/>
              </a:rPr>
              <a:t>79</a:t>
            </a:fld>
            <a:endParaRPr lang="fr-BE" sz="1400" b="0" strike="noStrike" spc="-1">
              <a:solidFill>
                <a:srgbClr val="000000"/>
              </a:solidFill>
              <a:uFill>
                <a:solidFill>
                  <a:srgbClr val="FFFFFF"/>
                </a:solidFill>
              </a:uFill>
              <a:latin typeface="Times New Roman"/>
            </a:endParaRPr>
          </a:p>
        </p:txBody>
      </p:sp>
      <p:sp>
        <p:nvSpPr>
          <p:cNvPr id="216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7762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6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CC34831-F98C-4831-9F53-5E81F614684F}" type="slidenum">
              <a:rPr lang="fr-BE" sz="1300" b="0" strike="noStrike" spc="-1">
                <a:solidFill>
                  <a:srgbClr val="000000"/>
                </a:solidFill>
                <a:uFill>
                  <a:solidFill>
                    <a:srgbClr val="FFFFFF"/>
                  </a:solidFill>
                </a:uFill>
                <a:latin typeface="+mn-lt"/>
              </a:rPr>
              <a:t>80</a:t>
            </a:fld>
            <a:endParaRPr lang="fr-BE" sz="1400" b="0" strike="noStrike" spc="-1">
              <a:solidFill>
                <a:srgbClr val="000000"/>
              </a:solidFill>
              <a:uFill>
                <a:solidFill>
                  <a:srgbClr val="FFFFFF"/>
                </a:solidFill>
              </a:uFill>
              <a:latin typeface="Times New Roman"/>
            </a:endParaRPr>
          </a:p>
        </p:txBody>
      </p:sp>
      <p:sp>
        <p:nvSpPr>
          <p:cNvPr id="216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84108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Il y a plus de 200 vues définies dans le schéma sys.</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Catalog views are listed in the Views\System Views folder for each database in Object Explorer in</a:t>
            </a: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SQL Server Management Studio</a:t>
            </a:r>
            <a:endParaRPr lang="fr-BE" sz="2000" b="0" strike="noStrike" spc="-1">
              <a:solidFill>
                <a:srgbClr val="000000"/>
              </a:solidFill>
              <a:uFill>
                <a:solidFill>
                  <a:srgbClr val="FFFFFF"/>
                </a:solidFill>
              </a:uFill>
              <a:latin typeface="Arial"/>
            </a:endParaRPr>
          </a:p>
        </p:txBody>
      </p:sp>
      <p:sp>
        <p:nvSpPr>
          <p:cNvPr id="216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B6EADD0-0829-4F40-87DC-90C1513F5983}" type="slidenum">
              <a:rPr lang="fr-BE" sz="1300" b="0" strike="noStrike" spc="-1">
                <a:solidFill>
                  <a:srgbClr val="000000"/>
                </a:solidFill>
                <a:uFill>
                  <a:solidFill>
                    <a:srgbClr val="FFFFFF"/>
                  </a:solidFill>
                </a:uFill>
                <a:latin typeface="+mn-lt"/>
              </a:rPr>
              <a:t>81</a:t>
            </a:fld>
            <a:endParaRPr lang="fr-BE" sz="1400" b="0" strike="noStrike" spc="-1">
              <a:solidFill>
                <a:srgbClr val="000000"/>
              </a:solidFill>
              <a:uFill>
                <a:solidFill>
                  <a:srgbClr val="FFFFFF"/>
                </a:solidFill>
              </a:uFill>
              <a:latin typeface="Times New Roman"/>
            </a:endParaRPr>
          </a:p>
        </p:txBody>
      </p:sp>
      <p:sp>
        <p:nvSpPr>
          <p:cNvPr id="216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4853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FR" sz="2000" dirty="0">
                <a:hlinkClick r:id="rId3"/>
              </a:rPr>
              <a:t>https://docs.microsoft.com/en-us/sql/sql-server/editions-and-components-of-sql-server-version-15?view=sql-server-ver15</a:t>
            </a:r>
            <a:endParaRPr lang="fr-BE" sz="2000" b="0" strike="noStrike" spc="-1" dirty="0">
              <a:solidFill>
                <a:srgbClr val="000000"/>
              </a:solidFill>
              <a:uFill>
                <a:solidFill>
                  <a:srgbClr val="FFFFFF"/>
                </a:solidFill>
              </a:uFill>
              <a:latin typeface="Arial"/>
            </a:endParaRPr>
          </a:p>
        </p:txBody>
      </p:sp>
      <p:sp>
        <p:nvSpPr>
          <p:cNvPr id="196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F07B7FF-3F95-49B0-A352-53A2A5FBF76E}" type="slidenum">
              <a:rPr lang="fr-BE" sz="1300" b="0" strike="noStrike" spc="-1">
                <a:solidFill>
                  <a:srgbClr val="000000"/>
                </a:solidFill>
                <a:uFill>
                  <a:solidFill>
                    <a:srgbClr val="FFFFFF"/>
                  </a:solidFill>
                </a:uFill>
                <a:latin typeface="+mn-lt"/>
              </a:rPr>
              <a:t>8</a:t>
            </a:fld>
            <a:endParaRPr lang="fr-BE" sz="1400" b="0" strike="noStrike" spc="-1">
              <a:solidFill>
                <a:srgbClr val="000000"/>
              </a:solidFill>
              <a:uFill>
                <a:solidFill>
                  <a:srgbClr val="FFFFFF"/>
                </a:solidFill>
              </a:uFill>
              <a:latin typeface="Times New Roman"/>
            </a:endParaRPr>
          </a:p>
        </p:txBody>
      </p:sp>
      <p:sp>
        <p:nvSpPr>
          <p:cNvPr id="196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229873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Il y a plus de 200 vues définies dans le schéma sys.</a:t>
            </a:r>
          </a:p>
        </p:txBody>
      </p:sp>
      <p:sp>
        <p:nvSpPr>
          <p:cNvPr id="217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DAE49D9-2855-49E0-8F3A-96431E7DD635}" type="slidenum">
              <a:rPr lang="fr-BE" sz="1300" b="0" strike="noStrike" spc="-1">
                <a:solidFill>
                  <a:srgbClr val="000000"/>
                </a:solidFill>
                <a:uFill>
                  <a:solidFill>
                    <a:srgbClr val="FFFFFF"/>
                  </a:solidFill>
                </a:uFill>
                <a:latin typeface="+mn-lt"/>
              </a:rPr>
              <a:t>82</a:t>
            </a:fld>
            <a:endParaRPr lang="fr-BE" sz="1400" b="0" strike="noStrike" spc="-1">
              <a:solidFill>
                <a:srgbClr val="000000"/>
              </a:solidFill>
              <a:uFill>
                <a:solidFill>
                  <a:srgbClr val="FFFFFF"/>
                </a:solidFill>
              </a:uFill>
              <a:latin typeface="Times New Roman"/>
            </a:endParaRPr>
          </a:p>
        </p:txBody>
      </p:sp>
      <p:sp>
        <p:nvSpPr>
          <p:cNvPr id="217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443136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7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F86CA72-36CB-45D5-8017-622F0D49A8DB}" type="slidenum">
              <a:rPr lang="fr-BE" sz="1300" b="0" strike="noStrike" spc="-1">
                <a:solidFill>
                  <a:srgbClr val="000000"/>
                </a:solidFill>
                <a:uFill>
                  <a:solidFill>
                    <a:srgbClr val="FFFFFF"/>
                  </a:solidFill>
                </a:uFill>
                <a:latin typeface="+mn-lt"/>
              </a:rPr>
              <a:t>83</a:t>
            </a:fld>
            <a:endParaRPr lang="fr-BE" sz="1400" b="0" strike="noStrike" spc="-1">
              <a:solidFill>
                <a:srgbClr val="000000"/>
              </a:solidFill>
              <a:uFill>
                <a:solidFill>
                  <a:srgbClr val="FFFFFF"/>
                </a:solidFill>
              </a:uFill>
              <a:latin typeface="Times New Roman"/>
            </a:endParaRPr>
          </a:p>
        </p:txBody>
      </p:sp>
      <p:sp>
        <p:nvSpPr>
          <p:cNvPr id="217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053343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5"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7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6CCB147-6103-4E12-82DE-678B69330322}" type="slidenum">
              <a:rPr lang="fr-BE" sz="1300" b="0" strike="noStrike" spc="-1">
                <a:solidFill>
                  <a:srgbClr val="000000"/>
                </a:solidFill>
                <a:uFill>
                  <a:solidFill>
                    <a:srgbClr val="FFFFFF"/>
                  </a:solidFill>
                </a:uFill>
                <a:latin typeface="+mn-lt"/>
              </a:rPr>
              <a:t>84</a:t>
            </a:fld>
            <a:endParaRPr lang="fr-BE" sz="1400" b="0" strike="noStrike" spc="-1">
              <a:solidFill>
                <a:srgbClr val="000000"/>
              </a:solidFill>
              <a:uFill>
                <a:solidFill>
                  <a:srgbClr val="FFFFFF"/>
                </a:solidFill>
              </a:uFill>
              <a:latin typeface="Times New Roman"/>
            </a:endParaRPr>
          </a:p>
        </p:txBody>
      </p:sp>
      <p:sp>
        <p:nvSpPr>
          <p:cNvPr id="217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649795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Clique droit sur la DB =&gt; report</a:t>
            </a:r>
          </a:p>
          <a:p>
            <a:endParaRPr lang="fr-BE" sz="2000" b="0" strike="noStrike" spc="-1" dirty="0">
              <a:solidFill>
                <a:srgbClr val="000000"/>
              </a:solidFill>
              <a:uFill>
                <a:solidFill>
                  <a:srgbClr val="FFFFFF"/>
                </a:solidFill>
              </a:uFill>
              <a:latin typeface="Arial"/>
            </a:endParaRPr>
          </a:p>
          <a:p>
            <a:r>
              <a:rPr lang="fr-BE" sz="1200" kern="1200" dirty="0" err="1">
                <a:solidFill>
                  <a:schemeClr val="tx1"/>
                </a:solidFill>
                <a:latin typeface="+mn-lt"/>
                <a:ea typeface="+mn-ea"/>
                <a:cs typeface="+mn-cs"/>
              </a:rPr>
              <a:t>exec</a:t>
            </a:r>
            <a:r>
              <a:rPr lang="fr-BE" sz="1200" kern="1200" dirty="0">
                <a:solidFill>
                  <a:schemeClr val="tx1"/>
                </a:solidFill>
                <a:latin typeface="+mn-lt"/>
                <a:ea typeface="+mn-ea"/>
                <a:cs typeface="+mn-cs"/>
              </a:rPr>
              <a:t> </a:t>
            </a:r>
            <a:r>
              <a:rPr lang="fr-BE" sz="1200" kern="1200" dirty="0" err="1">
                <a:solidFill>
                  <a:schemeClr val="tx1"/>
                </a:solidFill>
                <a:latin typeface="+mn-lt"/>
                <a:ea typeface="+mn-ea"/>
                <a:cs typeface="+mn-cs"/>
              </a:rPr>
              <a:t>sys.sp_databases</a:t>
            </a:r>
            <a:endParaRPr lang="fr-BE" sz="1200" kern="1200" dirty="0">
              <a:solidFill>
                <a:schemeClr val="tx1"/>
              </a:solidFill>
              <a:latin typeface="+mn-lt"/>
              <a:ea typeface="+mn-ea"/>
              <a:cs typeface="+mn-cs"/>
            </a:endParaRPr>
          </a:p>
          <a:p>
            <a:endParaRPr lang="fr-BE" sz="1200" b="0" strike="noStrike" kern="1200" spc="-1" dirty="0">
              <a:solidFill>
                <a:schemeClr val="tx1"/>
              </a:solidFill>
              <a:uFill>
                <a:solidFill>
                  <a:srgbClr val="FFFFFF"/>
                </a:solidFill>
              </a:uFill>
              <a:latin typeface="+mn-lt"/>
              <a:ea typeface="+mn-ea"/>
              <a:cs typeface="+mn-cs"/>
            </a:endParaRPr>
          </a:p>
          <a:p>
            <a:r>
              <a:rPr lang="fr-BE" sz="1200" kern="1200" dirty="0" err="1">
                <a:solidFill>
                  <a:schemeClr val="tx1"/>
                </a:solidFill>
                <a:latin typeface="+mn-lt"/>
                <a:ea typeface="+mn-ea"/>
                <a:cs typeface="+mn-cs"/>
              </a:rPr>
              <a:t>exec</a:t>
            </a:r>
            <a:r>
              <a:rPr lang="fr-BE" sz="1200" kern="1200" dirty="0">
                <a:solidFill>
                  <a:schemeClr val="tx1"/>
                </a:solidFill>
                <a:latin typeface="+mn-lt"/>
                <a:ea typeface="+mn-ea"/>
                <a:cs typeface="+mn-cs"/>
              </a:rPr>
              <a:t> </a:t>
            </a:r>
            <a:r>
              <a:rPr lang="fr-BE" sz="1200" kern="1200" dirty="0" err="1">
                <a:solidFill>
                  <a:schemeClr val="tx1"/>
                </a:solidFill>
                <a:latin typeface="+mn-lt"/>
                <a:ea typeface="+mn-ea"/>
                <a:cs typeface="+mn-cs"/>
              </a:rPr>
              <a:t>sys.sp_columns</a:t>
            </a:r>
            <a:r>
              <a:rPr lang="fr-BE" sz="1200" kern="1200" dirty="0">
                <a:solidFill>
                  <a:schemeClr val="tx1"/>
                </a:solidFill>
                <a:latin typeface="+mn-lt"/>
                <a:ea typeface="+mn-ea"/>
                <a:cs typeface="+mn-cs"/>
              </a:rPr>
              <a:t> '</a:t>
            </a:r>
            <a:r>
              <a:rPr lang="fr-BE" sz="1200" kern="1200" dirty="0" err="1">
                <a:solidFill>
                  <a:schemeClr val="tx1"/>
                </a:solidFill>
                <a:latin typeface="+mn-lt"/>
                <a:ea typeface="+mn-ea"/>
                <a:cs typeface="+mn-cs"/>
              </a:rPr>
              <a:t>Trad_NL</a:t>
            </a:r>
            <a:r>
              <a:rPr lang="fr-BE" sz="1200" kern="1200" dirty="0">
                <a:solidFill>
                  <a:schemeClr val="tx1"/>
                </a:solidFill>
                <a:latin typeface="+mn-lt"/>
                <a:ea typeface="+mn-ea"/>
                <a:cs typeface="+mn-cs"/>
              </a:rPr>
              <a:t>’</a:t>
            </a:r>
          </a:p>
          <a:p>
            <a:endParaRPr lang="fr-BE" sz="1200" b="0" strike="noStrike" kern="1200" spc="-1" dirty="0">
              <a:solidFill>
                <a:schemeClr val="tx1"/>
              </a:solidFill>
              <a:uFill>
                <a:solidFill>
                  <a:srgbClr val="FFFFFF"/>
                </a:solidFill>
              </a:uFill>
              <a:latin typeface="+mn-lt"/>
              <a:ea typeface="+mn-ea"/>
              <a:cs typeface="+mn-cs"/>
            </a:endParaRPr>
          </a:p>
          <a:p>
            <a:endParaRPr lang="fr-BE" sz="1200" b="0" strike="noStrike" kern="1200" spc="-1" dirty="0">
              <a:solidFill>
                <a:schemeClr val="tx1"/>
              </a:solidFill>
              <a:uFill>
                <a:solidFill>
                  <a:srgbClr val="FFFFFF"/>
                </a:solidFill>
              </a:uFill>
              <a:latin typeface="+mn-lt"/>
              <a:ea typeface="+mn-ea"/>
              <a:cs typeface="+mn-cs"/>
            </a:endParaRPr>
          </a:p>
          <a:p>
            <a:endParaRPr lang="fr-BE" sz="2000" b="0" strike="noStrike" spc="-1" dirty="0">
              <a:solidFill>
                <a:srgbClr val="000000"/>
              </a:solidFill>
              <a:uFill>
                <a:solidFill>
                  <a:srgbClr val="FFFFFF"/>
                </a:solidFill>
              </a:uFill>
              <a:latin typeface="Arial"/>
            </a:endParaRPr>
          </a:p>
        </p:txBody>
      </p:sp>
      <p:sp>
        <p:nvSpPr>
          <p:cNvPr id="217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F05D4E30-CD00-4398-BB37-5910A7EE9117}" type="slidenum">
              <a:rPr lang="fr-BE" sz="1300" b="0" strike="noStrike" spc="-1">
                <a:solidFill>
                  <a:srgbClr val="000000"/>
                </a:solidFill>
                <a:uFill>
                  <a:solidFill>
                    <a:srgbClr val="FFFFFF"/>
                  </a:solidFill>
                </a:uFill>
                <a:latin typeface="+mn-lt"/>
              </a:rPr>
              <a:t>85</a:t>
            </a:fld>
            <a:endParaRPr lang="fr-BE" sz="1400" b="0" strike="noStrike" spc="-1">
              <a:solidFill>
                <a:srgbClr val="000000"/>
              </a:solidFill>
              <a:uFill>
                <a:solidFill>
                  <a:srgbClr val="FFFFFF"/>
                </a:solidFill>
              </a:uFill>
              <a:latin typeface="Times New Roman"/>
            </a:endParaRPr>
          </a:p>
        </p:txBody>
      </p:sp>
      <p:sp>
        <p:nvSpPr>
          <p:cNvPr id="218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79206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8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D177EF19-78FB-4C17-929E-37AD38805FC5}" type="slidenum">
              <a:rPr lang="fr-BE" sz="1300" b="0" strike="noStrike" spc="-1">
                <a:solidFill>
                  <a:srgbClr val="000000"/>
                </a:solidFill>
                <a:uFill>
                  <a:solidFill>
                    <a:srgbClr val="FFFFFF"/>
                  </a:solidFill>
                </a:uFill>
                <a:latin typeface="+mn-lt"/>
                <a:ea typeface="+mn-ea"/>
              </a:rPr>
              <a:t>86</a:t>
            </a:fld>
            <a:endParaRPr lang="fr-BE" sz="1400" b="0" strike="noStrike" spc="-1">
              <a:solidFill>
                <a:srgbClr val="000000"/>
              </a:solidFill>
              <a:uFill>
                <a:solidFill>
                  <a:srgbClr val="FFFFFF"/>
                </a:solidFill>
              </a:uFill>
              <a:latin typeface="Times New Roman"/>
            </a:endParaRPr>
          </a:p>
        </p:txBody>
      </p:sp>
      <p:sp>
        <p:nvSpPr>
          <p:cNvPr id="218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7533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8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A07A612-31FD-4755-99E6-4028FAA5B138}" type="slidenum">
              <a:rPr lang="fr-BE" sz="1300" b="0" strike="noStrike" spc="-1">
                <a:solidFill>
                  <a:srgbClr val="000000"/>
                </a:solidFill>
                <a:uFill>
                  <a:solidFill>
                    <a:srgbClr val="FFFFFF"/>
                  </a:solidFill>
                </a:uFill>
                <a:latin typeface="+mn-lt"/>
                <a:ea typeface="+mn-ea"/>
              </a:rPr>
              <a:t>87</a:t>
            </a:fld>
            <a:endParaRPr lang="fr-BE" sz="1400" b="0" strike="noStrike" spc="-1">
              <a:solidFill>
                <a:srgbClr val="000000"/>
              </a:solidFill>
              <a:uFill>
                <a:solidFill>
                  <a:srgbClr val="FFFFFF"/>
                </a:solidFill>
              </a:uFill>
              <a:latin typeface="Times New Roman"/>
            </a:endParaRPr>
          </a:p>
        </p:txBody>
      </p:sp>
      <p:sp>
        <p:nvSpPr>
          <p:cNvPr id="218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984890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18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1EEB6A96-DAF5-4D79-84CA-AE351636437B}" type="slidenum">
              <a:rPr lang="fr-BE" sz="1300" b="0" strike="noStrike" spc="-1">
                <a:solidFill>
                  <a:srgbClr val="000000"/>
                </a:solidFill>
                <a:uFill>
                  <a:solidFill>
                    <a:srgbClr val="FFFFFF"/>
                  </a:solidFill>
                </a:uFill>
                <a:latin typeface="+mn-lt"/>
                <a:ea typeface="+mn-ea"/>
              </a:rPr>
              <a:t>88</a:t>
            </a:fld>
            <a:endParaRPr lang="fr-BE" sz="1400" b="0" strike="noStrike" spc="-1">
              <a:solidFill>
                <a:srgbClr val="000000"/>
              </a:solidFill>
              <a:uFill>
                <a:solidFill>
                  <a:srgbClr val="FFFFFF"/>
                </a:solidFill>
              </a:uFill>
              <a:latin typeface="Times New Roman"/>
            </a:endParaRPr>
          </a:p>
        </p:txBody>
      </p:sp>
      <p:sp>
        <p:nvSpPr>
          <p:cNvPr id="218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790911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dirty="0">
                <a:solidFill>
                  <a:srgbClr val="000000"/>
                </a:solidFill>
                <a:uFill>
                  <a:solidFill>
                    <a:srgbClr val="FFFFFF"/>
                  </a:solidFill>
                </a:uFill>
                <a:latin typeface="Arial"/>
              </a:rPr>
              <a:t>Introduction aux composants fondamentales de la sécurité SQL Server</a:t>
            </a:r>
          </a:p>
          <a:p>
            <a:endParaRPr lang="fr-BE" sz="2000" b="0" strike="noStrike" spc="-1" dirty="0">
              <a:solidFill>
                <a:srgbClr val="000000"/>
              </a:solidFill>
              <a:uFill>
                <a:solidFill>
                  <a:srgbClr val="FFFFFF"/>
                </a:solidFill>
              </a:uFill>
              <a:latin typeface="Arial"/>
            </a:endParaRPr>
          </a:p>
          <a:p>
            <a:r>
              <a:rPr lang="en-GB" sz="1200" b="0" i="0" kern="1200" dirty="0" err="1">
                <a:solidFill>
                  <a:schemeClr val="tx1"/>
                </a:solidFill>
                <a:effectLst/>
                <a:latin typeface="+mn-lt"/>
                <a:ea typeface="+mn-ea"/>
                <a:cs typeface="+mn-cs"/>
              </a:rPr>
              <a:t>Securables</a:t>
            </a:r>
            <a:r>
              <a:rPr lang="en-GB" sz="1200" b="0" i="0" kern="1200" dirty="0">
                <a:solidFill>
                  <a:schemeClr val="tx1"/>
                </a:solidFill>
                <a:effectLst/>
                <a:latin typeface="+mn-lt"/>
                <a:ea typeface="+mn-ea"/>
                <a:cs typeface="+mn-cs"/>
              </a:rPr>
              <a:t> are the resources to which the SQL Server Database Engine authorization system regulates access. For example, a table is a securable. Some </a:t>
            </a:r>
            <a:r>
              <a:rPr lang="en-GB" sz="1200" b="0" i="0" kern="1200" dirty="0" err="1">
                <a:solidFill>
                  <a:schemeClr val="tx1"/>
                </a:solidFill>
                <a:effectLst/>
                <a:latin typeface="+mn-lt"/>
                <a:ea typeface="+mn-ea"/>
                <a:cs typeface="+mn-cs"/>
              </a:rPr>
              <a:t>securables</a:t>
            </a:r>
            <a:r>
              <a:rPr lang="en-GB" sz="1200" b="0" i="0" kern="1200" dirty="0">
                <a:solidFill>
                  <a:schemeClr val="tx1"/>
                </a:solidFill>
                <a:effectLst/>
                <a:latin typeface="+mn-lt"/>
                <a:ea typeface="+mn-ea"/>
                <a:cs typeface="+mn-cs"/>
              </a:rPr>
              <a:t> can be contained within others, creating nested hierarchies called "scopes" that can themselves be secured. The securable scopes are </a:t>
            </a:r>
            <a:r>
              <a:rPr lang="en-GB" sz="1200" b="1" i="0" kern="1200" dirty="0">
                <a:solidFill>
                  <a:schemeClr val="tx1"/>
                </a:solidFill>
                <a:effectLst/>
                <a:latin typeface="+mn-lt"/>
                <a:ea typeface="+mn-ea"/>
                <a:cs typeface="+mn-cs"/>
              </a:rPr>
              <a:t>server</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database</a:t>
            </a:r>
            <a:r>
              <a:rPr lang="en-GB" sz="1200" b="0" i="0" kern="1200" dirty="0">
                <a:solidFill>
                  <a:schemeClr val="tx1"/>
                </a:solidFill>
                <a:effectLst/>
                <a:latin typeface="+mn-lt"/>
                <a:ea typeface="+mn-ea"/>
                <a:cs typeface="+mn-cs"/>
              </a:rPr>
              <a:t>, and </a:t>
            </a:r>
            <a:r>
              <a:rPr lang="en-GB" sz="1200" b="1" i="0" kern="1200" dirty="0">
                <a:solidFill>
                  <a:schemeClr val="tx1"/>
                </a:solidFill>
                <a:effectLst/>
                <a:latin typeface="+mn-lt"/>
                <a:ea typeface="+mn-ea"/>
                <a:cs typeface="+mn-cs"/>
              </a:rPr>
              <a:t>schema</a:t>
            </a:r>
            <a:r>
              <a:rPr lang="en-GB" sz="1200" b="0" i="0" kern="1200" dirty="0">
                <a:solidFill>
                  <a:schemeClr val="tx1"/>
                </a:solidFill>
                <a:effectLst/>
                <a:latin typeface="+mn-lt"/>
                <a:ea typeface="+mn-ea"/>
                <a:cs typeface="+mn-cs"/>
              </a:rPr>
              <a:t>.</a:t>
            </a:r>
            <a:endParaRPr lang="fr-BE" sz="2000" b="0" strike="noStrike" spc="-1" dirty="0">
              <a:solidFill>
                <a:srgbClr val="000000"/>
              </a:solidFill>
              <a:uFill>
                <a:solidFill>
                  <a:srgbClr val="FFFFFF"/>
                </a:solidFill>
              </a:uFill>
              <a:latin typeface="Arial"/>
            </a:endParaRPr>
          </a:p>
        </p:txBody>
      </p:sp>
      <p:sp>
        <p:nvSpPr>
          <p:cNvPr id="219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C9B0CC4E-5E37-4BC7-B929-27FCD1983384}" type="slidenum">
              <a:rPr lang="fr-BE" sz="1300" b="0" strike="noStrike" spc="-1">
                <a:solidFill>
                  <a:srgbClr val="000000"/>
                </a:solidFill>
                <a:uFill>
                  <a:solidFill>
                    <a:srgbClr val="FFFFFF"/>
                  </a:solidFill>
                </a:uFill>
                <a:latin typeface="+mn-lt"/>
                <a:ea typeface="+mn-ea"/>
              </a:rPr>
              <a:t>89</a:t>
            </a:fld>
            <a:endParaRPr lang="fr-BE" sz="1400" b="0" strike="noStrike" spc="-1">
              <a:solidFill>
                <a:srgbClr val="000000"/>
              </a:solidFill>
              <a:uFill>
                <a:solidFill>
                  <a:srgbClr val="FFFFFF"/>
                </a:solidFill>
              </a:uFill>
              <a:latin typeface="Times New Roman"/>
            </a:endParaRPr>
          </a:p>
        </p:txBody>
      </p:sp>
      <p:sp>
        <p:nvSpPr>
          <p:cNvPr id="219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461172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Distinction entre « principals » indivisibles  ( logins ) et collection de « principals » (rôles).</a:t>
            </a:r>
          </a:p>
          <a:p>
            <a:pPr marL="216000" indent="-216000">
              <a:lnSpc>
                <a:spcPct val="100000"/>
              </a:lnSpc>
            </a:pPr>
            <a:r>
              <a:rPr lang="fr-BE" sz="2000" b="0" strike="noStrike" spc="-1">
                <a:solidFill>
                  <a:srgbClr val="000000"/>
                </a:solidFill>
                <a:uFill>
                  <a:solidFill>
                    <a:srgbClr val="FFFFFF"/>
                  </a:solidFill>
                </a:uFill>
                <a:latin typeface="Arial"/>
              </a:rPr>
              <a:t>Il existe 3 niveaux de « principals »</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9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32D94FFF-A1E1-4411-A861-CBE75FAAC9FD}" type="slidenum">
              <a:rPr lang="fr-BE" sz="1300" b="0" strike="noStrike" spc="-1">
                <a:solidFill>
                  <a:srgbClr val="000000"/>
                </a:solidFill>
                <a:uFill>
                  <a:solidFill>
                    <a:srgbClr val="FFFFFF"/>
                  </a:solidFill>
                </a:uFill>
                <a:latin typeface="+mn-lt"/>
                <a:ea typeface="+mn-ea"/>
              </a:rPr>
              <a:t>90</a:t>
            </a:fld>
            <a:endParaRPr lang="fr-BE" sz="1400" b="0" strike="noStrike" spc="-1">
              <a:solidFill>
                <a:srgbClr val="000000"/>
              </a:solidFill>
              <a:uFill>
                <a:solidFill>
                  <a:srgbClr val="FFFFFF"/>
                </a:solidFill>
              </a:uFill>
              <a:latin typeface="Times New Roman"/>
            </a:endParaRPr>
          </a:p>
        </p:txBody>
      </p:sp>
      <p:sp>
        <p:nvSpPr>
          <p:cNvPr id="219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772437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 securables » sont arrangées en hiérarchies embarquées, ou scope. Ces scopes peuvent aussi être sécurisés.</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19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7FF8CB5-82A8-4B79-A63D-803DBD8E9735}" type="slidenum">
              <a:rPr lang="fr-BE" sz="1300" b="0" strike="noStrike" spc="-1">
                <a:solidFill>
                  <a:srgbClr val="000000"/>
                </a:solidFill>
                <a:uFill>
                  <a:solidFill>
                    <a:srgbClr val="FFFFFF"/>
                  </a:solidFill>
                </a:uFill>
                <a:latin typeface="+mn-lt"/>
                <a:ea typeface="+mn-ea"/>
              </a:rPr>
              <a:t>91</a:t>
            </a:fld>
            <a:endParaRPr lang="fr-BE" sz="1400" b="0" strike="noStrike" spc="-1">
              <a:solidFill>
                <a:srgbClr val="000000"/>
              </a:solidFill>
              <a:uFill>
                <a:solidFill>
                  <a:srgbClr val="FFFFFF"/>
                </a:solidFill>
              </a:uFill>
              <a:latin typeface="Times New Roman"/>
            </a:endParaRPr>
          </a:p>
        </p:txBody>
      </p:sp>
      <p:sp>
        <p:nvSpPr>
          <p:cNvPr id="219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5814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dirty="0">
                <a:hlinkClick r:id="rId3"/>
              </a:rPr>
              <a:t>https://docs.microsoft.com/en-us/sql/sql-server/install/hardware-and-software-requirements-for-installing-sql-server?view=sql-server-2017</a:t>
            </a:r>
            <a:endParaRPr lang="fr-BE" sz="2000" dirty="0"/>
          </a:p>
          <a:p>
            <a:r>
              <a:rPr lang="fr-BE" sz="2000" dirty="0">
                <a:hlinkClick r:id="rId4"/>
              </a:rPr>
              <a:t>https://docs.microsoft.com/en-us/sql/sql-server/install/hardware-and-software-requirements-for-installing-sql-server-ver15?view=sql-server-ver15</a:t>
            </a:r>
            <a:endParaRPr lang="fr-BE" sz="2000" b="0" strike="noStrike" spc="-1" dirty="0">
              <a:solidFill>
                <a:srgbClr val="000000"/>
              </a:solidFill>
              <a:uFill>
                <a:solidFill>
                  <a:srgbClr val="FFFFFF"/>
                </a:solidFill>
              </a:uFill>
              <a:latin typeface="Arial"/>
            </a:endParaRPr>
          </a:p>
        </p:txBody>
      </p:sp>
      <p:sp>
        <p:nvSpPr>
          <p:cNvPr id="196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630F8E8-928C-400F-82DA-3BC92E99840B}" type="slidenum">
              <a:rPr lang="fr-BE" sz="1300" b="0" strike="noStrike" spc="-1">
                <a:solidFill>
                  <a:srgbClr val="000000"/>
                </a:solidFill>
                <a:uFill>
                  <a:solidFill>
                    <a:srgbClr val="FFFFFF"/>
                  </a:solidFill>
                </a:uFill>
                <a:latin typeface="+mn-lt"/>
              </a:rPr>
              <a:t>9</a:t>
            </a:fld>
            <a:endParaRPr lang="fr-BE" sz="1400" b="0" strike="noStrike" spc="-1">
              <a:solidFill>
                <a:srgbClr val="000000"/>
              </a:solidFill>
              <a:uFill>
                <a:solidFill>
                  <a:srgbClr val="FFFFFF"/>
                </a:solidFill>
              </a:uFill>
              <a:latin typeface="Times New Roman"/>
            </a:endParaRPr>
          </a:p>
        </p:txBody>
      </p:sp>
      <p:sp>
        <p:nvSpPr>
          <p:cNvPr id="196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461360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securables sont arrangées en hiérarchies embarquées, ou scope. Ces scopes peuvent aussi être sécurisés.</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200"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901B3A59-2DFB-4E7D-9DAD-8D005143DF1F}" type="slidenum">
              <a:rPr lang="fr-BE" sz="1300" b="0" strike="noStrike" spc="-1">
                <a:solidFill>
                  <a:srgbClr val="000000"/>
                </a:solidFill>
                <a:uFill>
                  <a:solidFill>
                    <a:srgbClr val="FFFFFF"/>
                  </a:solidFill>
                </a:uFill>
                <a:latin typeface="+mn-lt"/>
                <a:ea typeface="+mn-ea"/>
              </a:rPr>
              <a:t>92</a:t>
            </a:fld>
            <a:endParaRPr lang="fr-BE" sz="1400" b="0" strike="noStrike" spc="-1">
              <a:solidFill>
                <a:srgbClr val="000000"/>
              </a:solidFill>
              <a:uFill>
                <a:solidFill>
                  <a:srgbClr val="FFFFFF"/>
                </a:solidFill>
              </a:uFill>
              <a:latin typeface="Times New Roman"/>
            </a:endParaRPr>
          </a:p>
        </p:txBody>
      </p:sp>
      <p:sp>
        <p:nvSpPr>
          <p:cNvPr id="2201"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51484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permissions peuvent être granted, revoked ou denied. À chaque securables sont associé des permissions.</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203"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A645284F-3DEA-4456-AE65-B443543B883F}" type="slidenum">
              <a:rPr lang="fr-BE" sz="1300" b="0" strike="noStrike" spc="-1">
                <a:solidFill>
                  <a:srgbClr val="000000"/>
                </a:solidFill>
                <a:uFill>
                  <a:solidFill>
                    <a:srgbClr val="FFFFFF"/>
                  </a:solidFill>
                </a:uFill>
                <a:latin typeface="+mn-lt"/>
                <a:ea typeface="+mn-ea"/>
              </a:rPr>
              <a:t>93</a:t>
            </a:fld>
            <a:endParaRPr lang="fr-BE" sz="1400" b="0" strike="noStrike" spc="-1">
              <a:solidFill>
                <a:srgbClr val="000000"/>
              </a:solidFill>
              <a:uFill>
                <a:solidFill>
                  <a:srgbClr val="FFFFFF"/>
                </a:solidFill>
              </a:uFill>
              <a:latin typeface="Times New Roman"/>
            </a:endParaRPr>
          </a:p>
        </p:txBody>
      </p:sp>
      <p:sp>
        <p:nvSpPr>
          <p:cNvPr id="2204"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93674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Les permissions peuvent être granted, revoked ou denied. À chaque securable sont associées des permissions.</a:t>
            </a:r>
          </a:p>
          <a:p>
            <a:pPr marL="216000" indent="-216000">
              <a:lnSpc>
                <a:spcPct val="100000"/>
              </a:lnSpc>
            </a:pPr>
            <a:endParaRPr lang="fr-BE" sz="2000" b="0" strike="noStrike" spc="-1">
              <a:solidFill>
                <a:srgbClr val="000000"/>
              </a:solidFill>
              <a:uFill>
                <a:solidFill>
                  <a:srgbClr val="FFFFFF"/>
                </a:solidFill>
              </a:uFill>
              <a:latin typeface="Arial"/>
            </a:endParaRPr>
          </a:p>
        </p:txBody>
      </p:sp>
      <p:sp>
        <p:nvSpPr>
          <p:cNvPr id="2206"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EC7F9694-06CA-4C17-9210-25290B8A5618}" type="slidenum">
              <a:rPr lang="fr-BE" sz="1300" b="0" strike="noStrike" spc="-1">
                <a:solidFill>
                  <a:srgbClr val="000000"/>
                </a:solidFill>
                <a:uFill>
                  <a:solidFill>
                    <a:srgbClr val="FFFFFF"/>
                  </a:solidFill>
                </a:uFill>
                <a:latin typeface="+mn-lt"/>
                <a:ea typeface="+mn-ea"/>
              </a:rPr>
              <a:t>94</a:t>
            </a:fld>
            <a:endParaRPr lang="fr-BE" sz="1400" b="0" strike="noStrike" spc="-1">
              <a:solidFill>
                <a:srgbClr val="000000"/>
              </a:solidFill>
              <a:uFill>
                <a:solidFill>
                  <a:srgbClr val="FFFFFF"/>
                </a:solidFill>
              </a:uFill>
              <a:latin typeface="Times New Roman"/>
            </a:endParaRPr>
          </a:p>
        </p:txBody>
      </p:sp>
      <p:sp>
        <p:nvSpPr>
          <p:cNvPr id="2207"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62057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PlaceHolder 1"/>
          <p:cNvSpPr>
            <a:spLocks noGrp="1"/>
          </p:cNvSpPr>
          <p:nvPr>
            <p:ph type="body"/>
          </p:nvPr>
        </p:nvSpPr>
        <p:spPr>
          <a:xfrm>
            <a:off x="731520" y="4560480"/>
            <a:ext cx="5851800" cy="4320360"/>
          </a:xfrm>
          <a:prstGeom prst="rect">
            <a:avLst/>
          </a:prstGeom>
        </p:spPr>
        <p:txBody>
          <a:bodyPr lIns="96840" tIns="48240" rIns="96840" bIns="48240"/>
          <a:lstStyle/>
          <a:p>
            <a:r>
              <a:rPr lang="fr-BE" sz="2000" b="0" strike="noStrike" spc="-1">
                <a:solidFill>
                  <a:srgbClr val="000000"/>
                </a:solidFill>
                <a:uFill>
                  <a:solidFill>
                    <a:srgbClr val="FFFFFF"/>
                  </a:solidFill>
                </a:uFill>
                <a:latin typeface="Arial"/>
              </a:rPr>
              <a:t>Il faut comprendre comme ça marche pour s’assurer que seuls les utilisateurs authentifiés peuvent avoir accès aux instances de SQL Server</a:t>
            </a:r>
          </a:p>
        </p:txBody>
      </p:sp>
      <p:sp>
        <p:nvSpPr>
          <p:cNvPr id="2209"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62101CA-9114-4CF5-BFC6-A72FE7FC75E5}" type="slidenum">
              <a:rPr lang="fr-BE" sz="1300" b="0" strike="noStrike" spc="-1">
                <a:solidFill>
                  <a:srgbClr val="000000"/>
                </a:solidFill>
                <a:uFill>
                  <a:solidFill>
                    <a:srgbClr val="FFFFFF"/>
                  </a:solidFill>
                </a:uFill>
                <a:latin typeface="+mn-lt"/>
                <a:ea typeface="+mn-ea"/>
              </a:rPr>
              <a:t>95</a:t>
            </a:fld>
            <a:endParaRPr lang="fr-BE" sz="1400" b="0" strike="noStrike" spc="-1">
              <a:solidFill>
                <a:srgbClr val="000000"/>
              </a:solidFill>
              <a:uFill>
                <a:solidFill>
                  <a:srgbClr val="FFFFFF"/>
                </a:solidFill>
              </a:uFill>
              <a:latin typeface="Times New Roman"/>
            </a:endParaRPr>
          </a:p>
        </p:txBody>
      </p:sp>
      <p:sp>
        <p:nvSpPr>
          <p:cNvPr id="2210"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844869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Mode Windows: quand une connexion est effectuée, les utilisateurs accèdent à un token donné lorsqu’ils sont logués à Windows. Ce token est présenté à SQL server. Si un login correspondant est trouvé, l’utilisateur peut accéder à SQL Server.</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2000" b="0" strike="noStrike" spc="-1">
                <a:solidFill>
                  <a:srgbClr val="000000"/>
                </a:solidFill>
                <a:uFill>
                  <a:solidFill>
                    <a:srgbClr val="FFFFFF"/>
                  </a:solidFill>
                </a:uFill>
                <a:latin typeface="Arial"/>
              </a:rPr>
              <a:t>Avantages : </a:t>
            </a:r>
          </a:p>
          <a:p>
            <a:pPr marL="216000" indent="-216000">
              <a:lnSpc>
                <a:spcPct val="100000"/>
              </a:lnSpc>
            </a:pPr>
            <a:r>
              <a:rPr lang="fr-BE" sz="2000" b="0" strike="noStrike" spc="-1">
                <a:solidFill>
                  <a:srgbClr val="000000"/>
                </a:solidFill>
                <a:uFill>
                  <a:solidFill>
                    <a:srgbClr val="FFFFFF"/>
                  </a:solidFill>
                </a:uFill>
                <a:latin typeface="Arial"/>
              </a:rPr>
              <a:t>	-permet d’ajouter des groupes d’utilisateurs à SQL Server en ajoutant un seul login</a:t>
            </a:r>
          </a:p>
          <a:p>
            <a:pPr marL="216000" indent="-216000">
              <a:lnSpc>
                <a:spcPct val="100000"/>
              </a:lnSpc>
            </a:pPr>
            <a:r>
              <a:rPr lang="fr-BE" sz="2000" b="0" strike="noStrike" spc="-1">
                <a:solidFill>
                  <a:srgbClr val="000000"/>
                </a:solidFill>
                <a:uFill>
                  <a:solidFill>
                    <a:srgbClr val="FFFFFF"/>
                  </a:solidFill>
                </a:uFill>
                <a:latin typeface="Arial"/>
              </a:rPr>
              <a:t>	-permet aux utilisateurs d’accéder à SQL Server rapidement sans se rappeler des mots de passe.	</a:t>
            </a:r>
          </a:p>
        </p:txBody>
      </p:sp>
      <p:sp>
        <p:nvSpPr>
          <p:cNvPr id="2212"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8D0B8F97-D261-4FFC-BC12-C593914CBEE0}" type="slidenum">
              <a:rPr lang="fr-BE" sz="1300" b="0" strike="noStrike" spc="-1">
                <a:solidFill>
                  <a:srgbClr val="000000"/>
                </a:solidFill>
                <a:uFill>
                  <a:solidFill>
                    <a:srgbClr val="FFFFFF"/>
                  </a:solidFill>
                </a:uFill>
                <a:latin typeface="+mn-lt"/>
                <a:ea typeface="+mn-ea"/>
              </a:rPr>
              <a:t>96</a:t>
            </a:fld>
            <a:endParaRPr lang="fr-BE" sz="1400" b="0" strike="noStrike" spc="-1">
              <a:solidFill>
                <a:srgbClr val="000000"/>
              </a:solidFill>
              <a:uFill>
                <a:solidFill>
                  <a:srgbClr val="FFFFFF"/>
                </a:solidFill>
              </a:uFill>
              <a:latin typeface="Times New Roman"/>
            </a:endParaRPr>
          </a:p>
        </p:txBody>
      </p:sp>
      <p:sp>
        <p:nvSpPr>
          <p:cNvPr id="2213"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562366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SQL Server maintient les logins qui ne sont pas mappés à un utilisateur Windows	</a:t>
            </a:r>
          </a:p>
          <a:p>
            <a:pPr marL="216000" indent="-216000">
              <a:lnSpc>
                <a:spcPct val="100000"/>
              </a:lnSpc>
            </a:pPr>
            <a:endParaRPr lang="fr-BE" sz="2000" b="0" strike="noStrike" spc="-1">
              <a:solidFill>
                <a:srgbClr val="000000"/>
              </a:solidFill>
              <a:uFill>
                <a:solidFill>
                  <a:srgbClr val="FFFFFF"/>
                </a:solidFill>
              </a:uFill>
              <a:latin typeface="Arial"/>
            </a:endParaRPr>
          </a:p>
          <a:p>
            <a:pPr marL="216000" indent="-216000">
              <a:lnSpc>
                <a:spcPct val="100000"/>
              </a:lnSpc>
            </a:pPr>
            <a:r>
              <a:rPr lang="fr-BE" sz="1300" b="0" strike="noStrike" spc="-1">
                <a:solidFill>
                  <a:srgbClr val="000000"/>
                </a:solidFill>
                <a:uFill>
                  <a:solidFill>
                    <a:srgbClr val="FFFFFF"/>
                  </a:solidFill>
                </a:uFill>
                <a:latin typeface="Arial"/>
              </a:rPr>
              <a:t>SQL Server and Windows Authentication mode increases the surface area of the SQL Server System, making it more vulnerable to attack.</a:t>
            </a:r>
            <a:endParaRPr lang="fr-BE" sz="2000" b="0" strike="noStrike" spc="-1">
              <a:solidFill>
                <a:srgbClr val="000000"/>
              </a:solidFill>
              <a:uFill>
                <a:solidFill>
                  <a:srgbClr val="FFFFFF"/>
                </a:solidFill>
              </a:uFill>
              <a:latin typeface="Arial"/>
            </a:endParaRPr>
          </a:p>
        </p:txBody>
      </p:sp>
      <p:sp>
        <p:nvSpPr>
          <p:cNvPr id="2215"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77DC3EBC-C8D3-4ECC-B697-B6CF30CE3E1F}" type="slidenum">
              <a:rPr lang="fr-BE" sz="1300" b="0" strike="noStrike" spc="-1">
                <a:solidFill>
                  <a:srgbClr val="000000"/>
                </a:solidFill>
                <a:uFill>
                  <a:solidFill>
                    <a:srgbClr val="FFFFFF"/>
                  </a:solidFill>
                </a:uFill>
                <a:latin typeface="+mn-lt"/>
                <a:ea typeface="+mn-ea"/>
              </a:rPr>
              <a:t>97</a:t>
            </a:fld>
            <a:endParaRPr lang="fr-BE" sz="1400" b="0" strike="noStrike" spc="-1">
              <a:solidFill>
                <a:srgbClr val="000000"/>
              </a:solidFill>
              <a:uFill>
                <a:solidFill>
                  <a:srgbClr val="FFFFFF"/>
                </a:solidFill>
              </a:uFill>
              <a:latin typeface="Times New Roman"/>
            </a:endParaRPr>
          </a:p>
        </p:txBody>
      </p:sp>
      <p:sp>
        <p:nvSpPr>
          <p:cNvPr id="2216"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548872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La politique de groupes définit la configuration des utilisateurs et des ordinateurs pour un groupe d’utilisateurs de d’ordinateur. On peut l’utiliser pour configurer pas mal d’options.</a:t>
            </a:r>
          </a:p>
        </p:txBody>
      </p:sp>
      <p:sp>
        <p:nvSpPr>
          <p:cNvPr id="2218"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C2FC53A-07A7-49DF-AB43-59D0095234F5}" type="slidenum">
              <a:rPr lang="fr-BE" sz="1300" b="0" strike="noStrike" spc="-1">
                <a:solidFill>
                  <a:srgbClr val="000000"/>
                </a:solidFill>
                <a:uFill>
                  <a:solidFill>
                    <a:srgbClr val="FFFFFF"/>
                  </a:solidFill>
                </a:uFill>
                <a:latin typeface="+mn-lt"/>
                <a:ea typeface="+mn-ea"/>
              </a:rPr>
              <a:t>98</a:t>
            </a:fld>
            <a:endParaRPr lang="fr-BE" sz="1400" b="0" strike="noStrike" spc="-1">
              <a:solidFill>
                <a:srgbClr val="000000"/>
              </a:solidFill>
              <a:uFill>
                <a:solidFill>
                  <a:srgbClr val="FFFFFF"/>
                </a:solidFill>
              </a:uFill>
              <a:latin typeface="Times New Roman"/>
            </a:endParaRPr>
          </a:p>
        </p:txBody>
      </p:sp>
      <p:sp>
        <p:nvSpPr>
          <p:cNvPr id="2219"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358361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a:solidFill>
                  <a:srgbClr val="000000"/>
                </a:solidFill>
                <a:uFill>
                  <a:solidFill>
                    <a:srgbClr val="FFFFFF"/>
                  </a:solidFill>
                </a:uFill>
                <a:latin typeface="Arial"/>
              </a:rPr>
              <a:t>Pour augmenter le nombre de possibilités.</a:t>
            </a:r>
          </a:p>
        </p:txBody>
      </p:sp>
      <p:sp>
        <p:nvSpPr>
          <p:cNvPr id="2221"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64C91FBD-AE56-4677-ACD3-D9D70E8470EA}" type="slidenum">
              <a:rPr lang="fr-BE" sz="1300" b="0" strike="noStrike" spc="-1">
                <a:solidFill>
                  <a:srgbClr val="000000"/>
                </a:solidFill>
                <a:uFill>
                  <a:solidFill>
                    <a:srgbClr val="FFFFFF"/>
                  </a:solidFill>
                </a:uFill>
                <a:latin typeface="+mn-lt"/>
                <a:ea typeface="+mn-ea"/>
              </a:rPr>
              <a:t>99</a:t>
            </a:fld>
            <a:endParaRPr lang="fr-BE" sz="1400" b="0" strike="noStrike" spc="-1">
              <a:solidFill>
                <a:srgbClr val="000000"/>
              </a:solidFill>
              <a:uFill>
                <a:solidFill>
                  <a:srgbClr val="FFFFFF"/>
                </a:solidFill>
              </a:uFill>
              <a:latin typeface="Times New Roman"/>
            </a:endParaRPr>
          </a:p>
        </p:txBody>
      </p:sp>
      <p:sp>
        <p:nvSpPr>
          <p:cNvPr id="2222"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257860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 name="PlaceHolder 1"/>
          <p:cNvSpPr>
            <a:spLocks noGrp="1"/>
          </p:cNvSpPr>
          <p:nvPr>
            <p:ph type="body"/>
          </p:nvPr>
        </p:nvSpPr>
        <p:spPr>
          <a:xfrm>
            <a:off x="731520" y="4560480"/>
            <a:ext cx="5851800" cy="4320360"/>
          </a:xfrm>
          <a:prstGeom prst="rect">
            <a:avLst/>
          </a:prstGeom>
        </p:spPr>
        <p:txBody>
          <a:bodyPr lIns="96840" tIns="48240" rIns="96840" bIns="48240"/>
          <a:lstStyle/>
          <a:p>
            <a:pPr marL="216000" indent="-216000">
              <a:lnSpc>
                <a:spcPct val="100000"/>
              </a:lnSpc>
            </a:pPr>
            <a:r>
              <a:rPr lang="fr-BE" sz="2000" b="0" strike="noStrike" spc="-1" dirty="0">
                <a:solidFill>
                  <a:srgbClr val="000000"/>
                </a:solidFill>
                <a:uFill>
                  <a:solidFill>
                    <a:srgbClr val="FFFFFF"/>
                  </a:solidFill>
                </a:uFill>
                <a:latin typeface="Arial"/>
              </a:rPr>
              <a:t>Pour augmenter le nombre de possibilités.</a:t>
            </a:r>
          </a:p>
          <a:p>
            <a:pPr marL="216000" indent="-216000">
              <a:lnSpc>
                <a:spcPct val="100000"/>
              </a:lnSpc>
            </a:pPr>
            <a:endParaRPr lang="fr-BE" sz="2000" b="0" strike="noStrike" spc="-1" dirty="0">
              <a:solidFill>
                <a:srgbClr val="000000"/>
              </a:solidFill>
              <a:uFill>
                <a:solidFill>
                  <a:srgbClr val="FFFFFF"/>
                </a:solidFill>
              </a:uFill>
              <a:latin typeface="Arial"/>
            </a:endParaRPr>
          </a:p>
          <a:p>
            <a:pPr marL="216000" indent="-216000">
              <a:lnSpc>
                <a:spcPct val="100000"/>
              </a:lnSpc>
            </a:pPr>
            <a:r>
              <a:rPr lang="fr-BE" sz="2000" b="0" strike="noStrike" spc="-1" dirty="0">
                <a:solidFill>
                  <a:srgbClr val="000000"/>
                </a:solidFill>
                <a:uFill>
                  <a:solidFill>
                    <a:srgbClr val="FFFFFF"/>
                  </a:solidFill>
                </a:uFill>
                <a:latin typeface="Arial"/>
              </a:rPr>
              <a:t>Pas juste ajouter un « ! » À la fin du </a:t>
            </a:r>
            <a:r>
              <a:rPr lang="fr-BE" sz="2000" b="0" strike="noStrike" spc="-1" dirty="0" err="1">
                <a:solidFill>
                  <a:srgbClr val="000000"/>
                </a:solidFill>
                <a:uFill>
                  <a:solidFill>
                    <a:srgbClr val="FFFFFF"/>
                  </a:solidFill>
                </a:uFill>
                <a:latin typeface="Arial"/>
              </a:rPr>
              <a:t>nouveua</a:t>
            </a:r>
            <a:r>
              <a:rPr lang="fr-BE" sz="2000" b="0" strike="noStrike" spc="-1" dirty="0">
                <a:solidFill>
                  <a:srgbClr val="000000"/>
                </a:solidFill>
                <a:uFill>
                  <a:solidFill>
                    <a:srgbClr val="FFFFFF"/>
                  </a:solidFill>
                </a:uFill>
                <a:latin typeface="Arial"/>
              </a:rPr>
              <a:t> mot de passe</a:t>
            </a:r>
          </a:p>
        </p:txBody>
      </p:sp>
      <p:sp>
        <p:nvSpPr>
          <p:cNvPr id="2224"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4687999E-2F3A-4741-BC6B-BF3676F539A1}" type="slidenum">
              <a:rPr lang="fr-BE" sz="1300" b="0" strike="noStrike" spc="-1">
                <a:solidFill>
                  <a:srgbClr val="000000"/>
                </a:solidFill>
                <a:uFill>
                  <a:solidFill>
                    <a:srgbClr val="FFFFFF"/>
                  </a:solidFill>
                </a:uFill>
                <a:latin typeface="+mn-lt"/>
                <a:ea typeface="+mn-ea"/>
              </a:rPr>
              <a:t>100</a:t>
            </a:fld>
            <a:endParaRPr lang="fr-BE" sz="1400" b="0" strike="noStrike" spc="-1">
              <a:solidFill>
                <a:srgbClr val="000000"/>
              </a:solidFill>
              <a:uFill>
                <a:solidFill>
                  <a:srgbClr val="FFFFFF"/>
                </a:solidFill>
              </a:uFill>
              <a:latin typeface="Times New Roman"/>
            </a:endParaRPr>
          </a:p>
        </p:txBody>
      </p:sp>
      <p:sp>
        <p:nvSpPr>
          <p:cNvPr id="2225"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936659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PlaceHolder 1"/>
          <p:cNvSpPr>
            <a:spLocks noGrp="1"/>
          </p:cNvSpPr>
          <p:nvPr>
            <p:ph type="body"/>
          </p:nvPr>
        </p:nvSpPr>
        <p:spPr>
          <a:xfrm>
            <a:off x="731520" y="4560480"/>
            <a:ext cx="5851800" cy="4320360"/>
          </a:xfrm>
          <a:prstGeom prst="rect">
            <a:avLst/>
          </a:prstGeom>
        </p:spPr>
        <p:txBody>
          <a:bodyPr lIns="96840" tIns="48240" rIns="96840" bIns="48240"/>
          <a:lstStyle/>
          <a:p>
            <a:endParaRPr lang="fr-BE" sz="2000" b="0" strike="noStrike" spc="-1">
              <a:solidFill>
                <a:srgbClr val="000000"/>
              </a:solidFill>
              <a:uFill>
                <a:solidFill>
                  <a:srgbClr val="FFFFFF"/>
                </a:solidFill>
              </a:uFill>
              <a:latin typeface="Arial"/>
            </a:endParaRPr>
          </a:p>
        </p:txBody>
      </p:sp>
      <p:sp>
        <p:nvSpPr>
          <p:cNvPr id="2227" name="TextShape 2"/>
          <p:cNvSpPr txBox="1"/>
          <p:nvPr/>
        </p:nvSpPr>
        <p:spPr>
          <a:xfrm>
            <a:off x="4143600" y="9119520"/>
            <a:ext cx="3169440" cy="479880"/>
          </a:xfrm>
          <a:prstGeom prst="rect">
            <a:avLst/>
          </a:prstGeom>
          <a:noFill/>
          <a:ln>
            <a:noFill/>
          </a:ln>
        </p:spPr>
        <p:txBody>
          <a:bodyPr lIns="96840" tIns="48240" rIns="96840" bIns="48240" anchor="b"/>
          <a:lstStyle/>
          <a:p>
            <a:pPr algn="r">
              <a:lnSpc>
                <a:spcPct val="100000"/>
              </a:lnSpc>
            </a:pPr>
            <a:fld id="{28A5D68C-017C-4838-A200-52BCEDE16AB0}" type="slidenum">
              <a:rPr lang="fr-BE" sz="1300" b="0" strike="noStrike" spc="-1">
                <a:solidFill>
                  <a:srgbClr val="000000"/>
                </a:solidFill>
                <a:uFill>
                  <a:solidFill>
                    <a:srgbClr val="FFFFFF"/>
                  </a:solidFill>
                </a:uFill>
                <a:latin typeface="+mn-lt"/>
                <a:ea typeface="+mn-ea"/>
              </a:rPr>
              <a:t>101</a:t>
            </a:fld>
            <a:endParaRPr lang="fr-BE" sz="1400" b="0" strike="noStrike" spc="-1">
              <a:solidFill>
                <a:srgbClr val="000000"/>
              </a:solidFill>
              <a:uFill>
                <a:solidFill>
                  <a:srgbClr val="FFFFFF"/>
                </a:solidFill>
              </a:uFill>
              <a:latin typeface="Times New Roman"/>
            </a:endParaRPr>
          </a:p>
        </p:txBody>
      </p:sp>
      <p:sp>
        <p:nvSpPr>
          <p:cNvPr id="2228" name="TextShape 3"/>
          <p:cNvSpPr txBox="1"/>
          <p:nvPr/>
        </p:nvSpPr>
        <p:spPr>
          <a:xfrm>
            <a:off x="0" y="9119520"/>
            <a:ext cx="3169440" cy="479880"/>
          </a:xfrm>
          <a:prstGeom prst="rect">
            <a:avLst/>
          </a:prstGeom>
          <a:noFill/>
          <a:ln>
            <a:noFill/>
          </a:ln>
        </p:spPr>
        <p:txBody>
          <a:bodyPr lIns="96840" tIns="48240" rIns="96840" bIns="48240" anchor="b"/>
          <a:lstStyle/>
          <a:p>
            <a:endParaRPr lang="fr-BE" sz="2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3382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0"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45"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46"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50"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1"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2"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54"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5"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6"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58"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9"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60"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62"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63"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65"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66"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67"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68"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70"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71"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372" name="Picture 371"/>
          <p:cNvPicPr/>
          <p:nvPr/>
        </p:nvPicPr>
        <p:blipFill>
          <a:blip r:embed="rId2"/>
          <a:stretch/>
        </p:blipFill>
        <p:spPr>
          <a:xfrm>
            <a:off x="1461240" y="1142640"/>
            <a:ext cx="6220440" cy="4963320"/>
          </a:xfrm>
          <a:prstGeom prst="rect">
            <a:avLst/>
          </a:prstGeom>
          <a:ln>
            <a:noFill/>
          </a:ln>
        </p:spPr>
      </p:pic>
      <p:pic>
        <p:nvPicPr>
          <p:cNvPr id="373" name="Picture 372"/>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3"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4"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5"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83"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85"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87"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88"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0"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92"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93"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94"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96"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97"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98"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00"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01"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02"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04"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05"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07"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08"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09"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10"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7"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8"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39" name="Picture 38"/>
          <p:cNvPicPr/>
          <p:nvPr/>
        </p:nvPicPr>
        <p:blipFill>
          <a:blip r:embed="rId2"/>
          <a:stretch/>
        </p:blipFill>
        <p:spPr>
          <a:xfrm>
            <a:off x="1461240" y="1142640"/>
            <a:ext cx="6220440" cy="4963320"/>
          </a:xfrm>
          <a:prstGeom prst="rect">
            <a:avLst/>
          </a:prstGeom>
          <a:ln>
            <a:noFill/>
          </a:ln>
        </p:spPr>
      </p:pic>
      <p:pic>
        <p:nvPicPr>
          <p:cNvPr id="40" name="Picture 39"/>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12"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13"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414" name="Picture 413"/>
          <p:cNvPicPr/>
          <p:nvPr/>
        </p:nvPicPr>
        <p:blipFill>
          <a:blip r:embed="rId2"/>
          <a:stretch/>
        </p:blipFill>
        <p:spPr>
          <a:xfrm>
            <a:off x="1461240" y="1142640"/>
            <a:ext cx="6220440" cy="4963320"/>
          </a:xfrm>
          <a:prstGeom prst="rect">
            <a:avLst/>
          </a:prstGeom>
          <a:ln>
            <a:noFill/>
          </a:ln>
        </p:spPr>
      </p:pic>
      <p:pic>
        <p:nvPicPr>
          <p:cNvPr id="415" name="Picture 414"/>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25"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27"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29"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30"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34"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35"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36"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38"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39"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40"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42"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43"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44"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46"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47"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49"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50"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51"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52"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54"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455"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456" name="Picture 455"/>
          <p:cNvPicPr/>
          <p:nvPr/>
        </p:nvPicPr>
        <p:blipFill>
          <a:blip r:embed="rId2"/>
          <a:stretch/>
        </p:blipFill>
        <p:spPr>
          <a:xfrm>
            <a:off x="1461240" y="1142640"/>
            <a:ext cx="6220440" cy="4963320"/>
          </a:xfrm>
          <a:prstGeom prst="rect">
            <a:avLst/>
          </a:prstGeom>
          <a:ln>
            <a:noFill/>
          </a:ln>
        </p:spPr>
      </p:pic>
      <p:pic>
        <p:nvPicPr>
          <p:cNvPr id="457" name="Picture 456"/>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53"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58"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59"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8"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62"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63"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66"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67"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70"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73"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74"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75"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78"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79" name="Picture 78"/>
          <p:cNvPicPr/>
          <p:nvPr/>
        </p:nvPicPr>
        <p:blipFill>
          <a:blip r:embed="rId2"/>
          <a:stretch/>
        </p:blipFill>
        <p:spPr>
          <a:xfrm>
            <a:off x="1461240" y="1142640"/>
            <a:ext cx="6220440" cy="4963320"/>
          </a:xfrm>
          <a:prstGeom prst="rect">
            <a:avLst/>
          </a:prstGeom>
          <a:ln>
            <a:noFill/>
          </a:ln>
        </p:spPr>
      </p:pic>
      <p:pic>
        <p:nvPicPr>
          <p:cNvPr id="80" name="Picture 79"/>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90"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94"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95"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0"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1"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4"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5"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07"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8"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09"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11"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12"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14"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15"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16"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17"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20"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121" name="Picture 120"/>
          <p:cNvPicPr/>
          <p:nvPr/>
        </p:nvPicPr>
        <p:blipFill>
          <a:blip r:embed="rId2"/>
          <a:stretch/>
        </p:blipFill>
        <p:spPr>
          <a:xfrm>
            <a:off x="1461240" y="1142640"/>
            <a:ext cx="6220440" cy="4963320"/>
          </a:xfrm>
          <a:prstGeom prst="rect">
            <a:avLst/>
          </a:prstGeom>
          <a:ln>
            <a:noFill/>
          </a:ln>
        </p:spPr>
      </p:pic>
      <p:pic>
        <p:nvPicPr>
          <p:cNvPr id="122" name="Picture 121"/>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32"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34"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3"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37"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41"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42"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43"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45"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46"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47"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49"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0"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1"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53"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4"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56"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7"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8"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59"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61"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62"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163" name="Picture 162"/>
          <p:cNvPicPr/>
          <p:nvPr/>
        </p:nvPicPr>
        <p:blipFill>
          <a:blip r:embed="rId2"/>
          <a:stretch/>
        </p:blipFill>
        <p:spPr>
          <a:xfrm>
            <a:off x="1461240" y="1142640"/>
            <a:ext cx="6220440" cy="4963320"/>
          </a:xfrm>
          <a:prstGeom prst="rect">
            <a:avLst/>
          </a:prstGeom>
          <a:ln>
            <a:noFill/>
          </a:ln>
        </p:spPr>
      </p:pic>
      <p:pic>
        <p:nvPicPr>
          <p:cNvPr id="164" name="Picture 163"/>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74"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76"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78"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79"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83"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84"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85"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87"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88"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89"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91"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92"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93"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95"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96"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98"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99"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00"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01"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03"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04"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205" name="Picture 204"/>
          <p:cNvPicPr/>
          <p:nvPr/>
        </p:nvPicPr>
        <p:blipFill>
          <a:blip r:embed="rId2"/>
          <a:stretch/>
        </p:blipFill>
        <p:spPr>
          <a:xfrm>
            <a:off x="1461240" y="1142640"/>
            <a:ext cx="6220440" cy="4963320"/>
          </a:xfrm>
          <a:prstGeom prst="rect">
            <a:avLst/>
          </a:prstGeom>
          <a:ln>
            <a:noFill/>
          </a:ln>
        </p:spPr>
      </p:pic>
      <p:pic>
        <p:nvPicPr>
          <p:cNvPr id="206" name="Picture 205"/>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15"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17"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19"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20"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24"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25"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26"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28"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29"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30"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32"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33"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34"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8"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19"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36"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37"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39"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40"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41"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42"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45"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246" name="Picture 245"/>
          <p:cNvPicPr/>
          <p:nvPr/>
        </p:nvPicPr>
        <p:blipFill>
          <a:blip r:embed="rId2"/>
          <a:stretch/>
        </p:blipFill>
        <p:spPr>
          <a:xfrm>
            <a:off x="1461240" y="1142640"/>
            <a:ext cx="6220440" cy="4963320"/>
          </a:xfrm>
          <a:prstGeom prst="rect">
            <a:avLst/>
          </a:prstGeom>
          <a:ln>
            <a:noFill/>
          </a:ln>
        </p:spPr>
      </p:pic>
      <p:pic>
        <p:nvPicPr>
          <p:cNvPr id="247" name="Picture 246"/>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57"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59"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61"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62"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66"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67"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68"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2"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3"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70"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1"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2"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74"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5"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6"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78"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9"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81"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82"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83"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84"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86"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87"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288" name="Picture 287"/>
          <p:cNvPicPr/>
          <p:nvPr/>
        </p:nvPicPr>
        <p:blipFill>
          <a:blip r:embed="rId2"/>
          <a:stretch/>
        </p:blipFill>
        <p:spPr>
          <a:xfrm>
            <a:off x="1461240" y="1142640"/>
            <a:ext cx="6220440" cy="4963320"/>
          </a:xfrm>
          <a:prstGeom prst="rect">
            <a:avLst/>
          </a:prstGeom>
          <a:ln>
            <a:noFill/>
          </a:ln>
        </p:spPr>
      </p:pic>
      <p:pic>
        <p:nvPicPr>
          <p:cNvPr id="289" name="Picture 288"/>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99"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01"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03"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04" name="PlaceHolder 3"/>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6"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27"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446400" y="294120"/>
            <a:ext cx="8239680" cy="333036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08"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09" name="PlaceHolder 3"/>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10" name="PlaceHolder 4"/>
          <p:cNvSpPr>
            <a:spLocks noGrp="1"/>
          </p:cNvSpPr>
          <p:nvPr>
            <p:ph type="body"/>
          </p:nvPr>
        </p:nvSpPr>
        <p:spPr>
          <a:xfrm>
            <a:off x="467424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12" name="PlaceHolder 2"/>
          <p:cNvSpPr>
            <a:spLocks noGrp="1"/>
          </p:cNvSpPr>
          <p:nvPr>
            <p:ph type="body"/>
          </p:nvPr>
        </p:nvSpPr>
        <p:spPr>
          <a:xfrm>
            <a:off x="457560" y="1143000"/>
            <a:ext cx="401544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13"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14"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16"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17"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18" name="PlaceHolder 4"/>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20" name="PlaceHolder 2"/>
          <p:cNvSpPr>
            <a:spLocks noGrp="1"/>
          </p:cNvSpPr>
          <p:nvPr>
            <p:ph type="body"/>
          </p:nvPr>
        </p:nvSpPr>
        <p:spPr>
          <a:xfrm>
            <a:off x="457560" y="114300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21" name="PlaceHolder 3"/>
          <p:cNvSpPr>
            <a:spLocks noGrp="1"/>
          </p:cNvSpPr>
          <p:nvPr>
            <p:ph type="body"/>
          </p:nvPr>
        </p:nvSpPr>
        <p:spPr>
          <a:xfrm>
            <a:off x="457560" y="3735720"/>
            <a:ext cx="822852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23" name="PlaceHolder 2"/>
          <p:cNvSpPr>
            <a:spLocks noGrp="1"/>
          </p:cNvSpPr>
          <p:nvPr>
            <p:ph type="body"/>
          </p:nvPr>
        </p:nvSpPr>
        <p:spPr>
          <a:xfrm>
            <a:off x="45756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24" name="PlaceHolder 3"/>
          <p:cNvSpPr>
            <a:spLocks noGrp="1"/>
          </p:cNvSpPr>
          <p:nvPr>
            <p:ph type="body"/>
          </p:nvPr>
        </p:nvSpPr>
        <p:spPr>
          <a:xfrm>
            <a:off x="4674240" y="114300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25" name="PlaceHolder 4"/>
          <p:cNvSpPr>
            <a:spLocks noGrp="1"/>
          </p:cNvSpPr>
          <p:nvPr>
            <p:ph type="body"/>
          </p:nvPr>
        </p:nvSpPr>
        <p:spPr>
          <a:xfrm>
            <a:off x="467424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26" name="PlaceHolder 5"/>
          <p:cNvSpPr>
            <a:spLocks noGrp="1"/>
          </p:cNvSpPr>
          <p:nvPr>
            <p:ph type="body"/>
          </p:nvPr>
        </p:nvSpPr>
        <p:spPr>
          <a:xfrm>
            <a:off x="457560" y="3735720"/>
            <a:ext cx="4015440" cy="236736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28"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
        <p:nvSpPr>
          <p:cNvPr id="329" name="PlaceHolder 3"/>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pic>
        <p:nvPicPr>
          <p:cNvPr id="330" name="Picture 329"/>
          <p:cNvPicPr/>
          <p:nvPr/>
        </p:nvPicPr>
        <p:blipFill>
          <a:blip r:embed="rId2"/>
          <a:stretch/>
        </p:blipFill>
        <p:spPr>
          <a:xfrm>
            <a:off x="1461240" y="1142640"/>
            <a:ext cx="6220440" cy="4963320"/>
          </a:xfrm>
          <a:prstGeom prst="rect">
            <a:avLst/>
          </a:prstGeom>
          <a:ln>
            <a:noFill/>
          </a:ln>
        </p:spPr>
      </p:pic>
      <p:pic>
        <p:nvPicPr>
          <p:cNvPr id="331" name="Picture 330"/>
          <p:cNvPicPr/>
          <p:nvPr/>
        </p:nvPicPr>
        <p:blipFill>
          <a:blip r:embed="rId2"/>
          <a:stretch/>
        </p:blipFill>
        <p:spPr>
          <a:xfrm>
            <a:off x="1461240" y="1142640"/>
            <a:ext cx="6220440" cy="4963320"/>
          </a:xfrm>
          <a:prstGeom prst="rect">
            <a:avLst/>
          </a:prstGeom>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41" name="PlaceHolder 2"/>
          <p:cNvSpPr>
            <a:spLocks noGrp="1"/>
          </p:cNvSpPr>
          <p:nvPr>
            <p:ph type="subTitle"/>
          </p:nvPr>
        </p:nvSpPr>
        <p:spPr>
          <a:xfrm>
            <a:off x="457560" y="1143000"/>
            <a:ext cx="8228520" cy="4963320"/>
          </a:xfrm>
          <a:prstGeom prst="rect">
            <a:avLst/>
          </a:prstGeom>
        </p:spPr>
        <p:txBody>
          <a:bodyPr lIns="0" tIns="0" rIns="0" bIns="0" anchor="ctr"/>
          <a:lstStyle/>
          <a:p>
            <a:pPr algn="ctr"/>
            <a:endParaRPr lang="fr-B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46400" y="294120"/>
            <a:ext cx="8239680" cy="718200"/>
          </a:xfrm>
          <a:prstGeom prst="rect">
            <a:avLst/>
          </a:prstGeom>
        </p:spPr>
        <p:txBody>
          <a:bodyPr lIns="0" tIns="0" rIns="0" bIns="0" anchor="ctr"/>
          <a:lstStyle/>
          <a:p>
            <a:endParaRPr lang="en-US" sz="2500" b="0" strike="noStrike" spc="-1">
              <a:solidFill>
                <a:srgbClr val="000000"/>
              </a:solidFill>
              <a:uFill>
                <a:solidFill>
                  <a:srgbClr val="FFFFFF"/>
                </a:solidFill>
              </a:uFill>
              <a:latin typeface="Arial"/>
            </a:endParaRPr>
          </a:p>
        </p:txBody>
      </p:sp>
      <p:sp>
        <p:nvSpPr>
          <p:cNvPr id="343" name="PlaceHolder 2"/>
          <p:cNvSpPr>
            <a:spLocks noGrp="1"/>
          </p:cNvSpPr>
          <p:nvPr>
            <p:ph type="body"/>
          </p:nvPr>
        </p:nvSpPr>
        <p:spPr>
          <a:xfrm>
            <a:off x="457560" y="1143000"/>
            <a:ext cx="8228520" cy="4963320"/>
          </a:xfrm>
          <a:prstGeom prst="rect">
            <a:avLst/>
          </a:prstGeom>
        </p:spPr>
        <p:txBody>
          <a:bodyPr lIns="0" tIns="0" rIns="0" bIns="0"/>
          <a:lstStyle/>
          <a:p>
            <a:endParaRPr lang="en-US" sz="2100" b="0" strike="noStrike" spc="-1">
              <a:solidFill>
                <a:srgbClr val="595959"/>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4.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4.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jpe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jp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4.jpe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4.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4.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8"/>
          <p:cNvPicPr/>
          <p:nvPr/>
        </p:nvPicPr>
        <p:blipFill>
          <a:blip r:embed="rId14"/>
          <a:stretch/>
        </p:blipFill>
        <p:spPr>
          <a:xfrm>
            <a:off x="6665400" y="6154560"/>
            <a:ext cx="2007360" cy="374040"/>
          </a:xfrm>
          <a:prstGeom prst="rect">
            <a:avLst/>
          </a:prstGeom>
          <a:ln>
            <a:noFill/>
          </a:ln>
        </p:spPr>
      </p:pic>
      <p:sp>
        <p:nvSpPr>
          <p:cNvPr id="2" name="PlaceHolder 1"/>
          <p:cNvSpPr>
            <a:spLocks noGrp="1"/>
          </p:cNvSpPr>
          <p:nvPr>
            <p:ph type="title"/>
          </p:nvPr>
        </p:nvSpPr>
        <p:spPr>
          <a:xfrm>
            <a:off x="685440" y="2130840"/>
            <a:ext cx="7772760" cy="1469880"/>
          </a:xfrm>
          <a:prstGeom prst="rect">
            <a:avLst/>
          </a:prstGeom>
        </p:spPr>
        <p:txBody>
          <a:bodyPr/>
          <a:lstStyle/>
          <a:p>
            <a:pPr algn="ctr">
              <a:lnSpc>
                <a:spcPct val="100000"/>
              </a:lnSpc>
            </a:pPr>
            <a:r>
              <a:rPr lang="en-US" sz="3500" b="1" strike="noStrike" spc="-1">
                <a:solidFill>
                  <a:srgbClr val="808080"/>
                </a:solidFill>
                <a:uFill>
                  <a:solidFill>
                    <a:srgbClr val="FFFFFF"/>
                  </a:solidFill>
                </a:uFill>
                <a:latin typeface="Calibri"/>
              </a:rPr>
              <a:t>Modifiez le style du titre</a:t>
            </a:r>
            <a:endParaRPr lang="en-US" sz="2500" b="0" strike="noStrike" spc="-1">
              <a:solidFill>
                <a:srgbClr val="000000"/>
              </a:solidFill>
              <a:uFill>
                <a:solidFill>
                  <a:srgbClr val="FFFFFF"/>
                </a:solidFill>
              </a:uFill>
              <a:latin typeface="Arial"/>
            </a:endParaRPr>
          </a:p>
        </p:txBody>
      </p:sp>
      <p:sp>
        <p:nvSpPr>
          <p:cNvPr id="3" name="PlaceHolder 2"/>
          <p:cNvSpPr>
            <a:spLocks noGrp="1"/>
          </p:cNvSpPr>
          <p:nvPr>
            <p:ph type="sldNum"/>
          </p:nvPr>
        </p:nvSpPr>
        <p:spPr>
          <a:xfrm>
            <a:off x="6552720" y="6244560"/>
            <a:ext cx="2133720" cy="476280"/>
          </a:xfrm>
          <a:prstGeom prst="rect">
            <a:avLst/>
          </a:prstGeom>
        </p:spPr>
        <p:txBody>
          <a:bodyPr lIns="80280" tIns="39960" rIns="80280" bIns="39960"/>
          <a:lstStyle/>
          <a:p>
            <a:pPr>
              <a:lnSpc>
                <a:spcPct val="100000"/>
              </a:lnSpc>
            </a:pPr>
            <a:fld id="{EA5D105B-E329-42B1-AC30-5D8FA144269C}" type="slidenum">
              <a:rPr lang="fr-BE" sz="1400" b="0" strike="noStrike" spc="-1">
                <a:solidFill>
                  <a:srgbClr val="000000"/>
                </a:solidFill>
                <a:uFill>
                  <a:solidFill>
                    <a:srgbClr val="FFFFFF"/>
                  </a:solidFill>
                </a:uFill>
                <a:latin typeface="Arial"/>
              </a:rPr>
              <a:t>‹#›</a:t>
            </a:fld>
            <a:endParaRPr lang="fr-BE" sz="1400" b="0" strike="noStrike" spc="-1">
              <a:solidFill>
                <a:srgbClr val="000000"/>
              </a:solidFill>
              <a:uFill>
                <a:solidFill>
                  <a:srgbClr val="FFFFFF"/>
                </a:solidFill>
              </a:uFill>
              <a:latin typeface="Times New Roman"/>
            </a:endParaRPr>
          </a:p>
        </p:txBody>
      </p:sp>
      <p:sp>
        <p:nvSpPr>
          <p:cNvPr id="4" name="PlaceHolder 3"/>
          <p:cNvSpPr>
            <a:spLocks noGrp="1"/>
          </p:cNvSpPr>
          <p:nvPr>
            <p:ph type="dt"/>
          </p:nvPr>
        </p:nvSpPr>
        <p:spPr>
          <a:xfrm>
            <a:off x="446400" y="6563880"/>
            <a:ext cx="2133720" cy="188280"/>
          </a:xfrm>
          <a:prstGeom prst="rect">
            <a:avLst/>
          </a:prstGeom>
        </p:spPr>
        <p:txBody>
          <a:bodyPr lIns="80280" tIns="39960" rIns="80280" bIns="39960" anchor="ctr"/>
          <a:lstStyle/>
          <a:p>
            <a:pPr>
              <a:lnSpc>
                <a:spcPct val="100000"/>
              </a:lnSpc>
            </a:pPr>
            <a:r>
              <a:rPr lang="fr-BE" sz="1100" b="0" strike="noStrike" spc="-1">
                <a:solidFill>
                  <a:srgbClr val="000000"/>
                </a:solidFill>
                <a:uFill>
                  <a:solidFill>
                    <a:srgbClr val="FFFFFF"/>
                  </a:solidFill>
                </a:uFill>
                <a:latin typeface="Arial"/>
              </a:rPr>
              <a:t>© Wavenet 2013</a:t>
            </a:r>
            <a:endParaRPr lang="fr-BE" sz="1400" b="0" strike="noStrike" spc="-1">
              <a:solidFill>
                <a:srgbClr val="000000"/>
              </a:solidFill>
              <a:uFill>
                <a:solidFill>
                  <a:srgbClr val="FFFFFF"/>
                </a:solidFill>
              </a:uFill>
              <a:latin typeface="Times New Roman"/>
            </a:endParaRPr>
          </a:p>
        </p:txBody>
      </p:sp>
      <p:sp>
        <p:nvSpPr>
          <p:cNvPr id="5" name="PlaceHolder 4"/>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6"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1600" b="0" strike="noStrike" spc="-1">
                <a:solidFill>
                  <a:srgbClr val="000000"/>
                </a:solidFill>
                <a:uFill>
                  <a:solidFill>
                    <a:srgbClr val="FFFFFF"/>
                  </a:solidFill>
                </a:uFill>
                <a:latin typeface="Calibri"/>
              </a:rPr>
              <a:t>Second niveau de plan</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Calibri"/>
              </a:rPr>
              <a:t>Troisième niveau de plan</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Calibri"/>
              </a:rPr>
              <a:t>Quatrième niveau de plan</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Cinquième niveau de plan</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Sixième niveau de plan</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Septième niveau de plan</a:t>
            </a:r>
          </a:p>
        </p:txBody>
      </p:sp>
      <p:pic>
        <p:nvPicPr>
          <p:cNvPr id="11" name="Picture 10" descr="Logo&#10;&#10;Description automatically generated">
            <a:extLst>
              <a:ext uri="{FF2B5EF4-FFF2-40B4-BE49-F238E27FC236}">
                <a16:creationId xmlns:a16="http://schemas.microsoft.com/office/drawing/2014/main" id="{C30CB875-9467-4311-8A93-BF1D02FC449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690462" y="5999599"/>
            <a:ext cx="1763075" cy="59072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4" name="Picture 8"/>
          <p:cNvPicPr/>
          <p:nvPr/>
        </p:nvPicPr>
        <p:blipFill>
          <a:blip r:embed="rId14"/>
          <a:stretch/>
        </p:blipFill>
        <p:spPr>
          <a:xfrm>
            <a:off x="6665400" y="6154560"/>
            <a:ext cx="2007360" cy="374040"/>
          </a:xfrm>
          <a:prstGeom prst="rect">
            <a:avLst/>
          </a:prstGeom>
          <a:ln>
            <a:noFill/>
          </a:ln>
        </p:spPr>
      </p:pic>
      <p:pic>
        <p:nvPicPr>
          <p:cNvPr id="375" name="Image 1"/>
          <p:cNvPicPr/>
          <p:nvPr/>
        </p:nvPicPr>
        <p:blipFill>
          <a:blip r:embed="rId15"/>
          <a:stretch/>
        </p:blipFill>
        <p:spPr>
          <a:xfrm>
            <a:off x="3965040" y="6161400"/>
            <a:ext cx="1160640" cy="467640"/>
          </a:xfrm>
          <a:prstGeom prst="rect">
            <a:avLst/>
          </a:prstGeom>
          <a:ln>
            <a:noFill/>
          </a:ln>
        </p:spPr>
      </p:pic>
      <p:sp>
        <p:nvSpPr>
          <p:cNvPr id="376"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377"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378"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379" name="Image 1"/>
          <p:cNvPicPr/>
          <p:nvPr/>
        </p:nvPicPr>
        <p:blipFill>
          <a:blip r:embed="rId15"/>
          <a:stretch/>
        </p:blipFill>
        <p:spPr>
          <a:xfrm>
            <a:off x="3965040" y="6161400"/>
            <a:ext cx="1160640" cy="467640"/>
          </a:xfrm>
          <a:prstGeom prst="rect">
            <a:avLst/>
          </a:prstGeom>
          <a:ln>
            <a:noFill/>
          </a:ln>
        </p:spPr>
      </p:pic>
      <p:pic>
        <p:nvPicPr>
          <p:cNvPr id="380" name="Picture 8"/>
          <p:cNvPicPr/>
          <p:nvPr/>
        </p:nvPicPr>
        <p:blipFill>
          <a:blip r:embed="rId14"/>
          <a:stretch/>
        </p:blipFill>
        <p:spPr>
          <a:xfrm>
            <a:off x="6665400" y="6154560"/>
            <a:ext cx="2007360" cy="374040"/>
          </a:xfrm>
          <a:prstGeom prst="rect">
            <a:avLst/>
          </a:prstGeom>
          <a:ln>
            <a:noFill/>
          </a:ln>
        </p:spPr>
      </p:pic>
      <p:sp>
        <p:nvSpPr>
          <p:cNvPr id="381"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6" name="Picture 8"/>
          <p:cNvPicPr/>
          <p:nvPr/>
        </p:nvPicPr>
        <p:blipFill>
          <a:blip r:embed="rId14"/>
          <a:stretch/>
        </p:blipFill>
        <p:spPr>
          <a:xfrm>
            <a:off x="6665400" y="6154560"/>
            <a:ext cx="2007360" cy="374040"/>
          </a:xfrm>
          <a:prstGeom prst="rect">
            <a:avLst/>
          </a:prstGeom>
          <a:ln>
            <a:noFill/>
          </a:ln>
        </p:spPr>
      </p:pic>
      <p:pic>
        <p:nvPicPr>
          <p:cNvPr id="417" name="Image 1"/>
          <p:cNvPicPr/>
          <p:nvPr/>
        </p:nvPicPr>
        <p:blipFill>
          <a:blip r:embed="rId15"/>
          <a:stretch/>
        </p:blipFill>
        <p:spPr>
          <a:xfrm>
            <a:off x="3965040" y="6161400"/>
            <a:ext cx="1160640" cy="467640"/>
          </a:xfrm>
          <a:prstGeom prst="rect">
            <a:avLst/>
          </a:prstGeom>
          <a:ln>
            <a:noFill/>
          </a:ln>
        </p:spPr>
      </p:pic>
      <p:sp>
        <p:nvSpPr>
          <p:cNvPr id="418"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419"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420"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421" name="Image 1"/>
          <p:cNvPicPr/>
          <p:nvPr/>
        </p:nvPicPr>
        <p:blipFill>
          <a:blip r:embed="rId15"/>
          <a:stretch/>
        </p:blipFill>
        <p:spPr>
          <a:xfrm>
            <a:off x="3965040" y="6161400"/>
            <a:ext cx="1160640" cy="467640"/>
          </a:xfrm>
          <a:prstGeom prst="rect">
            <a:avLst/>
          </a:prstGeom>
          <a:ln>
            <a:noFill/>
          </a:ln>
        </p:spPr>
      </p:pic>
      <p:pic>
        <p:nvPicPr>
          <p:cNvPr id="422" name="Picture 8"/>
          <p:cNvPicPr/>
          <p:nvPr/>
        </p:nvPicPr>
        <p:blipFill>
          <a:blip r:embed="rId14"/>
          <a:stretch/>
        </p:blipFill>
        <p:spPr>
          <a:xfrm>
            <a:off x="6665400" y="6154560"/>
            <a:ext cx="2007360" cy="374040"/>
          </a:xfrm>
          <a:prstGeom prst="rect">
            <a:avLst/>
          </a:prstGeom>
          <a:ln>
            <a:noFill/>
          </a:ln>
        </p:spPr>
      </p:pic>
      <p:sp>
        <p:nvSpPr>
          <p:cNvPr id="423"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Picture 8"/>
          <p:cNvPicPr/>
          <p:nvPr/>
        </p:nvPicPr>
        <p:blipFill>
          <a:blip r:embed="rId14"/>
          <a:stretch/>
        </p:blipFill>
        <p:spPr>
          <a:xfrm>
            <a:off x="6665400" y="6154560"/>
            <a:ext cx="2007360" cy="374040"/>
          </a:xfrm>
          <a:prstGeom prst="rect">
            <a:avLst/>
          </a:prstGeom>
          <a:ln>
            <a:noFill/>
          </a:ln>
        </p:spPr>
      </p:pic>
      <p:sp>
        <p:nvSpPr>
          <p:cNvPr id="43" name="PlaceHolder 1"/>
          <p:cNvSpPr>
            <a:spLocks noGrp="1"/>
          </p:cNvSpPr>
          <p:nvPr>
            <p:ph type="title"/>
          </p:nvPr>
        </p:nvSpPr>
        <p:spPr>
          <a:xfrm>
            <a:off x="446400" y="294120"/>
            <a:ext cx="8239680" cy="718200"/>
          </a:xfrm>
          <a:prstGeom prst="rect">
            <a:avLst/>
          </a:prstGeom>
        </p:spPr>
        <p:txBody>
          <a:bodyPr/>
          <a:lstStyle/>
          <a:p>
            <a:pPr>
              <a:lnSpc>
                <a:spcPct val="100000"/>
              </a:lnSpc>
            </a:pPr>
            <a:r>
              <a:rPr lang="en-US" sz="2500" b="1" strike="noStrike" spc="-1">
                <a:solidFill>
                  <a:srgbClr val="808080"/>
                </a:solidFill>
                <a:uFill>
                  <a:solidFill>
                    <a:srgbClr val="FFFFFF"/>
                  </a:solidFill>
                </a:uFill>
                <a:latin typeface="Calibri"/>
              </a:rPr>
              <a:t>Modifiez le style du titre</a:t>
            </a:r>
            <a:endParaRPr lang="en-US" sz="2500" b="0" strike="noStrike" spc="-1">
              <a:solidFill>
                <a:srgbClr val="000000"/>
              </a:solidFill>
              <a:uFill>
                <a:solidFill>
                  <a:srgbClr val="FFFFFF"/>
                </a:solidFill>
              </a:uFill>
              <a:latin typeface="Arial"/>
            </a:endParaRPr>
          </a:p>
        </p:txBody>
      </p:sp>
      <p:sp>
        <p:nvSpPr>
          <p:cNvPr id="44" name="PlaceHolder 2"/>
          <p:cNvSpPr>
            <a:spLocks noGrp="1"/>
          </p:cNvSpPr>
          <p:nvPr>
            <p:ph type="body"/>
          </p:nvPr>
        </p:nvSpPr>
        <p:spPr>
          <a:xfrm>
            <a:off x="457560" y="1143000"/>
            <a:ext cx="8228520" cy="4963320"/>
          </a:xfrm>
          <a:prstGeom prst="rect">
            <a:avLst/>
          </a:prstGeom>
        </p:spPr>
        <p:txBody>
          <a:bodyPr/>
          <a:lstStyle/>
          <a:p>
            <a:pPr marL="432000" indent="-324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100" b="0" strike="noStrike" spc="-1">
                <a:solidFill>
                  <a:srgbClr val="595959"/>
                </a:solidFill>
                <a:uFill>
                  <a:solidFill>
                    <a:srgbClr val="FFFFFF"/>
                  </a:solidFill>
                </a:uFill>
                <a:latin typeface="Calibri"/>
              </a:rPr>
              <a:t>Second niveau de plan</a:t>
            </a:r>
            <a:endParaRPr lang="en-US" sz="21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Troisième niveau de plan</a:t>
            </a:r>
            <a:endParaRPr lang="en-US" sz="21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100" b="0" strike="noStrike" spc="-1">
                <a:solidFill>
                  <a:srgbClr val="595959"/>
                </a:solidFill>
                <a:uFill>
                  <a:solidFill>
                    <a:srgbClr val="FFFFFF"/>
                  </a:solidFill>
                </a:uFill>
                <a:latin typeface="Calibri"/>
              </a:rPr>
              <a:t>Quatrième niveau de plan</a:t>
            </a:r>
            <a:endParaRPr lang="en-US" sz="21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Cinquième niveau de plan</a:t>
            </a:r>
            <a:endParaRPr lang="en-US" sz="21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Sixième niveau de plan</a:t>
            </a:r>
            <a:endParaRPr lang="en-US" sz="21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Septième niveau de planModifiez les styles du texte du masque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Deuxième niveau</a:t>
            </a:r>
            <a:endParaRPr lang="en-US" sz="21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Troisième niveau</a:t>
            </a:r>
            <a:endParaRPr lang="en-US" sz="21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Quatrième niveau</a:t>
            </a:r>
            <a:endParaRPr lang="en-US" sz="2100" b="0" strike="noStrike" spc="-1">
              <a:solidFill>
                <a:srgbClr val="000000"/>
              </a:solidFill>
              <a:uFill>
                <a:solidFill>
                  <a:srgbClr val="FFFFFF"/>
                </a:solidFill>
              </a:uFill>
              <a:latin typeface="Calibri"/>
            </a:endParaRPr>
          </a:p>
          <a:p>
            <a:pPr marL="2056680" lvl="4" indent="-227880">
              <a:lnSpc>
                <a:spcPct val="100000"/>
              </a:lnSpc>
              <a:buClr>
                <a:srgbClr val="000000"/>
              </a:buClr>
              <a:buFont typeface="StarSymbol"/>
              <a:buChar char="»"/>
            </a:pPr>
            <a:r>
              <a:rPr lang="en-US" sz="1400" b="0" strike="noStrike" spc="-1">
                <a:solidFill>
                  <a:srgbClr val="000000"/>
                </a:solidFill>
                <a:uFill>
                  <a:solidFill>
                    <a:srgbClr val="FFFFFF"/>
                  </a:solidFill>
                </a:uFill>
                <a:latin typeface="Calibri"/>
              </a:rPr>
              <a:t>Cinquième niveau</a:t>
            </a:r>
            <a:endParaRPr lang="en-US" sz="2100" b="0" strike="noStrike" spc="-1">
              <a:solidFill>
                <a:srgbClr val="000000"/>
              </a:solidFill>
              <a:uFill>
                <a:solidFill>
                  <a:srgbClr val="FFFFFF"/>
                </a:solidFill>
              </a:uFill>
              <a:latin typeface="Calibri"/>
            </a:endParaRPr>
          </a:p>
        </p:txBody>
      </p:sp>
      <p:sp>
        <p:nvSpPr>
          <p:cNvPr id="45" name="PlaceHolder 3"/>
          <p:cNvSpPr>
            <a:spLocks noGrp="1"/>
          </p:cNvSpPr>
          <p:nvPr>
            <p:ph type="dt"/>
          </p:nvPr>
        </p:nvSpPr>
        <p:spPr>
          <a:xfrm>
            <a:off x="446400" y="6563880"/>
            <a:ext cx="2133720" cy="188280"/>
          </a:xfrm>
          <a:prstGeom prst="rect">
            <a:avLst/>
          </a:prstGeom>
        </p:spPr>
        <p:txBody>
          <a:bodyPr lIns="80280" tIns="39960" rIns="80280" bIns="39960" anchor="ctr"/>
          <a:lstStyle/>
          <a:p>
            <a:pPr>
              <a:lnSpc>
                <a:spcPct val="100000"/>
              </a:lnSpc>
            </a:pPr>
            <a:r>
              <a:rPr lang="fr-BE" sz="1100" b="0" strike="noStrike" spc="-1">
                <a:solidFill>
                  <a:srgbClr val="000000"/>
                </a:solidFill>
                <a:uFill>
                  <a:solidFill>
                    <a:srgbClr val="FFFFFF"/>
                  </a:solidFill>
                </a:uFill>
                <a:latin typeface="Arial"/>
              </a:rPr>
              <a:t>© Wavenet 2013</a:t>
            </a:r>
            <a:endParaRPr lang="fr-BE" sz="1400" b="0" strike="noStrike" spc="-1">
              <a:solidFill>
                <a:srgbClr val="000000"/>
              </a:solidFill>
              <a:uFill>
                <a:solidFill>
                  <a:srgbClr val="FFFFFF"/>
                </a:solidFill>
              </a:uFill>
              <a:latin typeface="Times New Roman"/>
            </a:endParaRPr>
          </a:p>
        </p:txBody>
      </p:sp>
      <p:sp>
        <p:nvSpPr>
          <p:cNvPr id="46" name="PlaceHolder 4"/>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3" name="Picture 2" descr="Logo&#10;&#10;Description automatically generated">
            <a:extLst>
              <a:ext uri="{FF2B5EF4-FFF2-40B4-BE49-F238E27FC236}">
                <a16:creationId xmlns:a16="http://schemas.microsoft.com/office/drawing/2014/main" id="{3919FBFE-18F3-4A9C-9A09-DC3A5908D62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755466" y="5972787"/>
            <a:ext cx="1764185" cy="591093"/>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 name="Picture 8"/>
          <p:cNvPicPr/>
          <p:nvPr/>
        </p:nvPicPr>
        <p:blipFill>
          <a:blip r:embed="rId14"/>
          <a:stretch/>
        </p:blipFill>
        <p:spPr>
          <a:xfrm>
            <a:off x="6665400" y="6154560"/>
            <a:ext cx="2007360" cy="374040"/>
          </a:xfrm>
          <a:prstGeom prst="rect">
            <a:avLst/>
          </a:prstGeom>
          <a:ln>
            <a:noFill/>
          </a:ln>
        </p:spPr>
      </p:pic>
      <p:sp>
        <p:nvSpPr>
          <p:cNvPr id="83"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84"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7" name="Picture 8"/>
          <p:cNvPicPr/>
          <p:nvPr/>
        </p:nvPicPr>
        <p:blipFill>
          <a:blip r:embed="rId14"/>
          <a:stretch/>
        </p:blipFill>
        <p:spPr>
          <a:xfrm>
            <a:off x="6665400" y="6154560"/>
            <a:ext cx="2007360" cy="374040"/>
          </a:xfrm>
          <a:prstGeom prst="rect">
            <a:avLst/>
          </a:prstGeom>
          <a:ln>
            <a:noFill/>
          </a:ln>
        </p:spPr>
      </p:pic>
      <p:sp>
        <p:nvSpPr>
          <p:cNvPr id="88"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pic>
        <p:nvPicPr>
          <p:cNvPr id="3" name="Picture 2" descr="Logo&#10;&#10;Description automatically generated">
            <a:extLst>
              <a:ext uri="{FF2B5EF4-FFF2-40B4-BE49-F238E27FC236}">
                <a16:creationId xmlns:a16="http://schemas.microsoft.com/office/drawing/2014/main" id="{B2BABFC8-E80D-4997-AA17-4C7D2EC8380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744505" y="5894640"/>
            <a:ext cx="1892127" cy="63396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3" name="Picture 8"/>
          <p:cNvPicPr/>
          <p:nvPr/>
        </p:nvPicPr>
        <p:blipFill>
          <a:blip r:embed="rId14"/>
          <a:stretch/>
        </p:blipFill>
        <p:spPr>
          <a:xfrm>
            <a:off x="6665400" y="6154560"/>
            <a:ext cx="2007360" cy="374040"/>
          </a:xfrm>
          <a:prstGeom prst="rect">
            <a:avLst/>
          </a:prstGeom>
          <a:ln>
            <a:noFill/>
          </a:ln>
        </p:spPr>
      </p:pic>
      <p:pic>
        <p:nvPicPr>
          <p:cNvPr id="124" name="Image 1"/>
          <p:cNvPicPr/>
          <p:nvPr/>
        </p:nvPicPr>
        <p:blipFill>
          <a:blip r:embed="rId15"/>
          <a:stretch/>
        </p:blipFill>
        <p:spPr>
          <a:xfrm>
            <a:off x="3965040" y="6161400"/>
            <a:ext cx="1160640" cy="467640"/>
          </a:xfrm>
          <a:prstGeom prst="rect">
            <a:avLst/>
          </a:prstGeom>
          <a:ln>
            <a:noFill/>
          </a:ln>
        </p:spPr>
      </p:pic>
      <p:sp>
        <p:nvSpPr>
          <p:cNvPr id="125"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126"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27"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129" name="Picture 8"/>
          <p:cNvPicPr/>
          <p:nvPr/>
        </p:nvPicPr>
        <p:blipFill>
          <a:blip r:embed="rId14"/>
          <a:stretch/>
        </p:blipFill>
        <p:spPr>
          <a:xfrm>
            <a:off x="6665400" y="6154560"/>
            <a:ext cx="2007360" cy="374040"/>
          </a:xfrm>
          <a:prstGeom prst="rect">
            <a:avLst/>
          </a:prstGeom>
          <a:ln>
            <a:noFill/>
          </a:ln>
        </p:spPr>
      </p:pic>
      <p:sp>
        <p:nvSpPr>
          <p:cNvPr id="130"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5" name="Picture 8"/>
          <p:cNvPicPr/>
          <p:nvPr/>
        </p:nvPicPr>
        <p:blipFill>
          <a:blip r:embed="rId14"/>
          <a:stretch/>
        </p:blipFill>
        <p:spPr>
          <a:xfrm>
            <a:off x="6665400" y="6154560"/>
            <a:ext cx="2007360" cy="374040"/>
          </a:xfrm>
          <a:prstGeom prst="rect">
            <a:avLst/>
          </a:prstGeom>
          <a:ln>
            <a:noFill/>
          </a:ln>
        </p:spPr>
      </p:pic>
      <p:pic>
        <p:nvPicPr>
          <p:cNvPr id="166" name="Image 1"/>
          <p:cNvPicPr/>
          <p:nvPr/>
        </p:nvPicPr>
        <p:blipFill>
          <a:blip r:embed="rId15"/>
          <a:stretch/>
        </p:blipFill>
        <p:spPr>
          <a:xfrm>
            <a:off x="3965040" y="6161400"/>
            <a:ext cx="1160640" cy="467640"/>
          </a:xfrm>
          <a:prstGeom prst="rect">
            <a:avLst/>
          </a:prstGeom>
          <a:ln>
            <a:noFill/>
          </a:ln>
        </p:spPr>
      </p:pic>
      <p:sp>
        <p:nvSpPr>
          <p:cNvPr id="167"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168"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69"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171" name="Picture 8"/>
          <p:cNvPicPr/>
          <p:nvPr/>
        </p:nvPicPr>
        <p:blipFill>
          <a:blip r:embed="rId14"/>
          <a:stretch/>
        </p:blipFill>
        <p:spPr>
          <a:xfrm>
            <a:off x="6665400" y="6154560"/>
            <a:ext cx="2007360" cy="374040"/>
          </a:xfrm>
          <a:prstGeom prst="rect">
            <a:avLst/>
          </a:prstGeom>
          <a:ln>
            <a:noFill/>
          </a:ln>
        </p:spPr>
      </p:pic>
      <p:sp>
        <p:nvSpPr>
          <p:cNvPr id="172"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7" name="Picture 8"/>
          <p:cNvPicPr/>
          <p:nvPr/>
        </p:nvPicPr>
        <p:blipFill>
          <a:blip r:embed="rId14"/>
          <a:stretch/>
        </p:blipFill>
        <p:spPr>
          <a:xfrm>
            <a:off x="6665400" y="6154560"/>
            <a:ext cx="2007360" cy="374040"/>
          </a:xfrm>
          <a:prstGeom prst="rect">
            <a:avLst/>
          </a:prstGeom>
          <a:ln>
            <a:noFill/>
          </a:ln>
        </p:spPr>
      </p:pic>
      <p:sp>
        <p:nvSpPr>
          <p:cNvPr id="209" name="PlaceHolder 1"/>
          <p:cNvSpPr>
            <a:spLocks noGrp="1"/>
          </p:cNvSpPr>
          <p:nvPr>
            <p:ph type="title"/>
          </p:nvPr>
        </p:nvSpPr>
        <p:spPr>
          <a:xfrm>
            <a:off x="446400" y="294120"/>
            <a:ext cx="8239680" cy="718200"/>
          </a:xfrm>
          <a:prstGeom prst="rect">
            <a:avLst/>
          </a:prstGeom>
        </p:spPr>
        <p:txBody>
          <a:bodyPr/>
          <a:lstStyle/>
          <a:p>
            <a:pPr>
              <a:lnSpc>
                <a:spcPct val="100000"/>
              </a:lnSpc>
            </a:pPr>
            <a:r>
              <a:rPr lang="en-US" sz="2500" b="1" strike="noStrike" spc="-1">
                <a:solidFill>
                  <a:srgbClr val="808080"/>
                </a:solidFill>
                <a:uFill>
                  <a:solidFill>
                    <a:srgbClr val="FFFFFF"/>
                  </a:solidFill>
                </a:uFill>
                <a:latin typeface="Calibri"/>
              </a:rPr>
              <a:t>Modifiez le style du titre</a:t>
            </a:r>
            <a:endParaRPr lang="en-US" sz="2500" b="0" strike="noStrike" spc="-1">
              <a:solidFill>
                <a:srgbClr val="000000"/>
              </a:solidFill>
              <a:uFill>
                <a:solidFill>
                  <a:srgbClr val="FFFFFF"/>
                </a:solidFill>
              </a:uFill>
              <a:latin typeface="Arial"/>
            </a:endParaRPr>
          </a:p>
        </p:txBody>
      </p:sp>
      <p:sp>
        <p:nvSpPr>
          <p:cNvPr id="210" name="PlaceHolder 2"/>
          <p:cNvSpPr>
            <a:spLocks noGrp="1"/>
          </p:cNvSpPr>
          <p:nvPr>
            <p:ph type="body"/>
          </p:nvPr>
        </p:nvSpPr>
        <p:spPr>
          <a:xfrm>
            <a:off x="457560" y="1143000"/>
            <a:ext cx="8228520" cy="4963320"/>
          </a:xfrm>
          <a:prstGeom prst="rect">
            <a:avLst/>
          </a:prstGeom>
        </p:spPr>
        <p:txBody>
          <a:bodyPr/>
          <a:lstStyle/>
          <a:p>
            <a:pPr marL="432000" indent="-324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100" b="0" strike="noStrike" spc="-1">
                <a:solidFill>
                  <a:srgbClr val="595959"/>
                </a:solidFill>
                <a:uFill>
                  <a:solidFill>
                    <a:srgbClr val="FFFFFF"/>
                  </a:solidFill>
                </a:uFill>
                <a:latin typeface="Calibri"/>
              </a:rPr>
              <a:t>Second niveau de plan</a:t>
            </a:r>
            <a:endParaRPr lang="en-US" sz="21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Troisième niveau de plan</a:t>
            </a:r>
            <a:endParaRPr lang="en-US" sz="21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100" b="0" strike="noStrike" spc="-1">
                <a:solidFill>
                  <a:srgbClr val="595959"/>
                </a:solidFill>
                <a:uFill>
                  <a:solidFill>
                    <a:srgbClr val="FFFFFF"/>
                  </a:solidFill>
                </a:uFill>
                <a:latin typeface="Calibri"/>
              </a:rPr>
              <a:t>Quatrième niveau de plan</a:t>
            </a:r>
            <a:endParaRPr lang="en-US" sz="21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Cinquième niveau de plan</a:t>
            </a:r>
            <a:endParaRPr lang="en-US" sz="21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100" b="0" strike="noStrike" spc="-1">
                <a:solidFill>
                  <a:srgbClr val="595959"/>
                </a:solidFill>
                <a:uFill>
                  <a:solidFill>
                    <a:srgbClr val="FFFFFF"/>
                  </a:solidFill>
                </a:uFill>
                <a:latin typeface="Calibri"/>
              </a:rPr>
              <a:t>Sixième niveau de plan</a:t>
            </a:r>
            <a:endParaRPr lang="en-US" sz="21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Septième niveau de planModifiez les styles du texte du masque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Deuxième niveau</a:t>
            </a:r>
            <a:endParaRPr lang="en-US" sz="21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Troisième niveau</a:t>
            </a:r>
            <a:endParaRPr lang="en-US" sz="21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Quatrième niveau</a:t>
            </a:r>
            <a:endParaRPr lang="en-US" sz="2100" b="0" strike="noStrike" spc="-1">
              <a:solidFill>
                <a:srgbClr val="000000"/>
              </a:solidFill>
              <a:uFill>
                <a:solidFill>
                  <a:srgbClr val="FFFFFF"/>
                </a:solidFill>
              </a:uFill>
              <a:latin typeface="Calibri"/>
            </a:endParaRPr>
          </a:p>
          <a:p>
            <a:pPr marL="2056680" lvl="4" indent="-227880">
              <a:lnSpc>
                <a:spcPct val="100000"/>
              </a:lnSpc>
              <a:buClr>
                <a:srgbClr val="000000"/>
              </a:buClr>
              <a:buFont typeface="StarSymbol"/>
              <a:buChar char="»"/>
            </a:pPr>
            <a:r>
              <a:rPr lang="en-US" sz="1400" b="0" strike="noStrike" spc="-1">
                <a:solidFill>
                  <a:srgbClr val="000000"/>
                </a:solidFill>
                <a:uFill>
                  <a:solidFill>
                    <a:srgbClr val="FFFFFF"/>
                  </a:solidFill>
                </a:uFill>
                <a:latin typeface="Calibri"/>
              </a:rPr>
              <a:t>Cinquième niveau</a:t>
            </a:r>
            <a:endParaRPr lang="en-US" sz="2100" b="0" strike="noStrike" spc="-1">
              <a:solidFill>
                <a:srgbClr val="000000"/>
              </a:solidFill>
              <a:uFill>
                <a:solidFill>
                  <a:srgbClr val="FFFFFF"/>
                </a:solidFill>
              </a:uFill>
              <a:latin typeface="Calibri"/>
            </a:endParaRPr>
          </a:p>
        </p:txBody>
      </p:sp>
      <p:sp>
        <p:nvSpPr>
          <p:cNvPr id="211" name="PlaceHolder 3"/>
          <p:cNvSpPr>
            <a:spLocks noGrp="1"/>
          </p:cNvSpPr>
          <p:nvPr>
            <p:ph type="dt"/>
          </p:nvPr>
        </p:nvSpPr>
        <p:spPr>
          <a:xfrm>
            <a:off x="446400" y="6563880"/>
            <a:ext cx="2133720" cy="188280"/>
          </a:xfrm>
          <a:prstGeom prst="rect">
            <a:avLst/>
          </a:prstGeom>
        </p:spPr>
        <p:txBody>
          <a:bodyPr lIns="80280" tIns="39960" rIns="80280" bIns="39960" anchor="ctr"/>
          <a:lstStyle/>
          <a:p>
            <a:pPr>
              <a:lnSpc>
                <a:spcPct val="100000"/>
              </a:lnSpc>
            </a:pPr>
            <a:r>
              <a:rPr lang="fr-BE" sz="1100" b="0" strike="noStrike" spc="-1">
                <a:solidFill>
                  <a:srgbClr val="000000"/>
                </a:solidFill>
                <a:uFill>
                  <a:solidFill>
                    <a:srgbClr val="FFFFFF"/>
                  </a:solidFill>
                </a:uFill>
                <a:latin typeface="Arial"/>
              </a:rPr>
              <a:t>© Wavenet 2013</a:t>
            </a:r>
            <a:endParaRPr lang="fr-BE" sz="1400" b="0" strike="noStrike" spc="-1">
              <a:solidFill>
                <a:srgbClr val="000000"/>
              </a:solidFill>
              <a:uFill>
                <a:solidFill>
                  <a:srgbClr val="FFFFFF"/>
                </a:solidFill>
              </a:uFill>
              <a:latin typeface="Times New Roman"/>
            </a:endParaRPr>
          </a:p>
        </p:txBody>
      </p:sp>
      <p:sp>
        <p:nvSpPr>
          <p:cNvPr id="212" name="PlaceHolder 4"/>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213" name="PlaceHolder 5"/>
          <p:cNvSpPr>
            <a:spLocks noGrp="1"/>
          </p:cNvSpPr>
          <p:nvPr>
            <p:ph type="body"/>
          </p:nvPr>
        </p:nvSpPr>
        <p:spPr>
          <a:xfrm>
            <a:off x="446400" y="619920"/>
            <a:ext cx="8250480" cy="457560"/>
          </a:xfrm>
          <a:prstGeom prst="rect">
            <a:avLst/>
          </a:prstGeom>
        </p:spPr>
        <p:txBody>
          <a:bodyPr/>
          <a:lstStyle/>
          <a:p>
            <a:pPr marL="432000" indent="-324000">
              <a:buClr>
                <a:srgbClr val="000000"/>
              </a:buClr>
              <a:buSzPct val="45000"/>
              <a:buFont typeface="Wingdings" charset="2"/>
              <a:buChar char=""/>
            </a:pPr>
            <a:r>
              <a:rPr lang="en-US" sz="1600" b="1" strike="noStrike" spc="-1">
                <a:solidFill>
                  <a:srgbClr val="FF9900"/>
                </a:solidFill>
                <a:uFill>
                  <a:solidFill>
                    <a:srgbClr val="FFFFFF"/>
                  </a:solidFill>
                </a:uFill>
                <a:latin typeface="Calibri"/>
              </a:rPr>
              <a:t>Cliquez pour éditer le format du plan de texte</a:t>
            </a:r>
            <a:endParaRPr lang="en-US" sz="16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1600" b="1" strike="noStrike" spc="-1">
                <a:solidFill>
                  <a:srgbClr val="FF9900"/>
                </a:solidFill>
                <a:uFill>
                  <a:solidFill>
                    <a:srgbClr val="FFFFFF"/>
                  </a:solidFill>
                </a:uFill>
                <a:latin typeface="Calibri"/>
              </a:rPr>
              <a:t>Second niveau de plan</a:t>
            </a:r>
            <a:endParaRPr lang="en-US" sz="16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1600" b="1" strike="noStrike" spc="-1">
                <a:solidFill>
                  <a:srgbClr val="FF9900"/>
                </a:solidFill>
                <a:uFill>
                  <a:solidFill>
                    <a:srgbClr val="FFFFFF"/>
                  </a:solidFill>
                </a:uFill>
                <a:latin typeface="Calibri"/>
              </a:rPr>
              <a:t>Troisième niveau de plan</a:t>
            </a:r>
            <a:endParaRPr lang="en-US" sz="16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1600" b="1" strike="noStrike" spc="-1">
                <a:solidFill>
                  <a:srgbClr val="FF9900"/>
                </a:solidFill>
                <a:uFill>
                  <a:solidFill>
                    <a:srgbClr val="FFFFFF"/>
                  </a:solidFill>
                </a:uFill>
                <a:latin typeface="Calibri"/>
              </a:rPr>
              <a:t>Quatrième niveau de plan</a:t>
            </a:r>
            <a:endParaRPr lang="en-US" sz="16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1600" b="1" strike="noStrike" spc="-1">
                <a:solidFill>
                  <a:srgbClr val="FF9900"/>
                </a:solidFill>
                <a:uFill>
                  <a:solidFill>
                    <a:srgbClr val="FFFFFF"/>
                  </a:solidFill>
                </a:uFill>
                <a:latin typeface="Calibri"/>
              </a:rPr>
              <a:t>Cinquième niveau de plan</a:t>
            </a:r>
            <a:endParaRPr lang="en-US" sz="16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1600" b="1" strike="noStrike" spc="-1">
                <a:solidFill>
                  <a:srgbClr val="FF9900"/>
                </a:solidFill>
                <a:uFill>
                  <a:solidFill>
                    <a:srgbClr val="FFFFFF"/>
                  </a:solidFill>
                </a:uFill>
                <a:latin typeface="Calibri"/>
              </a:rPr>
              <a:t>Sixième niveau de plan</a:t>
            </a:r>
            <a:endParaRPr lang="en-US" sz="1600" b="0" strike="noStrike" spc="-1">
              <a:solidFill>
                <a:srgbClr val="000000"/>
              </a:solidFill>
              <a:uFill>
                <a:solidFill>
                  <a:srgbClr val="FFFFFF"/>
                </a:solidFill>
              </a:uFill>
              <a:latin typeface="Calibri"/>
            </a:endParaRPr>
          </a:p>
          <a:p>
            <a:pPr>
              <a:lnSpc>
                <a:spcPct val="100000"/>
              </a:lnSpc>
            </a:pPr>
            <a:r>
              <a:rPr lang="en-US" sz="1600" b="1" strike="noStrike" spc="-1">
                <a:solidFill>
                  <a:srgbClr val="FF9900"/>
                </a:solidFill>
                <a:uFill>
                  <a:solidFill>
                    <a:srgbClr val="FFFFFF"/>
                  </a:solidFill>
                </a:uFill>
                <a:latin typeface="Calibri"/>
              </a:rPr>
              <a:t>Septième niveau de planModifiez les styles du texte du masque</a:t>
            </a:r>
            <a:endParaRPr lang="en-US" sz="1600" b="0" strike="noStrike" spc="-1">
              <a:solidFill>
                <a:srgbClr val="595959"/>
              </a:solidFill>
              <a:uFill>
                <a:solidFill>
                  <a:srgbClr val="FFFFFF"/>
                </a:solidFill>
              </a:uFill>
              <a:latin typeface="Calibri"/>
            </a:endParaRPr>
          </a:p>
        </p:txBody>
      </p:sp>
      <p:pic>
        <p:nvPicPr>
          <p:cNvPr id="3" name="Picture 2" descr="Logo&#10;&#10;Description automatically generated">
            <a:extLst>
              <a:ext uri="{FF2B5EF4-FFF2-40B4-BE49-F238E27FC236}">
                <a16:creationId xmlns:a16="http://schemas.microsoft.com/office/drawing/2014/main" id="{908D101F-A02A-47CB-A8CD-0595CE1A0A0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729990" y="5935634"/>
            <a:ext cx="1914351" cy="641406"/>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8" name="Picture 8"/>
          <p:cNvPicPr/>
          <p:nvPr/>
        </p:nvPicPr>
        <p:blipFill>
          <a:blip r:embed="rId14"/>
          <a:stretch/>
        </p:blipFill>
        <p:spPr>
          <a:xfrm>
            <a:off x="6665400" y="6154560"/>
            <a:ext cx="2007360" cy="374040"/>
          </a:xfrm>
          <a:prstGeom prst="rect">
            <a:avLst/>
          </a:prstGeom>
          <a:ln>
            <a:noFill/>
          </a:ln>
        </p:spPr>
      </p:pic>
      <p:pic>
        <p:nvPicPr>
          <p:cNvPr id="249" name="Image 1"/>
          <p:cNvPicPr/>
          <p:nvPr/>
        </p:nvPicPr>
        <p:blipFill>
          <a:blip r:embed="rId15"/>
          <a:stretch/>
        </p:blipFill>
        <p:spPr>
          <a:xfrm>
            <a:off x="3965040" y="6161400"/>
            <a:ext cx="1160640" cy="467640"/>
          </a:xfrm>
          <a:prstGeom prst="rect">
            <a:avLst/>
          </a:prstGeom>
          <a:ln>
            <a:noFill/>
          </a:ln>
        </p:spPr>
      </p:pic>
      <p:sp>
        <p:nvSpPr>
          <p:cNvPr id="250"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251"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252"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253" name="Image 1"/>
          <p:cNvPicPr/>
          <p:nvPr/>
        </p:nvPicPr>
        <p:blipFill>
          <a:blip r:embed="rId15"/>
          <a:stretch/>
        </p:blipFill>
        <p:spPr>
          <a:xfrm>
            <a:off x="3965040" y="6161400"/>
            <a:ext cx="1160640" cy="467640"/>
          </a:xfrm>
          <a:prstGeom prst="rect">
            <a:avLst/>
          </a:prstGeom>
          <a:ln>
            <a:noFill/>
          </a:ln>
        </p:spPr>
      </p:pic>
      <p:pic>
        <p:nvPicPr>
          <p:cNvPr id="254" name="Picture 8"/>
          <p:cNvPicPr/>
          <p:nvPr/>
        </p:nvPicPr>
        <p:blipFill>
          <a:blip r:embed="rId14"/>
          <a:stretch/>
        </p:blipFill>
        <p:spPr>
          <a:xfrm>
            <a:off x="6665400" y="6154560"/>
            <a:ext cx="2007360" cy="374040"/>
          </a:xfrm>
          <a:prstGeom prst="rect">
            <a:avLst/>
          </a:prstGeom>
          <a:ln>
            <a:noFill/>
          </a:ln>
        </p:spPr>
      </p:pic>
      <p:sp>
        <p:nvSpPr>
          <p:cNvPr id="255"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0" name="Picture 8"/>
          <p:cNvPicPr/>
          <p:nvPr/>
        </p:nvPicPr>
        <p:blipFill>
          <a:blip r:embed="rId14"/>
          <a:stretch/>
        </p:blipFill>
        <p:spPr>
          <a:xfrm>
            <a:off x="6665400" y="6154560"/>
            <a:ext cx="2007360" cy="374040"/>
          </a:xfrm>
          <a:prstGeom prst="rect">
            <a:avLst/>
          </a:prstGeom>
          <a:ln>
            <a:noFill/>
          </a:ln>
        </p:spPr>
      </p:pic>
      <p:pic>
        <p:nvPicPr>
          <p:cNvPr id="291" name="Image 1"/>
          <p:cNvPicPr/>
          <p:nvPr/>
        </p:nvPicPr>
        <p:blipFill>
          <a:blip r:embed="rId15"/>
          <a:stretch/>
        </p:blipFill>
        <p:spPr>
          <a:xfrm>
            <a:off x="3965040" y="6161400"/>
            <a:ext cx="1160640" cy="467640"/>
          </a:xfrm>
          <a:prstGeom prst="rect">
            <a:avLst/>
          </a:prstGeom>
          <a:ln>
            <a:noFill/>
          </a:ln>
        </p:spPr>
      </p:pic>
      <p:sp>
        <p:nvSpPr>
          <p:cNvPr id="292"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293"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294"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295" name="Image 1"/>
          <p:cNvPicPr/>
          <p:nvPr/>
        </p:nvPicPr>
        <p:blipFill>
          <a:blip r:embed="rId15"/>
          <a:stretch/>
        </p:blipFill>
        <p:spPr>
          <a:xfrm>
            <a:off x="3965040" y="6161400"/>
            <a:ext cx="1160640" cy="467640"/>
          </a:xfrm>
          <a:prstGeom prst="rect">
            <a:avLst/>
          </a:prstGeom>
          <a:ln>
            <a:noFill/>
          </a:ln>
        </p:spPr>
      </p:pic>
      <p:pic>
        <p:nvPicPr>
          <p:cNvPr id="296" name="Picture 8"/>
          <p:cNvPicPr/>
          <p:nvPr/>
        </p:nvPicPr>
        <p:blipFill>
          <a:blip r:embed="rId14"/>
          <a:stretch/>
        </p:blipFill>
        <p:spPr>
          <a:xfrm>
            <a:off x="6665400" y="6154560"/>
            <a:ext cx="2007360" cy="374040"/>
          </a:xfrm>
          <a:prstGeom prst="rect">
            <a:avLst/>
          </a:prstGeom>
          <a:ln>
            <a:noFill/>
          </a:ln>
        </p:spPr>
      </p:pic>
      <p:sp>
        <p:nvSpPr>
          <p:cNvPr id="297"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2" name="Picture 8"/>
          <p:cNvPicPr/>
          <p:nvPr/>
        </p:nvPicPr>
        <p:blipFill>
          <a:blip r:embed="rId14"/>
          <a:stretch/>
        </p:blipFill>
        <p:spPr>
          <a:xfrm>
            <a:off x="6665400" y="6154560"/>
            <a:ext cx="2007360" cy="374040"/>
          </a:xfrm>
          <a:prstGeom prst="rect">
            <a:avLst/>
          </a:prstGeom>
          <a:ln>
            <a:noFill/>
          </a:ln>
        </p:spPr>
      </p:pic>
      <p:pic>
        <p:nvPicPr>
          <p:cNvPr id="333" name="Image 1"/>
          <p:cNvPicPr/>
          <p:nvPr/>
        </p:nvPicPr>
        <p:blipFill>
          <a:blip r:embed="rId15"/>
          <a:stretch/>
        </p:blipFill>
        <p:spPr>
          <a:xfrm>
            <a:off x="3965040" y="6161400"/>
            <a:ext cx="1160640" cy="467640"/>
          </a:xfrm>
          <a:prstGeom prst="rect">
            <a:avLst/>
          </a:prstGeom>
          <a:ln>
            <a:noFill/>
          </a:ln>
        </p:spPr>
      </p:pic>
      <p:sp>
        <p:nvSpPr>
          <p:cNvPr id="334" name="PlaceHolder 1"/>
          <p:cNvSpPr>
            <a:spLocks noGrp="1"/>
          </p:cNvSpPr>
          <p:nvPr>
            <p:ph type="body"/>
          </p:nvPr>
        </p:nvSpPr>
        <p:spPr>
          <a:xfrm>
            <a:off x="722160" y="2906640"/>
            <a:ext cx="7772040" cy="1499760"/>
          </a:xfrm>
          <a:prstGeom prst="rect">
            <a:avLst/>
          </a:prstGeom>
        </p:spPr>
        <p:txBody>
          <a:bodyPr anchor="b"/>
          <a:lstStyle/>
          <a:p>
            <a:pPr marL="432000" indent="-324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en-US" sz="2000" b="0" strike="noStrike" spc="-1">
                <a:solidFill>
                  <a:srgbClr val="595959"/>
                </a:solidFill>
                <a:uFill>
                  <a:solidFill>
                    <a:srgbClr val="FFFFFF"/>
                  </a:solidFill>
                </a:uFill>
                <a:latin typeface="Calibri"/>
              </a:rPr>
              <a:t>Second niveau de plan</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Troisième niveau de plan</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000" b="0" strike="noStrike" spc="-1">
                <a:solidFill>
                  <a:srgbClr val="595959"/>
                </a:solidFill>
                <a:uFill>
                  <a:solidFill>
                    <a:srgbClr val="FFFFFF"/>
                  </a:solidFill>
                </a:uFill>
                <a:latin typeface="Calibri"/>
              </a:rPr>
              <a:t>Quatrième niveau de plan</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Cinquième niveau de plan</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000" b="0" strike="noStrike" spc="-1">
                <a:solidFill>
                  <a:srgbClr val="595959"/>
                </a:solidFill>
                <a:uFill>
                  <a:solidFill>
                    <a:srgbClr val="FFFFFF"/>
                  </a:solidFill>
                </a:uFill>
                <a:latin typeface="Calibri"/>
              </a:rPr>
              <a:t>Sixième niveau de plan</a:t>
            </a:r>
            <a:endParaRPr lang="en-US" sz="2000" b="0" strike="noStrike" spc="-1">
              <a:solidFill>
                <a:srgbClr val="000000"/>
              </a:solidFill>
              <a:uFill>
                <a:solidFill>
                  <a:srgbClr val="FFFFFF"/>
                </a:solidFill>
              </a:uFill>
              <a:latin typeface="Calibri"/>
            </a:endParaRPr>
          </a:p>
          <a:p>
            <a:pPr>
              <a:lnSpc>
                <a:spcPct val="100000"/>
              </a:lnSpc>
            </a:pPr>
            <a:r>
              <a:rPr lang="en-US" sz="2000" b="0" strike="noStrike" spc="-1">
                <a:solidFill>
                  <a:srgbClr val="595959"/>
                </a:solidFill>
                <a:uFill>
                  <a:solidFill>
                    <a:srgbClr val="FFFFFF"/>
                  </a:solidFill>
                </a:uFill>
                <a:latin typeface="Calibri"/>
              </a:rPr>
              <a:t>Septième niveau de planClick to edit Master text styles</a:t>
            </a:r>
          </a:p>
        </p:txBody>
      </p:sp>
      <p:sp>
        <p:nvSpPr>
          <p:cNvPr id="335" name="PlaceHolder 2"/>
          <p:cNvSpPr>
            <a:spLocks noGrp="1"/>
          </p:cNvSpPr>
          <p:nvPr>
            <p:ph type="ftr"/>
          </p:nvPr>
        </p:nvSpPr>
        <p:spPr>
          <a:xfrm>
            <a:off x="446400" y="6106680"/>
            <a:ext cx="2524320" cy="391680"/>
          </a:xfrm>
          <a:prstGeom prst="rect">
            <a:avLst/>
          </a:prstGeom>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336" name="PlaceHolder 3"/>
          <p:cNvSpPr>
            <a:spLocks noGrp="1"/>
          </p:cNvSpPr>
          <p:nvPr>
            <p:ph type="body"/>
          </p:nvPr>
        </p:nvSpPr>
        <p:spPr>
          <a:xfrm>
            <a:off x="720000" y="4419720"/>
            <a:ext cx="7772040" cy="1323000"/>
          </a:xfrm>
          <a:prstGeom prst="rect">
            <a:avLst/>
          </a:prstGeom>
        </p:spPr>
        <p:txBody>
          <a:bodyPr/>
          <a:lstStyle/>
          <a:p>
            <a:pPr marL="432000" indent="-324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Cliquez pour éditer le format du plan de texte</a:t>
            </a:r>
            <a:endParaRPr lang="en-US" sz="4000" b="0" strike="noStrike" spc="-1">
              <a:solidFill>
                <a:srgbClr val="595959"/>
              </a:solidFill>
              <a:uFill>
                <a:solidFill>
                  <a:srgbClr val="FFFFFF"/>
                </a:solidFill>
              </a:uFill>
              <a:latin typeface="Calibri"/>
            </a:endParaRPr>
          </a:p>
          <a:p>
            <a:pPr marL="864000" lvl="1" indent="-324000">
              <a:buClr>
                <a:srgbClr val="000000"/>
              </a:buClr>
              <a:buSzPct val="75000"/>
              <a:buFont typeface="Symbol" charset="2"/>
              <a:buChar char=""/>
            </a:pPr>
            <a:r>
              <a:rPr lang="en-US" sz="4000" b="0" strike="noStrike" spc="-1">
                <a:solidFill>
                  <a:srgbClr val="262673"/>
                </a:solidFill>
                <a:uFill>
                  <a:solidFill>
                    <a:srgbClr val="FFFFFF"/>
                  </a:solidFill>
                </a:uFill>
                <a:latin typeface="Calibri"/>
              </a:rPr>
              <a:t>Second niveau de plan</a:t>
            </a:r>
            <a:endParaRPr lang="en-US" sz="4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Troisième niveau de plan</a:t>
            </a:r>
            <a:endParaRPr lang="en-US" sz="4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4000" b="0" strike="noStrike" spc="-1">
                <a:solidFill>
                  <a:srgbClr val="262673"/>
                </a:solidFill>
                <a:uFill>
                  <a:solidFill>
                    <a:srgbClr val="FFFFFF"/>
                  </a:solidFill>
                </a:uFill>
                <a:latin typeface="Calibri"/>
              </a:rPr>
              <a:t>Quatrième niveau de plan</a:t>
            </a:r>
            <a:endParaRPr lang="en-US" sz="4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Cinquième niveau de plan</a:t>
            </a:r>
            <a:endParaRPr lang="en-US" sz="4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4000" b="0" strike="noStrike" spc="-1">
                <a:solidFill>
                  <a:srgbClr val="262673"/>
                </a:solidFill>
                <a:uFill>
                  <a:solidFill>
                    <a:srgbClr val="FFFFFF"/>
                  </a:solidFill>
                </a:uFill>
                <a:latin typeface="Calibri"/>
              </a:rPr>
              <a:t>Sixième niveau de plan</a:t>
            </a:r>
            <a:endParaRPr lang="en-US" sz="4000" b="0" strike="noStrike" spc="-1">
              <a:solidFill>
                <a:srgbClr val="000000"/>
              </a:solidFill>
              <a:uFill>
                <a:solidFill>
                  <a:srgbClr val="FFFFFF"/>
                </a:solidFill>
              </a:uFill>
              <a:latin typeface="Calibri"/>
            </a:endParaRPr>
          </a:p>
          <a:p>
            <a:pPr>
              <a:lnSpc>
                <a:spcPct val="100000"/>
              </a:lnSpc>
            </a:pPr>
            <a:r>
              <a:rPr lang="en-US" sz="4000" b="0" strike="noStrike" spc="-1">
                <a:solidFill>
                  <a:srgbClr val="262673"/>
                </a:solidFill>
                <a:uFill>
                  <a:solidFill>
                    <a:srgbClr val="FFFFFF"/>
                  </a:solidFill>
                </a:uFill>
                <a:latin typeface="Calibri"/>
              </a:rPr>
              <a:t>Septième niveau de planClick to edit Master text styles</a:t>
            </a:r>
            <a:endParaRPr lang="en-US" sz="4000" b="0" strike="noStrike" spc="-1">
              <a:solidFill>
                <a:srgbClr val="595959"/>
              </a:solidFill>
              <a:uFill>
                <a:solidFill>
                  <a:srgbClr val="FFFFFF"/>
                </a:solidFill>
              </a:uFill>
              <a:latin typeface="Calibri"/>
            </a:endParaRPr>
          </a:p>
        </p:txBody>
      </p:sp>
      <p:pic>
        <p:nvPicPr>
          <p:cNvPr id="337" name="Image 1"/>
          <p:cNvPicPr/>
          <p:nvPr/>
        </p:nvPicPr>
        <p:blipFill>
          <a:blip r:embed="rId15"/>
          <a:stretch/>
        </p:blipFill>
        <p:spPr>
          <a:xfrm>
            <a:off x="3965040" y="6161400"/>
            <a:ext cx="1160640" cy="467640"/>
          </a:xfrm>
          <a:prstGeom prst="rect">
            <a:avLst/>
          </a:prstGeom>
          <a:ln>
            <a:noFill/>
          </a:ln>
        </p:spPr>
      </p:pic>
      <p:pic>
        <p:nvPicPr>
          <p:cNvPr id="338" name="Picture 8"/>
          <p:cNvPicPr/>
          <p:nvPr/>
        </p:nvPicPr>
        <p:blipFill>
          <a:blip r:embed="rId14"/>
          <a:stretch/>
        </p:blipFill>
        <p:spPr>
          <a:xfrm>
            <a:off x="6665400" y="6154560"/>
            <a:ext cx="2007360" cy="374040"/>
          </a:xfrm>
          <a:prstGeom prst="rect">
            <a:avLst/>
          </a:prstGeom>
          <a:ln>
            <a:noFill/>
          </a:ln>
        </p:spPr>
      </p:pic>
      <p:sp>
        <p:nvSpPr>
          <p:cNvPr id="339" name="PlaceHolder 4"/>
          <p:cNvSpPr>
            <a:spLocks noGrp="1"/>
          </p:cNvSpPr>
          <p:nvPr>
            <p:ph type="title"/>
          </p:nvPr>
        </p:nvSpPr>
        <p:spPr>
          <a:xfrm>
            <a:off x="457200" y="273600"/>
            <a:ext cx="8229240" cy="1144800"/>
          </a:xfrm>
          <a:prstGeom prst="rect">
            <a:avLst/>
          </a:prstGeom>
        </p:spPr>
        <p:txBody>
          <a:bodyPr lIns="0" tIns="0" rIns="0" bIns="0" anchor="ctr"/>
          <a:lstStyle/>
          <a:p>
            <a:r>
              <a:rPr lang="en-US" sz="2500" b="0" strike="noStrike" spc="-1">
                <a:solidFill>
                  <a:srgbClr val="000000"/>
                </a:solidFill>
                <a:uFill>
                  <a:solidFill>
                    <a:srgbClr val="FFFFFF"/>
                  </a:solidFill>
                </a:uFill>
                <a:latin typeface="Arial"/>
              </a:rPr>
              <a:t>Cliquez pour éditer le format du texte-titre</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fr-be/sql-server/sql-server-2017-pricing"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sqlkover.com/cant-connect-to-analysis-services-invalid-connection-informati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8.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9.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0.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9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7.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8.xml"/><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hyperlink" Target="http://technet.microsoft.com/en-us/library/bb522542" TargetMode="External"/><Relationship Id="rId2" Type="http://schemas.openxmlformats.org/officeDocument/2006/relationships/notesSlide" Target="../notesSlides/notesSlide298.xml"/><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sql/samples/adventureworks-install-configure?view=sql-server-ver15"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09.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2.xml"/><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3.xml"/><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8.xml"/><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9.xml"/><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0.xml"/><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1.xml"/><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0.xml"/><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1.xml"/><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2.xml"/><Relationship Id="rId1" Type="http://schemas.openxmlformats.org/officeDocument/2006/relationships/slideLayout" Target="../slideLayouts/slideLayout1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21.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0.xml"/><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1.xml"/><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2.xml"/><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3.xml"/><Relationship Id="rId1" Type="http://schemas.openxmlformats.org/officeDocument/2006/relationships/slideLayout" Target="../slideLayouts/slideLayout13.xml"/></Relationships>
</file>

<file path=ppt/slides/_rels/slide3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5.xml"/><Relationship Id="rId1" Type="http://schemas.openxmlformats.org/officeDocument/2006/relationships/slideLayout" Target="../slideLayouts/slideLayout1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3.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Shape 1"/>
          <p:cNvSpPr txBox="1"/>
          <p:nvPr/>
        </p:nvSpPr>
        <p:spPr>
          <a:xfrm>
            <a:off x="685440" y="2130840"/>
            <a:ext cx="7772760" cy="1469880"/>
          </a:xfrm>
          <a:prstGeom prst="rect">
            <a:avLst/>
          </a:prstGeom>
          <a:noFill/>
          <a:ln>
            <a:noFill/>
          </a:ln>
        </p:spPr>
        <p:txBody>
          <a:bodyPr/>
          <a:lstStyle/>
          <a:p>
            <a:pPr algn="ctr">
              <a:lnSpc>
                <a:spcPct val="100000"/>
              </a:lnSpc>
            </a:pPr>
            <a:r>
              <a:rPr lang="en-US" sz="3500" b="1" strike="noStrike" spc="-1">
                <a:solidFill>
                  <a:srgbClr val="808080"/>
                </a:solidFill>
                <a:uFill>
                  <a:solidFill>
                    <a:srgbClr val="FFFFFF"/>
                  </a:solidFill>
                </a:uFill>
                <a:latin typeface="Calibri"/>
              </a:rPr>
              <a:t>SQL Server</a:t>
            </a:r>
            <a:endParaRPr lang="en-US" sz="2500" b="0" strike="noStrike" spc="-1">
              <a:solidFill>
                <a:srgbClr val="000000"/>
              </a:solidFill>
              <a:uFill>
                <a:solidFill>
                  <a:srgbClr val="FFFFFF"/>
                </a:solidFill>
              </a:uFill>
              <a:latin typeface="Arial"/>
            </a:endParaRPr>
          </a:p>
        </p:txBody>
      </p:sp>
      <p:sp>
        <p:nvSpPr>
          <p:cNvPr id="464" name="TextShape 2"/>
          <p:cNvSpPr txBox="1"/>
          <p:nvPr/>
        </p:nvSpPr>
        <p:spPr>
          <a:xfrm>
            <a:off x="1371240" y="3947040"/>
            <a:ext cx="6401520" cy="1751760"/>
          </a:xfrm>
          <a:prstGeom prst="rect">
            <a:avLst/>
          </a:prstGeom>
          <a:noFill/>
          <a:ln>
            <a:noFill/>
          </a:ln>
        </p:spPr>
        <p:txBody>
          <a:bodyPr/>
          <a:lstStyle/>
          <a:p>
            <a:pPr algn="ctr">
              <a:lnSpc>
                <a:spcPct val="100000"/>
              </a:lnSpc>
            </a:pPr>
            <a:r>
              <a:rPr lang="fr-BE" sz="2100" b="0" strike="noStrike" spc="-1">
                <a:solidFill>
                  <a:srgbClr val="595959"/>
                </a:solidFill>
                <a:uFill>
                  <a:solidFill>
                    <a:srgbClr val="FFFFFF"/>
                  </a:solidFill>
                </a:uFill>
                <a:latin typeface="Calibri"/>
              </a:rPr>
              <a:t>Administration</a:t>
            </a:r>
            <a:endParaRPr lang="fr-BE" sz="3200" b="0" strike="noStrike" spc="-1">
              <a:solidFill>
                <a:srgbClr val="000000"/>
              </a:solidFill>
              <a:uFill>
                <a:solidFill>
                  <a:srgbClr val="FFFFFF"/>
                </a:solidFill>
              </a:uFill>
              <a:latin typeface="Arial"/>
            </a:endParaRPr>
          </a:p>
        </p:txBody>
      </p:sp>
      <p:sp>
        <p:nvSpPr>
          <p:cNvPr id="46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466" name="CustomShape 4"/>
          <p:cNvSpPr/>
          <p:nvPr/>
        </p:nvSpPr>
        <p:spPr>
          <a:xfrm>
            <a:off x="4191120" y="5334120"/>
            <a:ext cx="4952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fr-BE" sz="1600" b="1" strike="noStrike" spc="-1" dirty="0">
                <a:solidFill>
                  <a:schemeClr val="tx2">
                    <a:lumMod val="75000"/>
                  </a:schemeClr>
                </a:solidFill>
                <a:uFill>
                  <a:solidFill>
                    <a:srgbClr val="FFFFFF"/>
                  </a:solidFill>
                </a:uFill>
                <a:latin typeface="Calibri"/>
              </a:rPr>
              <a:t>Formateur : Vincent Dedeycker</a:t>
            </a:r>
          </a:p>
          <a:p>
            <a:pPr algn="r">
              <a:lnSpc>
                <a:spcPct val="100000"/>
              </a:lnSpc>
            </a:pPr>
            <a:r>
              <a:rPr lang="fr-BE" sz="1600" b="1" spc="-1" dirty="0">
                <a:solidFill>
                  <a:schemeClr val="tx2">
                    <a:lumMod val="75000"/>
                  </a:schemeClr>
                </a:solidFill>
                <a:uFill>
                  <a:solidFill>
                    <a:srgbClr val="FFFFFF"/>
                  </a:solidFill>
                </a:uFill>
                <a:latin typeface="Calibri"/>
              </a:rPr>
              <a:t>v.dedeycker@wavenet.be</a:t>
            </a:r>
            <a:endParaRPr lang="fr-BE" sz="1600" b="0" strike="noStrike" spc="-1" dirty="0">
              <a:solidFill>
                <a:schemeClr val="tx2">
                  <a:lumMod val="75000"/>
                </a:schemeClr>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uFill>
                  <a:solidFill>
                    <a:srgbClr val="FFFFFF"/>
                  </a:solidFill>
                </a:uFill>
                <a:latin typeface="Calibri"/>
              </a:rPr>
              <a:t>Configuration </a:t>
            </a:r>
            <a:r>
              <a:rPr lang="en-US" sz="2500" b="1" strike="noStrike" spc="-1" dirty="0" err="1">
                <a:solidFill>
                  <a:srgbClr val="808080"/>
                </a:solidFill>
                <a:uFill>
                  <a:solidFill>
                    <a:srgbClr val="FFFFFF"/>
                  </a:solidFill>
                </a:uFill>
                <a:latin typeface="Calibri"/>
              </a:rPr>
              <a:t>minimale</a:t>
            </a:r>
            <a:r>
              <a:rPr lang="en-US" sz="2500" b="1" strike="noStrike" spc="-1" dirty="0">
                <a:solidFill>
                  <a:srgbClr val="808080"/>
                </a:solidFill>
                <a:uFill>
                  <a:solidFill>
                    <a:srgbClr val="FFFFFF"/>
                  </a:solidFill>
                </a:uFill>
                <a:latin typeface="Calibri"/>
              </a:rPr>
              <a:t> OS</a:t>
            </a:r>
            <a:endParaRPr lang="en-US" sz="2500" b="0" strike="noStrike" spc="-1" dirty="0">
              <a:solidFill>
                <a:srgbClr val="000000"/>
              </a:solidFill>
              <a:uFill>
                <a:solidFill>
                  <a:srgbClr val="FFFFFF"/>
                </a:solidFill>
              </a:uFill>
              <a:latin typeface="Arial"/>
            </a:endParaRPr>
          </a:p>
        </p:txBody>
      </p:sp>
      <p:graphicFrame>
        <p:nvGraphicFramePr>
          <p:cNvPr id="489" name="Table 2"/>
          <p:cNvGraphicFramePr/>
          <p:nvPr/>
        </p:nvGraphicFramePr>
        <p:xfrm>
          <a:off x="457200" y="1143000"/>
          <a:ext cx="8228880" cy="2595600"/>
        </p:xfrm>
        <a:graphic>
          <a:graphicData uri="http://schemas.openxmlformats.org/drawingml/2006/table">
            <a:tbl>
              <a:tblPr/>
              <a:tblGrid>
                <a:gridCol w="4526280">
                  <a:extLst>
                    <a:ext uri="{9D8B030D-6E8A-4147-A177-3AD203B41FA5}">
                      <a16:colId xmlns:a16="http://schemas.microsoft.com/office/drawing/2014/main" val="20000"/>
                    </a:ext>
                  </a:extLst>
                </a:gridCol>
                <a:gridCol w="1139040">
                  <a:extLst>
                    <a:ext uri="{9D8B030D-6E8A-4147-A177-3AD203B41FA5}">
                      <a16:colId xmlns:a16="http://schemas.microsoft.com/office/drawing/2014/main" val="20001"/>
                    </a:ext>
                  </a:extLst>
                </a:gridCol>
                <a:gridCol w="1329120">
                  <a:extLst>
                    <a:ext uri="{9D8B030D-6E8A-4147-A177-3AD203B41FA5}">
                      <a16:colId xmlns:a16="http://schemas.microsoft.com/office/drawing/2014/main" val="20002"/>
                    </a:ext>
                  </a:extLst>
                </a:gridCol>
                <a:gridCol w="1234440">
                  <a:extLst>
                    <a:ext uri="{9D8B030D-6E8A-4147-A177-3AD203B41FA5}">
                      <a16:colId xmlns:a16="http://schemas.microsoft.com/office/drawing/2014/main" val="20003"/>
                    </a:ext>
                  </a:extLst>
                </a:gridCol>
              </a:tblGrid>
              <a:tr h="370800">
                <a:tc>
                  <a:txBody>
                    <a:bodyPr/>
                    <a:lstStyle/>
                    <a:p>
                      <a:endParaRPr lang="fr-FR" dirty="0"/>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dirty="0">
                          <a:solidFill>
                            <a:srgbClr val="000000"/>
                          </a:solidFill>
                          <a:uFill>
                            <a:solidFill>
                              <a:srgbClr val="FFFFFF"/>
                            </a:solidFill>
                          </a:uFill>
                          <a:latin typeface="Constantia"/>
                        </a:rPr>
                        <a:t>Standard</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dirty="0">
                          <a:solidFill>
                            <a:srgbClr val="000000"/>
                          </a:solidFill>
                          <a:uFill>
                            <a:solidFill>
                              <a:srgbClr val="FFFFFF"/>
                            </a:solidFill>
                          </a:uFill>
                          <a:latin typeface="Constantia"/>
                        </a:rPr>
                        <a:t>BI</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dirty="0">
                          <a:solidFill>
                            <a:srgbClr val="000000"/>
                          </a:solidFill>
                          <a:uFill>
                            <a:solidFill>
                              <a:srgbClr val="FFFFFF"/>
                            </a:solidFill>
                          </a:uFill>
                          <a:latin typeface="Constantia"/>
                        </a:rPr>
                        <a:t>Enterprise</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1" strike="noStrike" spc="-1" dirty="0">
                          <a:solidFill>
                            <a:srgbClr val="000000"/>
                          </a:solidFill>
                          <a:uFill>
                            <a:solidFill>
                              <a:srgbClr val="FFFFFF"/>
                            </a:solidFill>
                          </a:uFill>
                          <a:latin typeface="Constantia"/>
                        </a:rPr>
                        <a:t>Windows Server 2008</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1" strike="noStrike" spc="-1" dirty="0">
                          <a:solidFill>
                            <a:srgbClr val="000000"/>
                          </a:solidFill>
                          <a:uFill>
                            <a:solidFill>
                              <a:srgbClr val="FFFFFF"/>
                            </a:solidFill>
                          </a:uFill>
                          <a:latin typeface="Constantia"/>
                        </a:rPr>
                        <a:t>Windows Server 2012</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Windows 7 </a:t>
                      </a:r>
                      <a:endParaRPr lang="fr-BE" sz="1800" b="0" strike="noStrike" spc="-1">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Windows 8</a:t>
                      </a:r>
                      <a:endParaRPr lang="fr-BE" sz="1800" b="0" strike="noStrike" spc="-1">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Windows 8.1 </a:t>
                      </a:r>
                      <a:endParaRPr lang="fr-BE" sz="1800" b="0" strike="noStrike" spc="-1">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70800">
                <a:tc>
                  <a:txBody>
                    <a:bodyPr/>
                    <a:lstStyle/>
                    <a:p>
                      <a:pPr>
                        <a:lnSpc>
                          <a:spcPct val="100000"/>
                        </a:lnSpc>
                      </a:pPr>
                      <a:r>
                        <a:rPr lang="fr-BE" sz="1400" b="1" strike="noStrike" spc="-1" dirty="0">
                          <a:solidFill>
                            <a:srgbClr val="000000"/>
                          </a:solidFill>
                          <a:uFill>
                            <a:solidFill>
                              <a:srgbClr val="FFFFFF"/>
                            </a:solidFill>
                          </a:uFill>
                          <a:latin typeface="Constantia"/>
                        </a:rPr>
                        <a:t>Windows 10</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BBE0E3"/>
                    </a:solidFill>
                  </a:tcPr>
                </a:tc>
                <a:tc>
                  <a:txBody>
                    <a:bodyPr/>
                    <a:lstStyle/>
                    <a:p>
                      <a:pPr algn="ctr">
                        <a:lnSpc>
                          <a:spcPct val="100000"/>
                        </a:lnSpc>
                      </a:pPr>
                      <a:r>
                        <a:rPr lang="fr-BE" sz="1400" b="1"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endParaRPr lang="fr-F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endParaRPr lang="fr-FR" dirty="0"/>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bl>
          </a:graphicData>
        </a:graphic>
      </p:graphicFrame>
      <p:sp>
        <p:nvSpPr>
          <p:cNvPr id="4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politiques de mot de passe</a:t>
            </a:r>
            <a:endParaRPr lang="en-US" sz="2500" b="0" strike="noStrike" spc="-1">
              <a:solidFill>
                <a:srgbClr val="000000"/>
              </a:solidFill>
              <a:uFill>
                <a:solidFill>
                  <a:srgbClr val="FFFFFF"/>
                </a:solidFill>
              </a:uFill>
              <a:latin typeface="Arial"/>
            </a:endParaRPr>
          </a:p>
        </p:txBody>
      </p:sp>
      <p:sp>
        <p:nvSpPr>
          <p:cNvPr id="8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La politique </a:t>
            </a:r>
            <a:r>
              <a:rPr lang="en-US" sz="2100" b="0" strike="noStrike" spc="-1" dirty="0" err="1">
                <a:solidFill>
                  <a:srgbClr val="595959"/>
                </a:solidFill>
                <a:uFill>
                  <a:solidFill>
                    <a:srgbClr val="FFFFFF"/>
                  </a:solidFill>
                </a:uFill>
                <a:latin typeface="Calibri"/>
              </a:rPr>
              <a:t>d’expiration</a:t>
            </a:r>
            <a:r>
              <a:rPr lang="en-US" sz="2100" b="0" strike="noStrike" spc="-1" dirty="0">
                <a:solidFill>
                  <a:srgbClr val="595959"/>
                </a:solidFill>
                <a:uFill>
                  <a:solidFill>
                    <a:srgbClr val="FFFFFF"/>
                  </a:solidFill>
                </a:uFill>
                <a:latin typeface="Calibri"/>
              </a:rPr>
              <a:t> des mots de </a:t>
            </a:r>
            <a:r>
              <a:rPr lang="en-US" sz="2100" b="0" strike="noStrike" spc="-1" dirty="0" err="1">
                <a:solidFill>
                  <a:srgbClr val="595959"/>
                </a:solidFill>
                <a:uFill>
                  <a:solidFill>
                    <a:srgbClr val="FFFFFF"/>
                  </a:solidFill>
                </a:uFill>
                <a:latin typeface="Calibri"/>
              </a:rPr>
              <a:t>passe</a:t>
            </a:r>
            <a:r>
              <a:rPr lang="en-US" sz="2100" b="0" strike="noStrike" spc="-1" dirty="0">
                <a:solidFill>
                  <a:srgbClr val="595959"/>
                </a:solidFill>
                <a:uFill>
                  <a:solidFill>
                    <a:srgbClr val="FFFFFF"/>
                  </a:solidFill>
                </a:uFill>
                <a:latin typeface="Calibri"/>
              </a:rPr>
              <a:t>:</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Quand</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elle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appliquée</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utilisateurs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doivent</a:t>
            </a:r>
            <a:r>
              <a:rPr lang="en-US" sz="1800" b="0" strike="noStrike" spc="-1" dirty="0">
                <a:solidFill>
                  <a:srgbClr val="000000"/>
                </a:solidFill>
                <a:uFill>
                  <a:solidFill>
                    <a:srgbClr val="FFFFFF"/>
                  </a:solidFill>
                </a:uFill>
                <a:latin typeface="Calibri"/>
              </a:rPr>
              <a:t> changer </a:t>
            </a:r>
            <a:r>
              <a:rPr lang="en-US" sz="1800" b="0" strike="noStrike" spc="-1" dirty="0" err="1">
                <a:solidFill>
                  <a:srgbClr val="000000"/>
                </a:solidFill>
                <a:uFill>
                  <a:solidFill>
                    <a:srgbClr val="FFFFFF"/>
                  </a:solidFill>
                </a:uFill>
                <a:latin typeface="Calibri"/>
              </a:rPr>
              <a:t>leurs</a:t>
            </a:r>
            <a:r>
              <a:rPr lang="en-US" sz="1800" b="0" strike="noStrike" spc="-1" dirty="0">
                <a:solidFill>
                  <a:srgbClr val="000000"/>
                </a:solidFill>
                <a:uFill>
                  <a:solidFill>
                    <a:srgbClr val="FFFFFF"/>
                  </a:solidFill>
                </a:uFill>
                <a:latin typeface="Calibri"/>
              </a:rPr>
              <a:t> mots de </a:t>
            </a:r>
            <a:r>
              <a:rPr lang="en-US" sz="1800" b="0" strike="noStrike" spc="-1" dirty="0" err="1">
                <a:solidFill>
                  <a:srgbClr val="000000"/>
                </a:solidFill>
                <a:uFill>
                  <a:solidFill>
                    <a:srgbClr val="FFFFFF"/>
                  </a:solidFill>
                </a:uFill>
                <a:latin typeface="Calibri"/>
              </a:rPr>
              <a:t>passe</a:t>
            </a:r>
            <a:r>
              <a:rPr lang="en-US" sz="1800" b="0" strike="noStrike" spc="-1" dirty="0">
                <a:solidFill>
                  <a:srgbClr val="000000"/>
                </a:solidFill>
                <a:uFill>
                  <a:solidFill>
                    <a:srgbClr val="FFFFFF"/>
                  </a:solidFill>
                </a:uFill>
                <a:latin typeface="Calibri"/>
              </a:rPr>
              <a:t>.</a:t>
            </a:r>
          </a:p>
          <a:p>
            <a:pPr marL="743040" lvl="1" indent="-219600">
              <a:lnSpc>
                <a:spcPct val="100000"/>
              </a:lnSpc>
              <a:buClr>
                <a:srgbClr val="0070C0"/>
              </a:buClr>
              <a:buFont typeface="Arial"/>
              <a:buChar char="•"/>
            </a:pPr>
            <a:endParaRPr lang="en-US" spc="-1" dirty="0">
              <a:solidFill>
                <a:srgbClr val="000000"/>
              </a:solidFill>
              <a:uFill>
                <a:solidFill>
                  <a:srgbClr val="FFFFFF"/>
                </a:solidFill>
              </a:uFill>
              <a:latin typeface="Calibri"/>
            </a:endParaRPr>
          </a:p>
          <a:p>
            <a:pPr marL="285840" indent="-219600">
              <a:buClr>
                <a:srgbClr val="0070C0"/>
              </a:buClr>
              <a:buFont typeface="Arial"/>
              <a:buChar char="•"/>
            </a:pPr>
            <a:r>
              <a:rPr lang="en-US" sz="1600" b="0" strike="noStrike" spc="-1" dirty="0" err="1">
                <a:solidFill>
                  <a:srgbClr val="000000"/>
                </a:solidFill>
                <a:uFill>
                  <a:solidFill>
                    <a:srgbClr val="FFFFFF"/>
                  </a:solidFill>
                </a:uFill>
                <a:latin typeface="Calibri"/>
              </a:rPr>
              <a:t>Utilisation</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cette</a:t>
            </a:r>
            <a:r>
              <a:rPr lang="en-US" sz="1600" b="0" strike="noStrike" spc="-1" dirty="0">
                <a:solidFill>
                  <a:srgbClr val="000000"/>
                </a:solidFill>
                <a:uFill>
                  <a:solidFill>
                    <a:srgbClr val="FFFFFF"/>
                  </a:solidFill>
                </a:uFill>
                <a:latin typeface="Calibri"/>
              </a:rPr>
              <a:t> technique après formation des </a:t>
            </a:r>
            <a:r>
              <a:rPr lang="en-US" sz="1600" b="0" strike="noStrike" spc="-1" dirty="0" err="1">
                <a:solidFill>
                  <a:srgbClr val="000000"/>
                </a:solidFill>
                <a:uFill>
                  <a:solidFill>
                    <a:srgbClr val="FFFFFF"/>
                  </a:solidFill>
                </a:uFill>
                <a:latin typeface="Calibri"/>
              </a:rPr>
              <a:t>utilisateurs</a:t>
            </a:r>
            <a:r>
              <a:rPr lang="en-US" sz="1600" b="0" strike="noStrike" spc="-1" dirty="0">
                <a:solidFill>
                  <a:srgbClr val="000000"/>
                </a:solidFill>
                <a:uFill>
                  <a:solidFill>
                    <a:srgbClr val="FFFFFF"/>
                  </a:solidFill>
                </a:uFill>
                <a:latin typeface="Calibri"/>
              </a:rPr>
              <a:t> à </a:t>
            </a:r>
            <a:r>
              <a:rPr lang="en-US" sz="1600" b="0" strike="noStrike" spc="-1" dirty="0" err="1">
                <a:solidFill>
                  <a:srgbClr val="000000"/>
                </a:solidFill>
                <a:uFill>
                  <a:solidFill>
                    <a:srgbClr val="FFFFFF"/>
                  </a:solidFill>
                </a:uFill>
                <a:latin typeface="Calibri"/>
              </a:rPr>
              <a:t>l’importance</a:t>
            </a:r>
            <a:r>
              <a:rPr lang="en-US" sz="1600" b="0" strike="noStrike" spc="-1" dirty="0">
                <a:solidFill>
                  <a:srgbClr val="000000"/>
                </a:solidFill>
                <a:uFill>
                  <a:solidFill>
                    <a:srgbClr val="FFFFFF"/>
                  </a:solidFill>
                </a:uFill>
                <a:latin typeface="Calibri"/>
              </a:rPr>
              <a:t> d’un bon mot de </a:t>
            </a:r>
            <a:r>
              <a:rPr lang="en-US" sz="1600" b="0" strike="noStrike" spc="-1" dirty="0" err="1">
                <a:solidFill>
                  <a:srgbClr val="000000"/>
                </a:solidFill>
                <a:uFill>
                  <a:solidFill>
                    <a:srgbClr val="FFFFFF"/>
                  </a:solidFill>
                </a:uFill>
                <a:latin typeface="Calibri"/>
              </a:rPr>
              <a:t>passe</a:t>
            </a:r>
            <a:r>
              <a:rPr lang="en-US" sz="1600"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p:txBody>
      </p:sp>
      <p:sp>
        <p:nvSpPr>
          <p:cNvPr id="8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logins SQL Server</a:t>
            </a:r>
            <a:endParaRPr lang="en-US" sz="2500" b="0" strike="noStrike" spc="-1">
              <a:solidFill>
                <a:srgbClr val="000000"/>
              </a:solidFill>
              <a:uFill>
                <a:solidFill>
                  <a:srgbClr val="FFFFFF"/>
                </a:solidFill>
              </a:uFill>
              <a:latin typeface="Arial"/>
            </a:endParaRPr>
          </a:p>
        </p:txBody>
      </p:sp>
      <p:sp>
        <p:nvSpPr>
          <p:cNvPr id="8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gérer les logins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instructions CREATE LOGIN, ALTER LOGIN et DROP LOGIN</a:t>
            </a:r>
            <a:endParaRPr lang="en-US" sz="1600" b="0" strike="noStrike" spc="-1">
              <a:solidFill>
                <a:srgbClr val="000000"/>
              </a:solidFill>
              <a:uFill>
                <a:solidFill>
                  <a:srgbClr val="FFFFFF"/>
                </a:solidFill>
              </a:uFill>
              <a:latin typeface="Calibri"/>
            </a:endParaRPr>
          </a:p>
        </p:txBody>
      </p:sp>
      <p:sp>
        <p:nvSpPr>
          <p:cNvPr id="8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logins SQL Server</a:t>
            </a:r>
            <a:endParaRPr lang="en-US" sz="2500" b="0" strike="noStrike" spc="-1">
              <a:solidFill>
                <a:srgbClr val="000000"/>
              </a:solidFill>
              <a:uFill>
                <a:solidFill>
                  <a:srgbClr val="FFFFFF"/>
                </a:solidFill>
              </a:uFill>
              <a:latin typeface="Arial"/>
            </a:endParaRPr>
          </a:p>
        </p:txBody>
      </p:sp>
      <p:sp>
        <p:nvSpPr>
          <p:cNvPr id="83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 logins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utiliser l’instruction CREATE LOGIN pour créer un login SQL Server ou Windows.</a:t>
            </a:r>
            <a:endParaRPr lang="en-US" sz="1600" b="0" strike="noStrike" spc="-1">
              <a:solidFill>
                <a:srgbClr val="000000"/>
              </a:solidFill>
              <a:uFill>
                <a:solidFill>
                  <a:srgbClr val="FFFFFF"/>
                </a:solidFill>
              </a:uFill>
              <a:latin typeface="Calibri"/>
            </a:endParaRPr>
          </a:p>
        </p:txBody>
      </p:sp>
      <p:sp>
        <p:nvSpPr>
          <p:cNvPr id="8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838" name="CustomShape 4"/>
          <p:cNvSpPr/>
          <p:nvPr/>
        </p:nvSpPr>
        <p:spPr>
          <a:xfrm>
            <a:off x="2209680" y="4267080"/>
            <a:ext cx="4647960" cy="6091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LOGIN login_name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 SQL_login_options | FROM WINDOWS [WITH</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windows_login_options ]}</a:t>
            </a:r>
            <a:endParaRPr lang="fr-BE" sz="1800" b="0" strike="noStrike" spc="-1">
              <a:solidFill>
                <a:srgbClr val="000000"/>
              </a:solidFill>
              <a:uFill>
                <a:solidFill>
                  <a:srgbClr val="FFFFFF"/>
                </a:solidFill>
              </a:uFill>
              <a:latin typeface="Arial"/>
            </a:endParaRPr>
          </a:p>
        </p:txBody>
      </p:sp>
      <p:sp>
        <p:nvSpPr>
          <p:cNvPr id="839" name="CustomShape 5"/>
          <p:cNvSpPr/>
          <p:nvPr/>
        </p:nvSpPr>
        <p:spPr>
          <a:xfrm>
            <a:off x="304920" y="4952880"/>
            <a:ext cx="3123720" cy="6091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LOGIN [SERVERX\</a:t>
            </a:r>
            <a:r>
              <a:rPr lang="fr-BE" sz="1000" b="0" strike="noStrike" spc="-1" dirty="0" err="1">
                <a:solidFill>
                  <a:srgbClr val="000000"/>
                </a:solidFill>
                <a:uFill>
                  <a:solidFill>
                    <a:srgbClr val="FFFFFF"/>
                  </a:solidFill>
                </a:uFill>
                <a:latin typeface="Arial"/>
              </a:rPr>
              <a:t>SalesDBUsers</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FROM WINDOWS</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WITH DEFAULT_DATABASE = </a:t>
            </a:r>
            <a:r>
              <a:rPr lang="fr-BE" sz="1000" b="0" strike="noStrike" spc="-1" dirty="0" err="1">
                <a:solidFill>
                  <a:srgbClr val="000000"/>
                </a:solidFill>
                <a:uFill>
                  <a:solidFill>
                    <a:srgbClr val="FFFFFF"/>
                  </a:solidFill>
                </a:uFill>
                <a:latin typeface="Arial"/>
              </a:rPr>
              <a:t>AdventureWorks</a:t>
            </a:r>
            <a:endParaRPr lang="fr-BE" sz="1800" b="0" strike="noStrike" spc="-1" dirty="0">
              <a:solidFill>
                <a:srgbClr val="000000"/>
              </a:solidFill>
              <a:uFill>
                <a:solidFill>
                  <a:srgbClr val="FFFFFF"/>
                </a:solidFill>
              </a:uFill>
              <a:latin typeface="Arial"/>
            </a:endParaRPr>
          </a:p>
        </p:txBody>
      </p:sp>
      <p:sp>
        <p:nvSpPr>
          <p:cNvPr id="840" name="CustomShape 6"/>
          <p:cNvSpPr/>
          <p:nvPr/>
        </p:nvSpPr>
        <p:spPr>
          <a:xfrm>
            <a:off x="5715000" y="4952880"/>
            <a:ext cx="3123720" cy="6091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LOGIN Alice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PASSWORD = 'Pa$$w0rd',</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DEFAULT_DATABASE = AdventureWorks</a:t>
            </a:r>
            <a:endParaRPr lang="fr-BE" sz="1800" b="0" strike="noStrike" spc="-1">
              <a:solidFill>
                <a:srgbClr val="000000"/>
              </a:solidFill>
              <a:uFill>
                <a:solidFill>
                  <a:srgbClr val="FFFFFF"/>
                </a:solidFill>
              </a:uFill>
              <a:latin typeface="Arial"/>
            </a:endParaRPr>
          </a:p>
        </p:txBody>
      </p:sp>
      <p:pic>
        <p:nvPicPr>
          <p:cNvPr id="841" name="Picture 2"/>
          <p:cNvPicPr/>
          <p:nvPr/>
        </p:nvPicPr>
        <p:blipFill>
          <a:blip r:embed="rId3"/>
          <a:stretch/>
        </p:blipFill>
        <p:spPr>
          <a:xfrm>
            <a:off x="3200400" y="2989440"/>
            <a:ext cx="2666520" cy="12780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logins SQL Server</a:t>
            </a:r>
            <a:endParaRPr lang="en-US" sz="2500" b="0" strike="noStrike" spc="-1">
              <a:solidFill>
                <a:srgbClr val="000000"/>
              </a:solidFill>
              <a:uFill>
                <a:solidFill>
                  <a:srgbClr val="FFFFFF"/>
                </a:solidFill>
              </a:uFill>
              <a:latin typeface="Arial"/>
            </a:endParaRPr>
          </a:p>
        </p:txBody>
      </p:sp>
      <p:sp>
        <p:nvSpPr>
          <p:cNvPr id="843" name="TextShape 2"/>
          <p:cNvSpPr txBox="1"/>
          <p:nvPr/>
        </p:nvSpPr>
        <p:spPr>
          <a:xfrm>
            <a:off x="457200" y="1600200"/>
            <a:ext cx="8229240" cy="13712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SQL Server active la politique de mot de </a:t>
            </a:r>
            <a:r>
              <a:rPr lang="en-US" sz="2100" b="0" strike="noStrike" spc="-1" dirty="0" err="1">
                <a:solidFill>
                  <a:srgbClr val="595959"/>
                </a:solidFill>
                <a:uFill>
                  <a:solidFill>
                    <a:srgbClr val="FFFFFF"/>
                  </a:solidFill>
                </a:uFill>
                <a:latin typeface="Calibri"/>
              </a:rPr>
              <a:t>passe</a:t>
            </a:r>
            <a:r>
              <a:rPr lang="en-US" sz="2100" b="0" strike="noStrike" spc="-1" dirty="0">
                <a:solidFill>
                  <a:srgbClr val="595959"/>
                </a:solidFill>
                <a:uFill>
                  <a:solidFill>
                    <a:srgbClr val="FFFFFF"/>
                  </a:solidFill>
                </a:uFill>
                <a:latin typeface="Calibri"/>
              </a:rPr>
              <a:t> pour les nouveaux logins SQL </a:t>
            </a:r>
            <a:r>
              <a:rPr lang="en-US" sz="2100" b="0" strike="noStrike" spc="-1" dirty="0" err="1">
                <a:solidFill>
                  <a:srgbClr val="595959"/>
                </a:solidFill>
                <a:uFill>
                  <a:solidFill>
                    <a:srgbClr val="FFFFFF"/>
                  </a:solidFill>
                </a:uFill>
                <a:latin typeface="Calibri"/>
              </a:rPr>
              <a:t>s’il</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installé</a:t>
            </a:r>
            <a:r>
              <a:rPr lang="en-US" sz="2100" b="0" strike="noStrike" spc="-1" dirty="0">
                <a:solidFill>
                  <a:srgbClr val="595959"/>
                </a:solidFill>
                <a:uFill>
                  <a:solidFill>
                    <a:srgbClr val="FFFFFF"/>
                  </a:solidFill>
                </a:uFill>
                <a:latin typeface="Calibri"/>
              </a:rPr>
              <a:t> sur Windows Server 2003 et que la politique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bien </a:t>
            </a:r>
            <a:r>
              <a:rPr lang="en-US" sz="2100" b="0" strike="noStrike" spc="-1" dirty="0" err="1">
                <a:solidFill>
                  <a:srgbClr val="595959"/>
                </a:solidFill>
                <a:uFill>
                  <a:solidFill>
                    <a:srgbClr val="FFFFFF"/>
                  </a:solidFill>
                </a:uFill>
                <a:latin typeface="Calibri"/>
              </a:rPr>
              <a:t>activée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Ce </a:t>
            </a:r>
            <a:r>
              <a:rPr lang="en-US" sz="2100" b="0" strike="noStrike" spc="-1" dirty="0" err="1">
                <a:solidFill>
                  <a:srgbClr val="595959"/>
                </a:solidFill>
                <a:uFill>
                  <a:solidFill>
                    <a:srgbClr val="FFFFFF"/>
                  </a:solidFill>
                </a:uFill>
                <a:latin typeface="Calibri"/>
              </a:rPr>
              <a:t>comportement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peut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être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modifié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utilisant</a:t>
            </a:r>
            <a:r>
              <a:rPr lang="en-US" sz="2100" b="0" strike="noStrike" spc="-1" dirty="0">
                <a:solidFill>
                  <a:srgbClr val="595959"/>
                </a:solidFill>
                <a:uFill>
                  <a:solidFill>
                    <a:srgbClr val="FFFFFF"/>
                  </a:solidFill>
                </a:uFill>
                <a:latin typeface="Calibri"/>
              </a:rPr>
              <a:t> les options de CREATE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ALTER LOGIN  </a:t>
            </a:r>
          </a:p>
        </p:txBody>
      </p:sp>
      <p:sp>
        <p:nvSpPr>
          <p:cNvPr id="84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845" name="Table 4"/>
          <p:cNvGraphicFramePr/>
          <p:nvPr>
            <p:extLst>
              <p:ext uri="{D42A27DB-BD31-4B8C-83A1-F6EECF244321}">
                <p14:modId xmlns:p14="http://schemas.microsoft.com/office/powerpoint/2010/main" val="931498717"/>
              </p:ext>
            </p:extLst>
          </p:nvPr>
        </p:nvGraphicFramePr>
        <p:xfrm>
          <a:off x="1518300" y="3352440"/>
          <a:ext cx="6095880" cy="1975680"/>
        </p:xfrm>
        <a:graphic>
          <a:graphicData uri="http://schemas.openxmlformats.org/drawingml/2006/table">
            <a:tbl>
              <a:tblPr/>
              <a:tblGrid>
                <a:gridCol w="220968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dirty="0">
                          <a:solidFill>
                            <a:srgbClr val="FFFFFF"/>
                          </a:solidFill>
                          <a:uFill>
                            <a:solidFill>
                              <a:srgbClr val="FFFFFF"/>
                            </a:solidFill>
                          </a:uFill>
                          <a:latin typeface="Constantia"/>
                        </a:rPr>
                        <a:t>Description </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277560">
                <a:tc>
                  <a:txBody>
                    <a:bodyPr/>
                    <a:lstStyle/>
                    <a:p>
                      <a:pPr>
                        <a:lnSpc>
                          <a:spcPct val="100000"/>
                        </a:lnSpc>
                      </a:pPr>
                      <a:r>
                        <a:rPr lang="fr-BE" sz="1200" b="0" strike="noStrike" spc="-1" dirty="0">
                          <a:solidFill>
                            <a:srgbClr val="000000"/>
                          </a:solidFill>
                          <a:uFill>
                            <a:solidFill>
                              <a:srgbClr val="FFFFFF"/>
                            </a:solidFill>
                          </a:uFill>
                          <a:latin typeface="Constantia"/>
                        </a:rPr>
                        <a:t>HASHED</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Spécifie que le mot de passe est déjà haché.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463320">
                <a:tc>
                  <a:txBody>
                    <a:bodyPr/>
                    <a:lstStyle/>
                    <a:p>
                      <a:pPr>
                        <a:lnSpc>
                          <a:spcPct val="100000"/>
                        </a:lnSpc>
                      </a:pPr>
                      <a:r>
                        <a:rPr lang="fr-BE" sz="1200" b="0" strike="noStrike" spc="-1" dirty="0">
                          <a:solidFill>
                            <a:srgbClr val="000000"/>
                          </a:solidFill>
                          <a:uFill>
                            <a:solidFill>
                              <a:srgbClr val="FFFFFF"/>
                            </a:solidFill>
                          </a:uFill>
                          <a:latin typeface="Constantia"/>
                        </a:rPr>
                        <a:t>MUST_CHANGE</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Demande à l’utilisateur de changer le mot de passe lors de sa première connexion.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463320">
                <a:tc>
                  <a:txBody>
                    <a:bodyPr/>
                    <a:lstStyle/>
                    <a:p>
                      <a:pPr>
                        <a:lnSpc>
                          <a:spcPct val="100000"/>
                        </a:lnSpc>
                      </a:pPr>
                      <a:r>
                        <a:rPr lang="fr-BE" sz="1200" b="0" strike="noStrike" spc="-1" dirty="0">
                          <a:solidFill>
                            <a:srgbClr val="000000"/>
                          </a:solidFill>
                          <a:uFill>
                            <a:solidFill>
                              <a:srgbClr val="FFFFFF"/>
                            </a:solidFill>
                          </a:uFill>
                          <a:latin typeface="Constantia"/>
                        </a:rPr>
                        <a:t>CHECK_EXPIRATION</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Spécifie que la politique d’expiration de mot de passe de WS 2003 doit être appliquée aux logins de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463320">
                <a:tc>
                  <a:txBody>
                    <a:bodyPr/>
                    <a:lstStyle/>
                    <a:p>
                      <a:pPr>
                        <a:lnSpc>
                          <a:spcPct val="100000"/>
                        </a:lnSpc>
                      </a:pPr>
                      <a:r>
                        <a:rPr lang="fr-BE" sz="1200" b="0" strike="noStrike" spc="-1" dirty="0">
                          <a:solidFill>
                            <a:srgbClr val="000000"/>
                          </a:solidFill>
                          <a:uFill>
                            <a:solidFill>
                              <a:srgbClr val="FFFFFF"/>
                            </a:solidFill>
                          </a:uFill>
                          <a:latin typeface="Constantia"/>
                        </a:rPr>
                        <a:t>CHECK_POLICY</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dirty="0">
                          <a:solidFill>
                            <a:srgbClr val="000000"/>
                          </a:solidFill>
                          <a:uFill>
                            <a:solidFill>
                              <a:srgbClr val="FFFFFF"/>
                            </a:solidFill>
                          </a:uFill>
                          <a:latin typeface="Constantia"/>
                        </a:rPr>
                        <a:t>Met en vigueur la politique de complexité des mots de passe  défini pour WS 2003 hébergeant SQL Server</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logins SQL Server</a:t>
            </a:r>
            <a:endParaRPr lang="en-US" sz="2500" b="0" strike="noStrike" spc="-1">
              <a:solidFill>
                <a:srgbClr val="000000"/>
              </a:solidFill>
              <a:uFill>
                <a:solidFill>
                  <a:srgbClr val="FFFFFF"/>
                </a:solidFill>
              </a:uFill>
              <a:latin typeface="Arial"/>
            </a:endParaRPr>
          </a:p>
        </p:txBody>
      </p:sp>
      <p:sp>
        <p:nvSpPr>
          <p:cNvPr id="847" name="TextShape 2"/>
          <p:cNvSpPr txBox="1"/>
          <p:nvPr/>
        </p:nvSpPr>
        <p:spPr>
          <a:xfrm>
            <a:off x="457200" y="1000080"/>
            <a:ext cx="8229240" cy="41810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Altérer un login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utiliser l’instruction ALTER LOGIN pour modifier un login.</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Supprimer un login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utiliser l’instruction DROP LOGIN pour supprimer un login.</a:t>
            </a:r>
            <a:endParaRPr lang="en-US" sz="1600" b="0" strike="noStrike" spc="-1">
              <a:solidFill>
                <a:srgbClr val="000000"/>
              </a:solidFill>
              <a:uFill>
                <a:solidFill>
                  <a:srgbClr val="FFFFFF"/>
                </a:solidFill>
              </a:uFill>
              <a:latin typeface="Calibri"/>
            </a:endParaRPr>
          </a:p>
        </p:txBody>
      </p:sp>
      <p:sp>
        <p:nvSpPr>
          <p:cNvPr id="84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849" name="CustomShape 4"/>
          <p:cNvSpPr/>
          <p:nvPr/>
        </p:nvSpPr>
        <p:spPr>
          <a:xfrm>
            <a:off x="1828800" y="1728360"/>
            <a:ext cx="4647960" cy="3045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ALTER LOGIN Alice WITH PASSWORD = 'NewPa$$w0rd' UNLOCK</a:t>
            </a:r>
            <a:endParaRPr lang="fr-BE" sz="1800" b="0" strike="noStrike" spc="-1">
              <a:solidFill>
                <a:srgbClr val="000000"/>
              </a:solidFill>
              <a:uFill>
                <a:solidFill>
                  <a:srgbClr val="FFFFFF"/>
                </a:solidFill>
              </a:uFill>
              <a:latin typeface="Arial"/>
            </a:endParaRPr>
          </a:p>
        </p:txBody>
      </p:sp>
      <p:sp>
        <p:nvSpPr>
          <p:cNvPr id="850" name="CustomShape 5"/>
          <p:cNvSpPr/>
          <p:nvPr/>
        </p:nvSpPr>
        <p:spPr>
          <a:xfrm>
            <a:off x="2242440" y="3466440"/>
            <a:ext cx="4647960" cy="3045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DROP LOGIN Alice</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serveur fixes</a:t>
            </a:r>
            <a:endParaRPr lang="en-US" sz="2500" b="0" strike="noStrike" spc="-1">
              <a:solidFill>
                <a:srgbClr val="000000"/>
              </a:solidFill>
              <a:uFill>
                <a:solidFill>
                  <a:srgbClr val="FFFFFF"/>
                </a:solidFill>
              </a:uFill>
              <a:latin typeface="Arial"/>
            </a:endParaRPr>
          </a:p>
        </p:txBody>
      </p:sp>
      <p:sp>
        <p:nvSpPr>
          <p:cNvPr id="85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notion de rôles permet de grouper des utilisateurs au sein d’une même unité à laquelle seront appliquées des permissions.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possède des rôles serveur prédéfinis couvrant les fonctions administratives les plus communes.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rôles serveur fixes permettent de grouper des privilèges administratifs niveau serveur.</a:t>
            </a:r>
          </a:p>
        </p:txBody>
      </p:sp>
      <p:sp>
        <p:nvSpPr>
          <p:cNvPr id="85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serveur fixes</a:t>
            </a:r>
            <a:endParaRPr lang="en-US" sz="2500" b="0" strike="noStrike" spc="-1">
              <a:solidFill>
                <a:srgbClr val="000000"/>
              </a:solidFill>
              <a:uFill>
                <a:solidFill>
                  <a:srgbClr val="FFFFFF"/>
                </a:solidFill>
              </a:uFill>
              <a:latin typeface="Arial"/>
            </a:endParaRPr>
          </a:p>
        </p:txBody>
      </p:sp>
      <p:graphicFrame>
        <p:nvGraphicFramePr>
          <p:cNvPr id="855" name="Table 2"/>
          <p:cNvGraphicFramePr/>
          <p:nvPr/>
        </p:nvGraphicFramePr>
        <p:xfrm>
          <a:off x="609480" y="2529720"/>
          <a:ext cx="7924320" cy="2956320"/>
        </p:xfrm>
        <a:graphic>
          <a:graphicData uri="http://schemas.openxmlformats.org/drawingml/2006/table">
            <a:tbl>
              <a:tblPr/>
              <a:tblGrid>
                <a:gridCol w="2080080">
                  <a:extLst>
                    <a:ext uri="{9D8B030D-6E8A-4147-A177-3AD203B41FA5}">
                      <a16:colId xmlns:a16="http://schemas.microsoft.com/office/drawing/2014/main" val="20000"/>
                    </a:ext>
                  </a:extLst>
                </a:gridCol>
                <a:gridCol w="5844240">
                  <a:extLst>
                    <a:ext uri="{9D8B030D-6E8A-4147-A177-3AD203B41FA5}">
                      <a16:colId xmlns:a16="http://schemas.microsoft.com/office/drawing/2014/main" val="20001"/>
                    </a:ext>
                  </a:extLst>
                </a:gridCol>
              </a:tblGrid>
              <a:tr h="328320">
                <a:tc>
                  <a:txBody>
                    <a:bodyPr/>
                    <a:lstStyle/>
                    <a:p>
                      <a:pPr>
                        <a:lnSpc>
                          <a:spcPct val="100000"/>
                        </a:lnSpc>
                      </a:pPr>
                      <a:r>
                        <a:rPr lang="fr-BE" sz="1400" b="1" strike="noStrike" spc="-1">
                          <a:solidFill>
                            <a:srgbClr val="FFFFFF"/>
                          </a:solidFill>
                          <a:uFill>
                            <a:solidFill>
                              <a:srgbClr val="FFFFFF"/>
                            </a:solidFill>
                          </a:uFill>
                          <a:latin typeface="Constantia"/>
                        </a:rPr>
                        <a:t>Rôle</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sysadmin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Exécute toutes les activités</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dbcreator</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Crée et altère une base de données</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diskadmin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Gère les fichiers </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serveradmin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Configure les propriétés serveur</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securityadmin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Gère et fait l’audit des logins serveur</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processadmin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Gère les processus SQL Server</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328320">
                <a:tc>
                  <a:txBody>
                    <a:bodyPr/>
                    <a:lstStyle/>
                    <a:p>
                      <a:pPr>
                        <a:lnSpc>
                          <a:spcPct val="100000"/>
                        </a:lnSpc>
                      </a:pPr>
                      <a:r>
                        <a:rPr lang="fr-BE" sz="1400" b="1" strike="noStrike" spc="-1">
                          <a:solidFill>
                            <a:srgbClr val="000000"/>
                          </a:solidFill>
                          <a:uFill>
                            <a:solidFill>
                              <a:srgbClr val="FFFFFF"/>
                            </a:solidFill>
                          </a:uFill>
                          <a:latin typeface="Constantia"/>
                        </a:rPr>
                        <a:t>bulkadmin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Exécute une instruction BULK INSERT</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r h="329760">
                <a:tc>
                  <a:txBody>
                    <a:bodyPr/>
                    <a:lstStyle/>
                    <a:p>
                      <a:pPr>
                        <a:lnSpc>
                          <a:spcPct val="100000"/>
                        </a:lnSpc>
                      </a:pPr>
                      <a:r>
                        <a:rPr lang="fr-BE" sz="1400" b="1" strike="noStrike" spc="-1">
                          <a:solidFill>
                            <a:srgbClr val="000000"/>
                          </a:solidFill>
                          <a:uFill>
                            <a:solidFill>
                              <a:srgbClr val="FFFFFF"/>
                            </a:solidFill>
                          </a:uFill>
                          <a:latin typeface="Constantia"/>
                        </a:rPr>
                        <a:t>setupadmin</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Configure la réplication et les serveurs liés</a:t>
                      </a:r>
                      <a:endParaRPr lang="fr-BE" sz="1800" b="0" strike="noStrike" spc="-1">
                        <a:solidFill>
                          <a:srgbClr val="000000"/>
                        </a:solidFill>
                        <a:uFill>
                          <a:solidFill>
                            <a:srgbClr val="FFFFFF"/>
                          </a:solidFill>
                        </a:uFill>
                        <a:latin typeface="Arial"/>
                      </a:endParaRPr>
                    </a:p>
                  </a:txBody>
                  <a:tcPr marL="123120" marR="12312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8"/>
                  </a:ext>
                </a:extLst>
              </a:tr>
            </a:tbl>
          </a:graphicData>
        </a:graphic>
      </p:graphicFrame>
      <p:sp>
        <p:nvSpPr>
          <p:cNvPr id="8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57" name="Picture 2"/>
          <p:cNvPicPr/>
          <p:nvPr/>
        </p:nvPicPr>
        <p:blipFill>
          <a:blip r:embed="rId3"/>
          <a:stretch/>
        </p:blipFill>
        <p:spPr>
          <a:xfrm>
            <a:off x="2577600" y="1295280"/>
            <a:ext cx="3594240" cy="11426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serveur fixes</a:t>
            </a:r>
            <a:endParaRPr lang="en-US" sz="2500" b="0" strike="noStrike" spc="-1">
              <a:solidFill>
                <a:srgbClr val="000000"/>
              </a:solidFill>
              <a:uFill>
                <a:solidFill>
                  <a:srgbClr val="FFFFFF"/>
                </a:solidFill>
              </a:uFill>
              <a:latin typeface="Arial"/>
            </a:endParaRPr>
          </a:p>
        </p:txBody>
      </p:sp>
      <p:sp>
        <p:nvSpPr>
          <p:cNvPr id="85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Assigner un login à un rôle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le faire en utilisant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Utiliser la procédure stockée sp_addsrvrolemember</a:t>
            </a:r>
            <a:endParaRPr lang="en-US" sz="14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À savoir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ne peut pas ajouter, modifier ou supprimer un rôle serveur fixe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Tout membre d’un rôle serveur fixe peut ajouter un autre login à ce rôle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procédure sp_addsrvrolemember ne peut pas être exécutée à l’intérieur d’une transaction définie par l’utilisateur.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utiliser la procédure sp_dropsrvrolemember pour supprimer un membre du rôle </a:t>
            </a:r>
            <a:endParaRPr lang="en-US" sz="1600" b="0" strike="noStrike" spc="-1">
              <a:solidFill>
                <a:srgbClr val="000000"/>
              </a:solidFill>
              <a:uFill>
                <a:solidFill>
                  <a:srgbClr val="FFFFFF"/>
                </a:solidFill>
              </a:uFill>
              <a:latin typeface="Calibri"/>
            </a:endParaRPr>
          </a:p>
        </p:txBody>
      </p:sp>
      <p:sp>
        <p:nvSpPr>
          <p:cNvPr id="86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highlight>
                  <a:srgbClr val="000000"/>
                </a:highlight>
                <a:uFill>
                  <a:solidFill>
                    <a:srgbClr val="FFFFFF"/>
                  </a:solidFill>
                </a:uFill>
                <a:latin typeface="Calibri"/>
              </a:rPr>
              <a:t>La </a:t>
            </a:r>
            <a:r>
              <a:rPr lang="en-US" sz="2500" b="1" strike="noStrike" spc="-1" dirty="0" err="1">
                <a:solidFill>
                  <a:srgbClr val="808080"/>
                </a:solidFill>
                <a:highlight>
                  <a:srgbClr val="000000"/>
                </a:highlight>
                <a:uFill>
                  <a:solidFill>
                    <a:srgbClr val="FFFFFF"/>
                  </a:solidFill>
                </a:uFill>
                <a:latin typeface="Calibri"/>
              </a:rPr>
              <a:t>délégation</a:t>
            </a:r>
            <a:endParaRPr lang="en-US" sz="2500" b="0" strike="noStrike" spc="-1" dirty="0">
              <a:solidFill>
                <a:srgbClr val="000000"/>
              </a:solidFill>
              <a:highlight>
                <a:srgbClr val="000000"/>
              </a:highlight>
              <a:uFill>
                <a:solidFill>
                  <a:srgbClr val="FFFFFF"/>
                </a:solidFill>
              </a:uFill>
              <a:latin typeface="Arial"/>
            </a:endParaRPr>
          </a:p>
        </p:txBody>
      </p:sp>
      <p:sp>
        <p:nvSpPr>
          <p:cNvPr id="862" name="TextShape 2"/>
          <p:cNvSpPr txBox="1"/>
          <p:nvPr/>
        </p:nvSpPr>
        <p:spPr>
          <a:xfrm>
            <a:off x="457200" y="160020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configurer SQL Server et Windows pour permettre à une instance de SQL Server de se connecter à une autre instance de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 fait via le contexte d’authentification des utilisateurs Windows.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Cette technique s’appelle la délégation</a:t>
            </a:r>
          </a:p>
        </p:txBody>
      </p:sp>
      <p:sp>
        <p:nvSpPr>
          <p:cNvPr id="86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64" name="Picture 2"/>
          <p:cNvPicPr/>
          <p:nvPr/>
        </p:nvPicPr>
        <p:blipFill>
          <a:blip r:embed="rId3"/>
          <a:stretch/>
        </p:blipFill>
        <p:spPr>
          <a:xfrm>
            <a:off x="2071080" y="3776760"/>
            <a:ext cx="4990680" cy="12855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highlight>
                  <a:srgbClr val="000000"/>
                </a:highlight>
                <a:uFill>
                  <a:solidFill>
                    <a:srgbClr val="FFFFFF"/>
                  </a:solidFill>
                </a:uFill>
                <a:latin typeface="Calibri"/>
              </a:rPr>
              <a:t>La </a:t>
            </a:r>
            <a:r>
              <a:rPr lang="en-US" sz="2500" b="1" strike="noStrike" spc="-1" dirty="0" err="1">
                <a:solidFill>
                  <a:srgbClr val="808080"/>
                </a:solidFill>
                <a:highlight>
                  <a:srgbClr val="000000"/>
                </a:highlight>
                <a:uFill>
                  <a:solidFill>
                    <a:srgbClr val="FFFFFF"/>
                  </a:solidFill>
                </a:uFill>
                <a:latin typeface="Calibri"/>
              </a:rPr>
              <a:t>délégation</a:t>
            </a:r>
            <a:endParaRPr lang="en-US" sz="2500" b="0" strike="noStrike" spc="-1" dirty="0">
              <a:solidFill>
                <a:srgbClr val="000000"/>
              </a:solidFill>
              <a:highlight>
                <a:srgbClr val="000000"/>
              </a:highlight>
              <a:uFill>
                <a:solidFill>
                  <a:srgbClr val="FFFFFF"/>
                </a:solidFill>
              </a:uFill>
              <a:latin typeface="Arial"/>
            </a:endParaRPr>
          </a:p>
        </p:txBody>
      </p:sp>
      <p:sp>
        <p:nvSpPr>
          <p:cNvPr id="86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minimale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Tous les serveurs doivent tourner sous Windows 2000 ou plus avec le support Kerberos activé et le service Active Directory.</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d’Active Directory</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Account is sensitive and cannot be delegated : ne pas sélectionner.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Account is trusted for delegation : sélectionner.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Computer is trusted for delegation : sélectionner.</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de SQL Server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Service Principale Name (SPN) assigné par l’administrateur domaine de WS 2003 au compte du service SQL 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TCP/IP activé</a:t>
            </a:r>
            <a:endParaRPr lang="en-US" sz="1600" b="0" strike="noStrike" spc="-1">
              <a:solidFill>
                <a:srgbClr val="000000"/>
              </a:solidFill>
              <a:uFill>
                <a:solidFill>
                  <a:srgbClr val="FFFFFF"/>
                </a:solidFill>
              </a:uFill>
              <a:latin typeface="Calibri"/>
            </a:endParaRPr>
          </a:p>
        </p:txBody>
      </p:sp>
      <p:sp>
        <p:nvSpPr>
          <p:cNvPr id="86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uFill>
                  <a:solidFill>
                    <a:srgbClr val="FFFFFF"/>
                  </a:solidFill>
                </a:uFill>
                <a:latin typeface="Calibri"/>
              </a:rPr>
              <a:t>Configuration </a:t>
            </a:r>
            <a:r>
              <a:rPr lang="en-US" sz="2500" b="1" strike="noStrike" spc="-1" dirty="0" err="1">
                <a:solidFill>
                  <a:srgbClr val="808080"/>
                </a:solidFill>
                <a:uFill>
                  <a:solidFill>
                    <a:srgbClr val="FFFFFF"/>
                  </a:solidFill>
                </a:uFill>
                <a:latin typeface="Calibri"/>
              </a:rPr>
              <a:t>minimale</a:t>
            </a:r>
            <a:r>
              <a:rPr lang="en-US" sz="2500" b="1" strike="noStrike" spc="-1" dirty="0">
                <a:solidFill>
                  <a:srgbClr val="808080"/>
                </a:solidFill>
                <a:uFill>
                  <a:solidFill>
                    <a:srgbClr val="FFFFFF"/>
                  </a:solidFill>
                </a:uFill>
                <a:latin typeface="Calibri"/>
              </a:rPr>
              <a:t> du Software (2017)</a:t>
            </a:r>
            <a:endParaRPr lang="en-US" sz="2500" b="0" strike="noStrike" spc="-1" dirty="0">
              <a:solidFill>
                <a:srgbClr val="000000"/>
              </a:solidFill>
              <a:uFill>
                <a:solidFill>
                  <a:srgbClr val="FFFFFF"/>
                </a:solidFill>
              </a:uFill>
              <a:latin typeface="Arial"/>
            </a:endParaRPr>
          </a:p>
        </p:txBody>
      </p:sp>
      <p:graphicFrame>
        <p:nvGraphicFramePr>
          <p:cNvPr id="492" name="Table 2"/>
          <p:cNvGraphicFramePr/>
          <p:nvPr>
            <p:extLst>
              <p:ext uri="{D42A27DB-BD31-4B8C-83A1-F6EECF244321}">
                <p14:modId xmlns:p14="http://schemas.microsoft.com/office/powerpoint/2010/main" val="3805252164"/>
              </p:ext>
            </p:extLst>
          </p:nvPr>
        </p:nvGraphicFramePr>
        <p:xfrm>
          <a:off x="685800" y="990720"/>
          <a:ext cx="7238880" cy="1973880"/>
        </p:xfrm>
        <a:graphic>
          <a:graphicData uri="http://schemas.openxmlformats.org/drawingml/2006/table">
            <a:tbl>
              <a:tblPr/>
              <a:tblGrid>
                <a:gridCol w="4506120">
                  <a:extLst>
                    <a:ext uri="{9D8B030D-6E8A-4147-A177-3AD203B41FA5}">
                      <a16:colId xmlns:a16="http://schemas.microsoft.com/office/drawing/2014/main" val="20000"/>
                    </a:ext>
                  </a:extLst>
                </a:gridCol>
                <a:gridCol w="2732760">
                  <a:extLst>
                    <a:ext uri="{9D8B030D-6E8A-4147-A177-3AD203B41FA5}">
                      <a16:colId xmlns:a16="http://schemas.microsoft.com/office/drawing/2014/main" val="20001"/>
                    </a:ext>
                  </a:extLst>
                </a:gridCol>
              </a:tblGrid>
              <a:tr h="340200">
                <a:tc>
                  <a:txBody>
                    <a:bodyPr/>
                    <a:lstStyle/>
                    <a:p>
                      <a:pPr>
                        <a:lnSpc>
                          <a:spcPct val="100000"/>
                        </a:lnSpc>
                      </a:pPr>
                      <a:r>
                        <a:rPr lang="fr-BE" sz="1600" b="1" strike="noStrike" spc="-1">
                          <a:solidFill>
                            <a:srgbClr val="FFFFFF"/>
                          </a:solidFill>
                          <a:uFill>
                            <a:solidFill>
                              <a:srgbClr val="FFFFFF"/>
                            </a:solidFill>
                          </a:uFill>
                          <a:latin typeface="Constantia"/>
                        </a:rPr>
                        <a:t>Software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Requirements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581040">
                <a:tc>
                  <a:txBody>
                    <a:bodyPr/>
                    <a:lstStyle/>
                    <a:p>
                      <a:pPr>
                        <a:lnSpc>
                          <a:spcPct val="100000"/>
                        </a:lnSpc>
                      </a:pPr>
                      <a:r>
                        <a:rPr lang="fr-BE" sz="1400" b="0" strike="noStrike" spc="-1" dirty="0">
                          <a:solidFill>
                            <a:srgbClr val="000000"/>
                          </a:solidFill>
                          <a:uFill>
                            <a:solidFill>
                              <a:srgbClr val="FFFFFF"/>
                            </a:solidFill>
                          </a:uFill>
                          <a:latin typeface="Constantia"/>
                        </a:rPr>
                        <a:t>.NET Framework</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 .NET 4.6</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471960">
                <a:tc>
                  <a:txBody>
                    <a:bodyPr/>
                    <a:lstStyle/>
                    <a:p>
                      <a:pPr>
                        <a:lnSpc>
                          <a:spcPct val="100000"/>
                        </a:lnSpc>
                      </a:pPr>
                      <a:r>
                        <a:rPr lang="fr-BE" sz="1400" b="0" strike="noStrike" spc="-1">
                          <a:solidFill>
                            <a:srgbClr val="000000"/>
                          </a:solidFill>
                          <a:uFill>
                            <a:solidFill>
                              <a:srgbClr val="FFFFFF"/>
                            </a:solidFill>
                          </a:uFill>
                          <a:latin typeface="Constantia"/>
                        </a:rPr>
                        <a:t>Windows PowerShell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PowerShell 2,0</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580680">
                <a:tc>
                  <a:txBody>
                    <a:bodyPr/>
                    <a:lstStyle/>
                    <a:p>
                      <a:pPr>
                        <a:lnSpc>
                          <a:spcPct val="100000"/>
                        </a:lnSpc>
                      </a:pPr>
                      <a:r>
                        <a:rPr lang="fr-BE" sz="1400" b="0" strike="noStrike" spc="-1">
                          <a:solidFill>
                            <a:srgbClr val="000000"/>
                          </a:solidFill>
                          <a:uFill>
                            <a:solidFill>
                              <a:srgbClr val="FFFFFF"/>
                            </a:solidFill>
                          </a:uFill>
                          <a:latin typeface="Constantia"/>
                        </a:rPr>
                        <a:t>Windows Installer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Windows Installer 4.5 or </a:t>
                      </a:r>
                      <a:r>
                        <a:rPr lang="fr-BE" sz="1400" b="0" strike="noStrike" spc="-1" dirty="0" err="1">
                          <a:solidFill>
                            <a:srgbClr val="000000"/>
                          </a:solidFill>
                          <a:uFill>
                            <a:solidFill>
                              <a:srgbClr val="FFFFFF"/>
                            </a:solidFill>
                          </a:uFill>
                          <a:latin typeface="Constantia"/>
                        </a:rPr>
                        <a:t>later</a:t>
                      </a:r>
                      <a:r>
                        <a:rPr lang="fr-BE" sz="1400" b="0" strike="noStrike" spc="-1" dirty="0">
                          <a:solidFill>
                            <a:srgbClr val="000000"/>
                          </a:solidFill>
                          <a:uFill>
                            <a:solidFill>
                              <a:srgbClr val="FFFFFF"/>
                            </a:solidFill>
                          </a:uFill>
                          <a:latin typeface="Constantia"/>
                        </a:rPr>
                        <a:t>.</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
        <p:nvSpPr>
          <p:cNvPr id="4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crédentials</a:t>
            </a:r>
            <a:endParaRPr lang="en-US" sz="2500" b="0" strike="noStrike" spc="-1">
              <a:solidFill>
                <a:srgbClr val="000000"/>
              </a:solidFill>
              <a:uFill>
                <a:solidFill>
                  <a:srgbClr val="FFFFFF"/>
                </a:solidFill>
              </a:uFill>
              <a:latin typeface="Arial"/>
            </a:endParaRPr>
          </a:p>
        </p:txBody>
      </p:sp>
      <p:sp>
        <p:nvSpPr>
          <p:cNvPr id="869"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Objets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contenant</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informations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d’authentification</a:t>
            </a:r>
            <a:r>
              <a:rPr lang="en-US" sz="2100" b="0" strike="noStrike" spc="-1" dirty="0">
                <a:solidFill>
                  <a:srgbClr val="595959"/>
                </a:solidFill>
                <a:uFill>
                  <a:solidFill>
                    <a:srgbClr val="FFFFFF"/>
                  </a:solidFill>
                </a:uFill>
                <a:latin typeface="Calibri"/>
              </a:rPr>
              <a:t>  et </a:t>
            </a:r>
            <a:r>
              <a:rPr lang="en-US" sz="2100" b="0" strike="noStrike" spc="-1" dirty="0" err="1">
                <a:solidFill>
                  <a:srgbClr val="595959"/>
                </a:solidFill>
                <a:uFill>
                  <a:solidFill>
                    <a:srgbClr val="FFFFFF"/>
                  </a:solidFill>
                </a:uFill>
                <a:latin typeface="Calibri"/>
              </a:rPr>
              <a:t>permettant</a:t>
            </a:r>
            <a:r>
              <a:rPr lang="en-US" sz="2100" b="0" strike="noStrike" spc="-1" dirty="0">
                <a:solidFill>
                  <a:srgbClr val="595959"/>
                </a:solidFill>
                <a:uFill>
                  <a:solidFill>
                    <a:srgbClr val="FFFFFF"/>
                  </a:solidFill>
                </a:uFill>
                <a:latin typeface="Calibri"/>
              </a:rPr>
              <a:t> aux </a:t>
            </a:r>
            <a:r>
              <a:rPr lang="en-US" sz="2100" b="0" strike="noStrike" spc="-1" dirty="0" err="1">
                <a:solidFill>
                  <a:srgbClr val="595959"/>
                </a:solidFill>
                <a:uFill>
                  <a:solidFill>
                    <a:srgbClr val="FFFFFF"/>
                  </a:solidFill>
                </a:uFill>
                <a:latin typeface="Calibri"/>
              </a:rPr>
              <a:t>utilisateurs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connectés</a:t>
            </a:r>
            <a:r>
              <a:rPr lang="en-US" sz="2100" b="0" strike="noStrike" spc="-1" dirty="0">
                <a:solidFill>
                  <a:srgbClr val="595959"/>
                </a:solidFill>
                <a:uFill>
                  <a:solidFill>
                    <a:srgbClr val="FFFFFF"/>
                  </a:solidFill>
                </a:uFill>
                <a:latin typeface="Calibri"/>
              </a:rPr>
              <a:t> à SQL Server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utilisant</a:t>
            </a:r>
            <a:r>
              <a:rPr lang="en-US" sz="2100" b="0" strike="noStrike" spc="-1" dirty="0">
                <a:solidFill>
                  <a:srgbClr val="595959"/>
                </a:solidFill>
                <a:uFill>
                  <a:solidFill>
                    <a:srgbClr val="FFFFFF"/>
                  </a:solidFill>
                </a:uFill>
                <a:latin typeface="Calibri"/>
              </a:rPr>
              <a:t> le mode </a:t>
            </a:r>
            <a:r>
              <a:rPr lang="en-US" sz="2100" b="0" strike="noStrike" spc="-1" dirty="0" err="1">
                <a:solidFill>
                  <a:srgbClr val="595959"/>
                </a:solidFill>
                <a:uFill>
                  <a:solidFill>
                    <a:srgbClr val="FFFFFF"/>
                  </a:solidFill>
                </a:uFill>
                <a:latin typeface="Calibri"/>
              </a:rPr>
              <a:t>d’authentification</a:t>
            </a:r>
            <a:r>
              <a:rPr lang="en-US" sz="2100" b="0" strike="noStrike" spc="-1" dirty="0">
                <a:solidFill>
                  <a:srgbClr val="595959"/>
                </a:solidFill>
                <a:uFill>
                  <a:solidFill>
                    <a:srgbClr val="FFFFFF"/>
                  </a:solidFill>
                </a:uFill>
                <a:latin typeface="Calibri"/>
              </a:rPr>
              <a:t> SQL Server de se connecter à des </a:t>
            </a:r>
            <a:r>
              <a:rPr lang="en-US" sz="2100" b="0" strike="noStrike" spc="-1" dirty="0" err="1">
                <a:solidFill>
                  <a:srgbClr val="595959"/>
                </a:solidFill>
                <a:uFill>
                  <a:solidFill>
                    <a:srgbClr val="FFFFFF"/>
                  </a:solidFill>
                </a:uFill>
                <a:latin typeface="Calibri"/>
              </a:rPr>
              <a:t>ressources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externes</a:t>
            </a:r>
            <a:r>
              <a:rPr lang="en-US" sz="2100" b="0" strike="noStrike" spc="-1" dirty="0">
                <a:solidFill>
                  <a:srgbClr val="595959"/>
                </a:solidFill>
                <a:uFill>
                  <a:solidFill>
                    <a:srgbClr val="FFFFFF"/>
                  </a:solidFill>
                </a:uFill>
                <a:latin typeface="Calibri"/>
              </a:rPr>
              <a:t> à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Consistent </a:t>
            </a:r>
            <a:r>
              <a:rPr lang="en-US" sz="2100" b="0" strike="noStrike" spc="-1" dirty="0" err="1">
                <a:solidFill>
                  <a:srgbClr val="595959"/>
                </a:solidFill>
                <a:uFill>
                  <a:solidFill>
                    <a:srgbClr val="FFFFFF"/>
                  </a:solidFill>
                </a:uFill>
                <a:latin typeface="Calibri"/>
              </a:rPr>
              <a:t>habituellement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le nom de </a:t>
            </a:r>
            <a:r>
              <a:rPr lang="en-US" sz="2100" b="0" strike="noStrike" spc="-1" dirty="0" err="1">
                <a:solidFill>
                  <a:srgbClr val="595959"/>
                </a:solidFill>
                <a:uFill>
                  <a:solidFill>
                    <a:srgbClr val="FFFFFF"/>
                  </a:solidFill>
                </a:uFill>
                <a:latin typeface="Calibri"/>
              </a:rPr>
              <a:t>l’utilisateur</a:t>
            </a:r>
            <a:r>
              <a:rPr lang="en-US" sz="2100" b="0" strike="noStrike" spc="-1" dirty="0">
                <a:solidFill>
                  <a:srgbClr val="595959"/>
                </a:solidFill>
                <a:uFill>
                  <a:solidFill>
                    <a:srgbClr val="FFFFFF"/>
                  </a:solidFill>
                </a:uFill>
                <a:latin typeface="Calibri"/>
              </a:rPr>
              <a:t> Windows et son mot de passe.</a:t>
            </a:r>
          </a:p>
        </p:txBody>
      </p:sp>
      <p:sp>
        <p:nvSpPr>
          <p:cNvPr id="87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71" name="Picture 2"/>
          <p:cNvPicPr/>
          <p:nvPr/>
        </p:nvPicPr>
        <p:blipFill>
          <a:blip r:embed="rId3"/>
          <a:stretch/>
        </p:blipFill>
        <p:spPr>
          <a:xfrm>
            <a:off x="1295280" y="1447920"/>
            <a:ext cx="5143320" cy="1361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crédentials</a:t>
            </a:r>
            <a:endParaRPr lang="en-US" sz="2500" b="0" strike="noStrike" spc="-1">
              <a:solidFill>
                <a:srgbClr val="000000"/>
              </a:solidFill>
              <a:uFill>
                <a:solidFill>
                  <a:srgbClr val="FFFFFF"/>
                </a:solidFill>
              </a:uFill>
              <a:latin typeface="Arial"/>
            </a:endParaRPr>
          </a:p>
        </p:txBody>
      </p:sp>
      <p:sp>
        <p:nvSpPr>
          <p:cNvPr id="87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Création</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crédentials</a:t>
            </a:r>
            <a:r>
              <a:rPr lang="en-US" sz="2100" b="0" strike="noStrike" spc="-1" dirty="0">
                <a:solidFill>
                  <a:srgbClr val="595959"/>
                </a:solidFill>
                <a:uFill>
                  <a:solidFill>
                    <a:srgbClr val="FFFFFF"/>
                  </a:solidFill>
                </a:uFill>
                <a:latin typeface="Calibri"/>
              </a:rPr>
              <a:t> :</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Via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SQL Server Management Studio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Les instruction CREATE CREDENTIAL</a:t>
            </a:r>
            <a:endParaRPr lang="en-US" sz="1400" b="0" strike="noStrike" spc="-1" dirty="0">
              <a:solidFill>
                <a:srgbClr val="000000"/>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Ex : </a:t>
            </a:r>
            <a:endParaRPr lang="en-US" sz="1600" b="0" strike="noStrike" spc="-1" dirty="0">
              <a:solidFill>
                <a:srgbClr val="000000"/>
              </a:solidFill>
              <a:uFill>
                <a:solidFill>
                  <a:srgbClr val="FFFFFF"/>
                </a:solidFill>
              </a:uFill>
              <a:latin typeface="Calibri"/>
            </a:endParaRPr>
          </a:p>
        </p:txBody>
      </p:sp>
      <p:sp>
        <p:nvSpPr>
          <p:cNvPr id="8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875" name="CustomShape 4"/>
          <p:cNvSpPr/>
          <p:nvPr/>
        </p:nvSpPr>
        <p:spPr>
          <a:xfrm>
            <a:off x="2133720" y="2819520"/>
            <a:ext cx="4647960" cy="4568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CREDENTIAL </a:t>
            </a:r>
            <a:r>
              <a:rPr lang="fr-BE" sz="1000" b="0" strike="noStrike" spc="-1" dirty="0" err="1">
                <a:solidFill>
                  <a:srgbClr val="000000"/>
                </a:solidFill>
                <a:uFill>
                  <a:solidFill>
                    <a:srgbClr val="FFFFFF"/>
                  </a:solidFill>
                </a:uFill>
                <a:latin typeface="Arial"/>
              </a:rPr>
              <a:t>credential_name</a:t>
            </a:r>
            <a:r>
              <a:rPr lang="fr-BE" sz="1000" b="0" strike="noStrike" spc="-1" dirty="0">
                <a:solidFill>
                  <a:srgbClr val="000000"/>
                </a:solidFill>
                <a:uFill>
                  <a:solidFill>
                    <a:srgbClr val="FFFFFF"/>
                  </a:solidFill>
                </a:uFill>
                <a:latin typeface="Arial"/>
              </a:rPr>
              <a:t> WITH IDENTITY = '</a:t>
            </a:r>
            <a:r>
              <a:rPr lang="fr-BE" sz="1000" b="0" strike="noStrike" spc="-1" dirty="0" err="1">
                <a:solidFill>
                  <a:srgbClr val="000000"/>
                </a:solidFill>
                <a:uFill>
                  <a:solidFill>
                    <a:srgbClr val="FFFFFF"/>
                  </a:solidFill>
                </a:uFill>
                <a:latin typeface="Arial"/>
              </a:rPr>
              <a:t>identity_name</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 , SECRET = 'secret' ]</a:t>
            </a:r>
            <a:endParaRPr lang="fr-BE" sz="1800" b="0" strike="noStrike" spc="-1" dirty="0">
              <a:solidFill>
                <a:srgbClr val="000000"/>
              </a:solidFill>
              <a:uFill>
                <a:solidFill>
                  <a:srgbClr val="FFFFFF"/>
                </a:solidFill>
              </a:uFill>
              <a:latin typeface="Arial"/>
            </a:endParaRPr>
          </a:p>
        </p:txBody>
      </p:sp>
      <p:sp>
        <p:nvSpPr>
          <p:cNvPr id="876" name="CustomShape 5"/>
          <p:cNvSpPr/>
          <p:nvPr/>
        </p:nvSpPr>
        <p:spPr>
          <a:xfrm>
            <a:off x="2133720" y="419112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CREDENTIAL </a:t>
            </a:r>
            <a:r>
              <a:rPr lang="fr-BE" sz="1000" b="0" strike="noStrike" spc="-1" dirty="0" err="1">
                <a:solidFill>
                  <a:srgbClr val="000000"/>
                </a:solidFill>
                <a:uFill>
                  <a:solidFill>
                    <a:srgbClr val="FFFFFF"/>
                  </a:solidFill>
                </a:uFill>
                <a:latin typeface="Arial"/>
              </a:rPr>
              <a:t>AlterEgo</a:t>
            </a:r>
            <a:r>
              <a:rPr lang="fr-BE" sz="1000" b="0" strike="noStrike" spc="-1" dirty="0">
                <a:solidFill>
                  <a:srgbClr val="000000"/>
                </a:solidFill>
                <a:uFill>
                  <a:solidFill>
                    <a:srgbClr val="FFFFFF"/>
                  </a:solidFill>
                </a:uFill>
                <a:latin typeface="Arial"/>
              </a:rPr>
              <a:t> WITH IDENTITY = 'ADVENTURE-WORKS\Holly',</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SECRET = 'Pa$$w0rd'</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GO</a:t>
            </a:r>
            <a:endParaRPr lang="fr-BE"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permissions serveur</a:t>
            </a:r>
            <a:endParaRPr lang="en-US" sz="2500" b="0" strike="noStrike" spc="-1">
              <a:solidFill>
                <a:srgbClr val="000000"/>
              </a:solidFill>
              <a:uFill>
                <a:solidFill>
                  <a:srgbClr val="FFFFFF"/>
                </a:solidFill>
              </a:uFill>
              <a:latin typeface="Arial"/>
            </a:endParaRPr>
          </a:p>
        </p:txBody>
      </p:sp>
      <p:sp>
        <p:nvSpPr>
          <p:cNvPr id="87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Permissions serveurs</a:t>
            </a:r>
          </a:p>
        </p:txBody>
      </p:sp>
      <p:sp>
        <p:nvSpPr>
          <p:cNvPr id="87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880" name="Table 4"/>
          <p:cNvGraphicFramePr/>
          <p:nvPr/>
        </p:nvGraphicFramePr>
        <p:xfrm>
          <a:off x="457200" y="2514600"/>
          <a:ext cx="8305560" cy="3434760"/>
        </p:xfrm>
        <a:graphic>
          <a:graphicData uri="http://schemas.openxmlformats.org/drawingml/2006/table">
            <a:tbl>
              <a:tblPr/>
              <a:tblGrid>
                <a:gridCol w="1295280">
                  <a:extLst>
                    <a:ext uri="{9D8B030D-6E8A-4147-A177-3AD203B41FA5}">
                      <a16:colId xmlns:a16="http://schemas.microsoft.com/office/drawing/2014/main" val="20000"/>
                    </a:ext>
                  </a:extLst>
                </a:gridCol>
                <a:gridCol w="1904760">
                  <a:extLst>
                    <a:ext uri="{9D8B030D-6E8A-4147-A177-3AD203B41FA5}">
                      <a16:colId xmlns:a16="http://schemas.microsoft.com/office/drawing/2014/main" val="20001"/>
                    </a:ext>
                  </a:extLst>
                </a:gridCol>
                <a:gridCol w="5105520">
                  <a:extLst>
                    <a:ext uri="{9D8B030D-6E8A-4147-A177-3AD203B41FA5}">
                      <a16:colId xmlns:a16="http://schemas.microsoft.com/office/drawing/2014/main" val="20002"/>
                    </a:ext>
                  </a:extLst>
                </a:gridCol>
              </a:tblGrid>
              <a:tr h="364320">
                <a:tc>
                  <a:txBody>
                    <a:bodyPr/>
                    <a:lstStyle/>
                    <a:p>
                      <a:pPr>
                        <a:lnSpc>
                          <a:spcPct val="100000"/>
                        </a:lnSpc>
                      </a:pPr>
                      <a:r>
                        <a:rPr lang="fr-BE" sz="1400" b="1" strike="noStrike" spc="-1">
                          <a:solidFill>
                            <a:srgbClr val="FFFFFF"/>
                          </a:solidFill>
                          <a:uFill>
                            <a:solidFill>
                              <a:srgbClr val="FFFFFF"/>
                            </a:solidFill>
                          </a:uFill>
                          <a:latin typeface="Constantia"/>
                        </a:rPr>
                        <a:t>« Securable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Permission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277560">
                <a:tc>
                  <a:txBody>
                    <a:bodyPr/>
                    <a:lstStyle/>
                    <a:p>
                      <a:pPr>
                        <a:lnSpc>
                          <a:spcPct val="100000"/>
                        </a:lnSpc>
                      </a:pPr>
                      <a:r>
                        <a:rPr lang="fr-BE" sz="1200" b="0" strike="noStrike" spc="-1">
                          <a:solidFill>
                            <a:srgbClr val="000000"/>
                          </a:solidFill>
                          <a:uFill>
                            <a:solidFill>
                              <a:srgbClr val="FFFFFF"/>
                            </a:solidFill>
                          </a:uFill>
                          <a:latin typeface="Constantia"/>
                        </a:rPr>
                        <a:t>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CONNECT_SQL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Connexion au 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27756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CREATE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Créer un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2941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ALTER ANY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Altérer n’importe quel login dans le scope 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29916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CONTROLSERVER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Contrôle administratif</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299160">
                <a:tc>
                  <a:txBody>
                    <a:bodyPr/>
                    <a:lstStyle/>
                    <a:p>
                      <a:pPr>
                        <a:lnSpc>
                          <a:spcPct val="100000"/>
                        </a:lnSpc>
                      </a:pPr>
                      <a:r>
                        <a:rPr lang="fr-BE" sz="1200" b="0" strike="noStrike" spc="-1">
                          <a:solidFill>
                            <a:srgbClr val="000000"/>
                          </a:solidFill>
                          <a:uFill>
                            <a:solidFill>
                              <a:srgbClr val="FFFFFF"/>
                            </a:solidFill>
                          </a:uFill>
                          <a:latin typeface="Constantia"/>
                        </a:rPr>
                        <a:t>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ALTER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Altérer le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29916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IMPERSONATE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Imiter le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299160">
                <a:tc>
                  <a:txBody>
                    <a:bodyPr/>
                    <a:lstStyle/>
                    <a:p>
                      <a:pPr>
                        <a:lnSpc>
                          <a:spcPct val="100000"/>
                        </a:lnSpc>
                      </a:pPr>
                      <a:r>
                        <a:rPr lang="fr-BE" sz="1200" b="0" strike="noStrike" spc="-1">
                          <a:solidFill>
                            <a:srgbClr val="000000"/>
                          </a:solidFill>
                          <a:uFill>
                            <a:solidFill>
                              <a:srgbClr val="FFFFFF"/>
                            </a:solidFill>
                          </a:uFill>
                          <a:latin typeface="Constantia"/>
                        </a:rPr>
                        <a:t>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CREATE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Créer des tables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r h="29916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ALTER ANY USER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Altérer n’importe quel utilisateur de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8"/>
                  </a:ext>
                </a:extLst>
              </a:tr>
              <a:tr h="2977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CONTROL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Contrôle de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permissions serveur</a:t>
            </a:r>
            <a:endParaRPr lang="en-US" sz="2500" b="0" strike="noStrike" spc="-1">
              <a:solidFill>
                <a:srgbClr val="000000"/>
              </a:solidFill>
              <a:uFill>
                <a:solidFill>
                  <a:srgbClr val="FFFFFF"/>
                </a:solidFill>
              </a:uFill>
              <a:latin typeface="Arial"/>
            </a:endParaRPr>
          </a:p>
        </p:txBody>
      </p:sp>
      <p:sp>
        <p:nvSpPr>
          <p:cNvPr id="88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Accorder les permission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L’instruction GRANT</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88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884" name="CustomShape 4"/>
          <p:cNvSpPr/>
          <p:nvPr/>
        </p:nvSpPr>
        <p:spPr>
          <a:xfrm>
            <a:off x="1828800" y="2971800"/>
            <a:ext cx="5562360" cy="9903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GRANT { securable_permission [ ,...n ]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securable_type :: securable_name]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login [ ,...n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 GRANT OPTION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AS { group | role } ]</a:t>
            </a:r>
            <a:endParaRPr lang="fr-BE" sz="1800" b="0" strike="noStrike" spc="-1">
              <a:solidFill>
                <a:srgbClr val="000000"/>
              </a:solidFill>
              <a:uFill>
                <a:solidFill>
                  <a:srgbClr val="FFFFFF"/>
                </a:solidFill>
              </a:uFill>
              <a:latin typeface="Arial"/>
            </a:endParaRPr>
          </a:p>
        </p:txBody>
      </p:sp>
      <p:sp>
        <p:nvSpPr>
          <p:cNvPr id="885" name="CustomShape 5"/>
          <p:cNvSpPr/>
          <p:nvPr/>
        </p:nvSpPr>
        <p:spPr>
          <a:xfrm>
            <a:off x="1828800" y="4038480"/>
            <a:ext cx="5562360" cy="11426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ALTER ANY DATABASE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[ADVENTUREWORKS\HOLLY]</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ALTER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LOGIN :: AWWebApp</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[ADVENTUREWORKS\Holly]</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88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Gérer</a:t>
            </a:r>
            <a:r>
              <a:rPr lang="en-US" sz="2100" b="0" strike="noStrike" spc="-1" dirty="0">
                <a:solidFill>
                  <a:srgbClr val="595959"/>
                </a:solidFill>
                <a:uFill>
                  <a:solidFill>
                    <a:srgbClr val="FFFFFF"/>
                  </a:solidFill>
                </a:uFill>
                <a:latin typeface="Calibri"/>
              </a:rPr>
              <a:t> les logins</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Vérifier</a:t>
            </a:r>
            <a:r>
              <a:rPr lang="en-US" sz="1800" b="0" strike="noStrike" spc="-1" dirty="0">
                <a:solidFill>
                  <a:srgbClr val="000000"/>
                </a:solidFill>
                <a:uFill>
                  <a:solidFill>
                    <a:srgbClr val="FFFFFF"/>
                  </a:solidFill>
                </a:uFill>
                <a:latin typeface="Calibri"/>
              </a:rPr>
              <a:t> le mode </a:t>
            </a:r>
            <a:r>
              <a:rPr lang="en-US" sz="1800" b="0" strike="noStrike" spc="-1" dirty="0" err="1">
                <a:solidFill>
                  <a:srgbClr val="000000"/>
                </a:solidFill>
                <a:uFill>
                  <a:solidFill>
                    <a:srgbClr val="FFFFFF"/>
                  </a:solidFill>
                </a:uFill>
                <a:latin typeface="Calibri"/>
              </a:rPr>
              <a:t>d’authentification</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un nouveau login avec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politique </a:t>
            </a:r>
            <a:r>
              <a:rPr lang="en-US" sz="1800" b="0" strike="noStrike" spc="-1" dirty="0" err="1">
                <a:solidFill>
                  <a:srgbClr val="000000"/>
                </a:solidFill>
                <a:uFill>
                  <a:solidFill>
                    <a:srgbClr val="FFFFFF"/>
                  </a:solidFill>
                </a:uFill>
                <a:latin typeface="Calibri"/>
              </a:rPr>
              <a:t>d’expiration</a:t>
            </a:r>
            <a:r>
              <a:rPr lang="en-US" sz="1800" b="0" strike="noStrike" spc="-1" dirty="0">
                <a:solidFill>
                  <a:srgbClr val="000000"/>
                </a:solidFill>
                <a:uFill>
                  <a:solidFill>
                    <a:srgbClr val="FFFFFF"/>
                  </a:solidFill>
                </a:uFill>
                <a:latin typeface="Calibri"/>
              </a:rPr>
              <a:t> de mots de </a:t>
            </a:r>
            <a:r>
              <a:rPr lang="en-US" sz="1800" b="0" strike="noStrike" spc="-1" dirty="0" err="1">
                <a:solidFill>
                  <a:srgbClr val="000000"/>
                </a:solidFill>
                <a:uFill>
                  <a:solidFill>
                    <a:srgbClr val="FFFFFF"/>
                  </a:solidFill>
                </a:uFill>
                <a:latin typeface="Calibri"/>
              </a:rPr>
              <a:t>passe</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politique de </a:t>
            </a:r>
            <a:r>
              <a:rPr lang="en-US" sz="1800" b="0" strike="noStrike" spc="-1" dirty="0" err="1">
                <a:solidFill>
                  <a:srgbClr val="000000"/>
                </a:solidFill>
                <a:uFill>
                  <a:solidFill>
                    <a:srgbClr val="FFFFFF"/>
                  </a:solidFill>
                </a:uFill>
                <a:latin typeface="Calibri"/>
              </a:rPr>
              <a:t>complexité</a:t>
            </a:r>
            <a:r>
              <a:rPr lang="en-US" sz="1800" b="0" strike="noStrike" spc="-1" dirty="0">
                <a:solidFill>
                  <a:srgbClr val="000000"/>
                </a:solidFill>
                <a:uFill>
                  <a:solidFill>
                    <a:srgbClr val="FFFFFF"/>
                  </a:solidFill>
                </a:uFill>
                <a:latin typeface="Calibri"/>
              </a:rPr>
              <a:t> de mots de </a:t>
            </a:r>
            <a:r>
              <a:rPr lang="en-US" sz="1800" b="0" strike="noStrike" spc="-1" dirty="0" err="1">
                <a:solidFill>
                  <a:srgbClr val="000000"/>
                </a:solidFill>
                <a:uFill>
                  <a:solidFill>
                    <a:srgbClr val="FFFFFF"/>
                  </a:solidFill>
                </a:uFill>
                <a:latin typeface="Calibri"/>
              </a:rPr>
              <a:t>passe</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Donner à </a:t>
            </a:r>
            <a:r>
              <a:rPr lang="en-US" sz="1800" b="0" strike="noStrike" spc="-1" dirty="0" err="1">
                <a:solidFill>
                  <a:srgbClr val="000000"/>
                </a:solidFill>
                <a:uFill>
                  <a:solidFill>
                    <a:srgbClr val="FFFFFF"/>
                  </a:solidFill>
                </a:uFill>
                <a:latin typeface="Calibri"/>
              </a:rPr>
              <a:t>ce</a:t>
            </a:r>
            <a:r>
              <a:rPr lang="en-US" sz="1800" b="0" strike="noStrike" spc="-1" dirty="0">
                <a:solidFill>
                  <a:srgbClr val="000000"/>
                </a:solidFill>
                <a:uFill>
                  <a:solidFill>
                    <a:srgbClr val="FFFFFF"/>
                  </a:solidFill>
                </a:uFill>
                <a:latin typeface="Calibri"/>
              </a:rPr>
              <a:t> login de droit </a:t>
            </a:r>
            <a:r>
              <a:rPr lang="en-US" sz="1800" b="0" strike="noStrike" spc="-1" dirty="0" err="1">
                <a:solidFill>
                  <a:srgbClr val="000000"/>
                </a:solidFill>
                <a:uFill>
                  <a:solidFill>
                    <a:srgbClr val="FFFFFF"/>
                  </a:solidFill>
                </a:uFill>
                <a:latin typeface="Calibri"/>
              </a:rPr>
              <a:t>d’altérer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n’importe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quel</a:t>
            </a:r>
            <a:r>
              <a:rPr lang="en-US" sz="1800" b="0" strike="noStrike" spc="-1" dirty="0">
                <a:solidFill>
                  <a:srgbClr val="000000"/>
                </a:solidFill>
                <a:uFill>
                  <a:solidFill>
                    <a:srgbClr val="FFFFFF"/>
                  </a:solidFill>
                </a:uFill>
                <a:latin typeface="Calibri"/>
              </a:rPr>
              <a:t>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p:txBody>
      </p:sp>
      <p:sp>
        <p:nvSpPr>
          <p:cNvPr id="88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Sécuriser le scope base de données</a:t>
            </a:r>
            <a:endParaRPr lang="en-US" sz="2500" b="0" strike="noStrike" spc="-1">
              <a:solidFill>
                <a:srgbClr val="000000"/>
              </a:solidFill>
              <a:uFill>
                <a:solidFill>
                  <a:srgbClr val="FFFFFF"/>
                </a:solidFill>
              </a:uFill>
              <a:latin typeface="Arial"/>
            </a:endParaRPr>
          </a:p>
        </p:txBody>
      </p:sp>
      <p:sp>
        <p:nvSpPr>
          <p:cNvPr id="89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Gérer les utilisateurs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Utilisateurs spéciaux</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Rôles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Rôles application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Permissions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Permissions schéma</a:t>
            </a:r>
          </a:p>
        </p:txBody>
      </p:sp>
      <p:sp>
        <p:nvSpPr>
          <p:cNvPr id="8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Gérer les utilisateurs</a:t>
            </a:r>
            <a:endParaRPr lang="en-US" sz="2500" b="0" strike="noStrike" spc="-1">
              <a:solidFill>
                <a:srgbClr val="000000"/>
              </a:solidFill>
              <a:uFill>
                <a:solidFill>
                  <a:srgbClr val="FFFFFF"/>
                </a:solidFill>
              </a:uFill>
              <a:latin typeface="Arial"/>
            </a:endParaRPr>
          </a:p>
        </p:txBody>
      </p:sp>
      <p:sp>
        <p:nvSpPr>
          <p:cNvPr id="89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accéder aux bases de données, il faut créer des utilisateurs dans ces bases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mapper des logins individuels ou de groupes Windows aux mêmes utilisateurs.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modification et suppression d’un utilisateur: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Instructions CREATE USER, ALTER USER et DROP USER</a:t>
            </a:r>
            <a:endParaRPr lang="en-US" sz="14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Demo access DB permission</a:t>
            </a:r>
          </a:p>
        </p:txBody>
      </p:sp>
      <p:sp>
        <p:nvSpPr>
          <p:cNvPr id="89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Gérer les utilisateurs</a:t>
            </a:r>
            <a:endParaRPr lang="en-US" sz="2500" b="0" strike="noStrike" spc="-1">
              <a:solidFill>
                <a:srgbClr val="000000"/>
              </a:solidFill>
              <a:uFill>
                <a:solidFill>
                  <a:srgbClr val="FFFFFF"/>
                </a:solidFill>
              </a:uFill>
              <a:latin typeface="Arial"/>
            </a:endParaRPr>
          </a:p>
        </p:txBody>
      </p:sp>
      <p:sp>
        <p:nvSpPr>
          <p:cNvPr id="89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 :</a:t>
            </a:r>
          </a:p>
        </p:txBody>
      </p:sp>
      <p:sp>
        <p:nvSpPr>
          <p:cNvPr id="89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898" name="CustomShape 4"/>
          <p:cNvSpPr/>
          <p:nvPr/>
        </p:nvSpPr>
        <p:spPr>
          <a:xfrm>
            <a:off x="1828800" y="2133720"/>
            <a:ext cx="5562360" cy="1980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 Créer un utilisateur pour un login portant le même nom </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USER Bernhard</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créer un utilisateur avec un nom différent du login qu’on veut mapper</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USER Jonas FOR LOGIN [ADVENTUREWORKS\Jonas]</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créer un utilisateur avec un schéma par défaut</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USER SalesUser FOR LOGIN [DBSERVER1\SalesUsers]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DEFAULT_SCHEMA = 'Sales'</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Utilisateurs spéciaux</a:t>
            </a:r>
            <a:endParaRPr lang="en-US" sz="2500" b="0" strike="noStrike" spc="-1">
              <a:solidFill>
                <a:srgbClr val="000000"/>
              </a:solidFill>
              <a:uFill>
                <a:solidFill>
                  <a:srgbClr val="FFFFFF"/>
                </a:solidFill>
              </a:uFill>
              <a:latin typeface="Arial"/>
            </a:endParaRPr>
          </a:p>
        </p:txBody>
      </p:sp>
      <p:sp>
        <p:nvSpPr>
          <p:cNvPr id="90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Dbo</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Existe</a:t>
            </a:r>
            <a:r>
              <a:rPr lang="en-US" sz="1800" b="0" strike="noStrike" spc="-1" dirty="0">
                <a:solidFill>
                  <a:srgbClr val="000000"/>
                </a:solidFill>
                <a:uFill>
                  <a:solidFill>
                    <a:srgbClr val="FFFFFF"/>
                  </a:solidFill>
                </a:uFill>
                <a:latin typeface="Calibri"/>
              </a:rPr>
              <a:t> par </a:t>
            </a:r>
            <a:r>
              <a:rPr lang="en-US" sz="1800" b="0" strike="noStrike" spc="-1" dirty="0" err="1">
                <a:solidFill>
                  <a:srgbClr val="000000"/>
                </a:solidFill>
                <a:uFill>
                  <a:solidFill>
                    <a:srgbClr val="FFFFFF"/>
                  </a:solidFill>
                </a:uFill>
                <a:latin typeface="Calibri"/>
              </a:rPr>
              <a:t>défaut</a:t>
            </a:r>
            <a:r>
              <a:rPr lang="en-US" sz="1800" b="0" strike="noStrike" spc="-1" dirty="0">
                <a:solidFill>
                  <a:srgbClr val="000000"/>
                </a:solidFill>
                <a:uFill>
                  <a:solidFill>
                    <a:srgbClr val="FFFFFF"/>
                  </a:solidFill>
                </a:uFill>
                <a:latin typeface="Calibri"/>
              </a:rPr>
              <a:t> dans </a:t>
            </a:r>
            <a:r>
              <a:rPr lang="en-US" sz="1800" b="0" strike="noStrike" spc="-1" dirty="0" err="1">
                <a:solidFill>
                  <a:srgbClr val="000000"/>
                </a:solidFill>
                <a:uFill>
                  <a:solidFill>
                    <a:srgbClr val="FFFFFF"/>
                  </a:solidFill>
                </a:uFill>
                <a:latin typeface="Calibri"/>
              </a:rPr>
              <a:t>toutes</a:t>
            </a:r>
            <a:r>
              <a:rPr lang="en-US" sz="1800" b="0" strike="noStrike" spc="-1" dirty="0">
                <a:solidFill>
                  <a:srgbClr val="000000"/>
                </a:solidFill>
                <a:uFill>
                  <a:solidFill>
                    <a:srgbClr val="FFFFFF"/>
                  </a:solidFill>
                </a:uFill>
                <a:latin typeface="Calibri"/>
              </a:rPr>
              <a:t> les bases de </a:t>
            </a:r>
            <a:r>
              <a:rPr lang="en-US" sz="1800" b="0" strike="noStrike" spc="-1" dirty="0" err="1">
                <a:solidFill>
                  <a:srgbClr val="000000"/>
                </a:solidFill>
                <a:uFill>
                  <a:solidFill>
                    <a:srgbClr val="FFFFFF"/>
                  </a:solidFill>
                </a:uFill>
                <a:latin typeface="Calibri"/>
              </a:rPr>
              <a:t>données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membres</a:t>
            </a:r>
            <a:r>
              <a:rPr lang="en-US" sz="1800" b="0" strike="noStrike" spc="-1" dirty="0">
                <a:solidFill>
                  <a:srgbClr val="000000"/>
                </a:solidFill>
                <a:uFill>
                  <a:solidFill>
                    <a:srgbClr val="FFFFFF"/>
                  </a:solidFill>
                </a:uFill>
                <a:latin typeface="Calibri"/>
              </a:rPr>
              <a:t> du </a:t>
            </a:r>
            <a:r>
              <a:rPr lang="en-US" sz="1800" b="0" strike="noStrike" spc="-1" dirty="0" err="1">
                <a:solidFill>
                  <a:srgbClr val="000000"/>
                </a:solidFill>
                <a:uFill>
                  <a:solidFill>
                    <a:srgbClr val="FFFFFF"/>
                  </a:solidFill>
                </a:uFill>
                <a:latin typeface="Calibri"/>
              </a:rPr>
              <a:t>rôle</a:t>
            </a:r>
            <a:r>
              <a:rPr lang="en-US" sz="1800" b="0" strike="noStrike" spc="-1" dirty="0">
                <a:solidFill>
                  <a:srgbClr val="000000"/>
                </a:solidFill>
                <a:uFill>
                  <a:solidFill>
                    <a:srgbClr val="FFFFFF"/>
                  </a:solidFill>
                </a:uFill>
                <a:latin typeface="Calibri"/>
              </a:rPr>
              <a:t> « </a:t>
            </a:r>
            <a:r>
              <a:rPr lang="en-US" sz="1800" b="1" strike="noStrike" spc="-1" dirty="0">
                <a:solidFill>
                  <a:srgbClr val="000000"/>
                </a:solidFill>
                <a:uFill>
                  <a:solidFill>
                    <a:srgbClr val="FFFFFF"/>
                  </a:solidFill>
                </a:uFill>
                <a:latin typeface="Calibri"/>
              </a:rPr>
              <a:t>sysadmin »</a:t>
            </a:r>
            <a:r>
              <a:rPr lang="en-US" sz="1800" b="0" strike="noStrike" spc="-1" dirty="0">
                <a:solidFill>
                  <a:srgbClr val="000000"/>
                </a:solidFill>
                <a:uFill>
                  <a:solidFill>
                    <a:srgbClr val="FFFFFF"/>
                  </a:solidFill>
                </a:uFill>
                <a:latin typeface="Calibri"/>
              </a:rPr>
              <a:t> et le login « </a:t>
            </a:r>
            <a:r>
              <a:rPr lang="en-US" sz="1800" b="1" strike="noStrike" spc="-1" dirty="0" err="1">
                <a:solidFill>
                  <a:srgbClr val="000000"/>
                </a:solidFill>
                <a:uFill>
                  <a:solidFill>
                    <a:srgbClr val="FFFFFF"/>
                  </a:solidFill>
                </a:uFill>
                <a:latin typeface="Calibri"/>
              </a:rPr>
              <a:t>sa</a:t>
            </a:r>
            <a:r>
              <a:rPr lang="en-US" sz="1800" b="1" strike="noStrike" spc="-1" dirty="0">
                <a:solidFill>
                  <a:srgbClr val="000000"/>
                </a:solidFill>
                <a:uFill>
                  <a:solidFill>
                    <a:srgbClr val="FFFFFF"/>
                  </a:solidFill>
                </a:uFill>
                <a:latin typeface="Calibri"/>
              </a:rPr>
              <a:t> » </a:t>
            </a:r>
            <a:r>
              <a:rPr lang="en-US" sz="1800" b="0" strike="noStrike" spc="-1" dirty="0" err="1">
                <a:solidFill>
                  <a:srgbClr val="000000"/>
                </a:solidFill>
                <a:uFill>
                  <a:solidFill>
                    <a:srgbClr val="FFFFFF"/>
                  </a:solidFill>
                </a:uFill>
                <a:latin typeface="Calibri"/>
              </a:rPr>
              <a:t>sont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mappés</a:t>
            </a:r>
            <a:r>
              <a:rPr lang="en-US" sz="1800" b="0" strike="noStrike" spc="-1" dirty="0">
                <a:solidFill>
                  <a:srgbClr val="000000"/>
                </a:solidFill>
                <a:uFill>
                  <a:solidFill>
                    <a:srgbClr val="FFFFFF"/>
                  </a:solidFill>
                </a:uFill>
                <a:latin typeface="Calibri"/>
              </a:rPr>
              <a:t> à </a:t>
            </a:r>
            <a:r>
              <a:rPr lang="en-US" sz="1800" b="0" strike="noStrike" spc="-1" dirty="0" err="1">
                <a:solidFill>
                  <a:srgbClr val="000000"/>
                </a:solidFill>
                <a:uFill>
                  <a:solidFill>
                    <a:srgbClr val="FFFFFF"/>
                  </a:solidFill>
                </a:uFill>
                <a:latin typeface="Calibri"/>
              </a:rPr>
              <a:t>dbo</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tout </a:t>
            </a:r>
            <a:r>
              <a:rPr lang="en-US" sz="1800" b="0" strike="noStrike" spc="-1" dirty="0" err="1">
                <a:solidFill>
                  <a:srgbClr val="000000"/>
                </a:solidFill>
                <a:uFill>
                  <a:solidFill>
                    <a:srgbClr val="FFFFFF"/>
                  </a:solidFill>
                </a:uFill>
                <a:latin typeface="Calibri"/>
              </a:rPr>
              <a:t>objet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créé</a:t>
            </a:r>
            <a:r>
              <a:rPr lang="en-US" sz="1800" b="0" strike="noStrike" spc="-1" dirty="0">
                <a:solidFill>
                  <a:srgbClr val="000000"/>
                </a:solidFill>
                <a:uFill>
                  <a:solidFill>
                    <a:srgbClr val="FFFFFF"/>
                  </a:solidFill>
                </a:uFill>
                <a:latin typeface="Calibri"/>
              </a:rPr>
              <a:t> par </a:t>
            </a:r>
            <a:r>
              <a:rPr lang="en-US" sz="1800" b="0" strike="noStrike" spc="-1" dirty="0" err="1">
                <a:solidFill>
                  <a:srgbClr val="000000"/>
                </a:solidFill>
                <a:uFill>
                  <a:solidFill>
                    <a:srgbClr val="FFFFFF"/>
                  </a:solidFill>
                </a:uFill>
                <a:latin typeface="Calibri"/>
              </a:rPr>
              <a:t>l’administrateur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système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appartient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automatiquement</a:t>
            </a:r>
            <a:r>
              <a:rPr lang="en-US" sz="1800" b="0" strike="noStrike" spc="-1" dirty="0">
                <a:solidFill>
                  <a:srgbClr val="000000"/>
                </a:solidFill>
                <a:uFill>
                  <a:solidFill>
                    <a:srgbClr val="FFFFFF"/>
                  </a:solidFill>
                </a:uFill>
                <a:latin typeface="Calibri"/>
              </a:rPr>
              <a:t> à </a:t>
            </a:r>
            <a:r>
              <a:rPr lang="en-US" sz="1800" b="0" strike="noStrike" spc="-1" dirty="0" err="1">
                <a:solidFill>
                  <a:srgbClr val="000000"/>
                </a:solidFill>
                <a:uFill>
                  <a:solidFill>
                    <a:srgbClr val="FFFFFF"/>
                  </a:solidFill>
                </a:uFill>
                <a:latin typeface="Calibri"/>
              </a:rPr>
              <a:t>dbo</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Ne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supprimé</a:t>
            </a:r>
            <a:endParaRPr lang="en-US" sz="1600" b="0" strike="noStrike" spc="-1" dirty="0">
              <a:solidFill>
                <a:srgbClr val="000000"/>
              </a:solidFill>
              <a:uFill>
                <a:solidFill>
                  <a:srgbClr val="FFFFFF"/>
                </a:solidFill>
              </a:uFill>
              <a:latin typeface="Calibri"/>
            </a:endParaRPr>
          </a:p>
        </p:txBody>
      </p:sp>
      <p:sp>
        <p:nvSpPr>
          <p:cNvPr id="90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Utilisateurs spéciaux</a:t>
            </a:r>
            <a:endParaRPr lang="en-US" sz="2500" b="0" strike="noStrike" spc="-1">
              <a:solidFill>
                <a:srgbClr val="000000"/>
              </a:solidFill>
              <a:uFill>
                <a:solidFill>
                  <a:srgbClr val="FFFFFF"/>
                </a:solidFill>
              </a:uFill>
              <a:latin typeface="Arial"/>
            </a:endParaRPr>
          </a:p>
        </p:txBody>
      </p:sp>
      <p:sp>
        <p:nvSpPr>
          <p:cNvPr id="903" name="TextShape 2"/>
          <p:cNvSpPr txBox="1"/>
          <p:nvPr/>
        </p:nvSpPr>
        <p:spPr>
          <a:xfrm>
            <a:off x="457200" y="1600200"/>
            <a:ext cx="8229240" cy="30477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Guest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Existe par défaut dans toutes les bases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permet aux logins sans compte utilisateur de se connecter à la base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Un login peut assumer l’identité Guest quand les conditions suivantes sont vérifiées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login a accès à SQL Server mais pas à la base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base de données contient un compte utilisateur Guest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compte Guest est activé en utilisant l’instruction suivante :</a:t>
            </a:r>
            <a:endParaRPr lang="en-US" sz="14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Demo access_db_permission</a:t>
            </a:r>
          </a:p>
        </p:txBody>
      </p:sp>
      <p:sp>
        <p:nvSpPr>
          <p:cNvPr id="90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05" name="CustomShape 4"/>
          <p:cNvSpPr/>
          <p:nvPr/>
        </p:nvSpPr>
        <p:spPr>
          <a:xfrm>
            <a:off x="1828800" y="4876920"/>
            <a:ext cx="5562360" cy="5331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database_name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CONNECT TO guest;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GO</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err="1">
                <a:solidFill>
                  <a:srgbClr val="808080"/>
                </a:solidFill>
                <a:uFill>
                  <a:solidFill>
                    <a:srgbClr val="FFFFFF"/>
                  </a:solidFill>
                </a:uFill>
                <a:latin typeface="Calibri"/>
              </a:rPr>
              <a:t>Différents</a:t>
            </a:r>
            <a:r>
              <a:rPr lang="en-US" sz="2500" b="1" strike="noStrike" spc="-1" dirty="0">
                <a:solidFill>
                  <a:srgbClr val="808080"/>
                </a:solidFill>
                <a:uFill>
                  <a:solidFill>
                    <a:srgbClr val="FFFFFF"/>
                  </a:solidFill>
                </a:uFill>
                <a:latin typeface="Calibri"/>
              </a:rPr>
              <a:t> type de </a:t>
            </a:r>
            <a:r>
              <a:rPr lang="en-US" sz="2500" b="1" strike="noStrike" spc="-1" dirty="0" err="1">
                <a:solidFill>
                  <a:srgbClr val="808080"/>
                </a:solidFill>
                <a:uFill>
                  <a:solidFill>
                    <a:srgbClr val="FFFFFF"/>
                  </a:solidFill>
                </a:uFill>
                <a:latin typeface="Calibri"/>
              </a:rPr>
              <a:t>licence</a:t>
            </a:r>
            <a:endParaRPr lang="en-US" sz="2500" b="0" strike="noStrike" spc="-1" dirty="0">
              <a:solidFill>
                <a:srgbClr val="000000"/>
              </a:solidFill>
              <a:uFill>
                <a:solidFill>
                  <a:srgbClr val="FFFFFF"/>
                </a:solidFill>
              </a:uFill>
              <a:latin typeface="Arial"/>
            </a:endParaRPr>
          </a:p>
        </p:txBody>
      </p:sp>
      <p:sp>
        <p:nvSpPr>
          <p:cNvPr id="495"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Processor </a:t>
            </a:r>
            <a:r>
              <a:rPr lang="en-US" sz="2100" b="0" strike="noStrike" spc="-1" dirty="0" err="1">
                <a:solidFill>
                  <a:srgbClr val="595959"/>
                </a:solidFill>
                <a:uFill>
                  <a:solidFill>
                    <a:srgbClr val="FFFFFF"/>
                  </a:solidFill>
                </a:uFill>
                <a:latin typeface="Calibri"/>
              </a:rPr>
              <a:t>licence</a:t>
            </a:r>
            <a:endParaRPr lang="en-US" sz="2100" b="0" strike="noStrike" spc="-1" dirty="0">
              <a:solidFill>
                <a:srgbClr val="595959"/>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Nécessite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licence</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chaque</a:t>
            </a:r>
            <a:r>
              <a:rPr lang="en-US" sz="1800" b="0" strike="noStrike" spc="-1" dirty="0">
                <a:solidFill>
                  <a:srgbClr val="000000"/>
                </a:solidFill>
                <a:uFill>
                  <a:solidFill>
                    <a:srgbClr val="FFFFFF"/>
                  </a:solidFill>
                </a:uFill>
                <a:latin typeface="Calibri"/>
              </a:rPr>
              <a:t> CPU du </a:t>
            </a:r>
            <a:r>
              <a:rPr lang="en-US" sz="1800" b="0" strike="noStrike" spc="-1" dirty="0" err="1">
                <a:solidFill>
                  <a:srgbClr val="000000"/>
                </a:solidFill>
                <a:uFill>
                  <a:solidFill>
                    <a:srgbClr val="FFFFFF"/>
                  </a:solidFill>
                </a:uFill>
                <a:latin typeface="Calibri"/>
              </a:rPr>
              <a:t>système</a:t>
            </a:r>
            <a:r>
              <a:rPr lang="en-US" sz="1800" b="0" strike="noStrike" spc="-1" dirty="0">
                <a:solidFill>
                  <a:srgbClr val="000000"/>
                </a:solidFill>
                <a:uFill>
                  <a:solidFill>
                    <a:srgbClr val="FFFFFF"/>
                  </a:solidFill>
                </a:uFill>
                <a:latin typeface="Calibri"/>
              </a:rPr>
              <a:t> qui </a:t>
            </a:r>
            <a:r>
              <a:rPr lang="en-US" sz="1800" b="0" strike="noStrike" spc="-1" dirty="0" err="1">
                <a:solidFill>
                  <a:srgbClr val="000000"/>
                </a:solidFill>
                <a:uFill>
                  <a:solidFill>
                    <a:srgbClr val="FFFFFF"/>
                  </a:solidFill>
                </a:uFill>
                <a:latin typeface="Calibri"/>
              </a:rPr>
              <a:t>utilise</a:t>
            </a:r>
            <a:r>
              <a:rPr lang="en-US" sz="1800" b="0" strike="noStrike" spc="-1" dirty="0">
                <a:solidFill>
                  <a:srgbClr val="000000"/>
                </a:solidFill>
                <a:uFill>
                  <a:solidFill>
                    <a:srgbClr val="FFFFFF"/>
                  </a:solidFill>
                </a:uFill>
                <a:latin typeface="Calibri"/>
              </a:rPr>
              <a:t> SQL Server. </a:t>
            </a:r>
            <a:r>
              <a:rPr lang="en-US" sz="1800" b="0" strike="noStrike" spc="-1" dirty="0" err="1">
                <a:solidFill>
                  <a:srgbClr val="000000"/>
                </a:solidFill>
                <a:uFill>
                  <a:solidFill>
                    <a:srgbClr val="FFFFFF"/>
                  </a:solidFill>
                </a:uFill>
                <a:latin typeface="Calibri"/>
              </a:rPr>
              <a:t>Cette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licence</a:t>
            </a:r>
            <a:r>
              <a:rPr lang="en-US" sz="1800" b="0" strike="noStrike" spc="-1" dirty="0">
                <a:solidFill>
                  <a:srgbClr val="000000"/>
                </a:solidFill>
                <a:uFill>
                  <a:solidFill>
                    <a:srgbClr val="FFFFFF"/>
                  </a:solidFill>
                </a:uFill>
                <a:latin typeface="Calibri"/>
              </a:rPr>
              <a:t> ne </a:t>
            </a:r>
            <a:r>
              <a:rPr lang="en-US" sz="1800" b="0" strike="noStrike" spc="-1" dirty="0" err="1">
                <a:solidFill>
                  <a:srgbClr val="000000"/>
                </a:solidFill>
                <a:uFill>
                  <a:solidFill>
                    <a:srgbClr val="FFFFFF"/>
                  </a:solidFill>
                </a:uFill>
                <a:latin typeface="Calibri"/>
              </a:rPr>
              <a:t>nécessite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aucun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outil</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ou</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licence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d’accès</a:t>
            </a:r>
            <a:r>
              <a:rPr lang="en-US" sz="1800" b="0" strike="noStrike" spc="-1" dirty="0">
                <a:solidFill>
                  <a:srgbClr val="000000"/>
                </a:solidFill>
                <a:uFill>
                  <a:solidFill>
                    <a:srgbClr val="FFFFFF"/>
                  </a:solidFill>
                </a:uFill>
                <a:latin typeface="Calibri"/>
              </a:rPr>
              <a:t> client.</a:t>
            </a:r>
            <a:endParaRPr lang="en-US" sz="16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Serveur</a:t>
            </a:r>
            <a:r>
              <a:rPr lang="en-US" sz="2100" b="0" strike="noStrike" spc="-1" dirty="0">
                <a:solidFill>
                  <a:srgbClr val="595959"/>
                </a:solidFill>
                <a:uFill>
                  <a:solidFill>
                    <a:srgbClr val="FFFFFF"/>
                  </a:solidFill>
                </a:uFill>
                <a:latin typeface="Calibri"/>
              </a:rPr>
              <a:t> plus </a:t>
            </a:r>
            <a:r>
              <a:rPr lang="en-US" sz="2100" b="0" strike="noStrike" spc="-1" dirty="0" err="1">
                <a:solidFill>
                  <a:srgbClr val="595959"/>
                </a:solidFill>
                <a:uFill>
                  <a:solidFill>
                    <a:srgbClr val="FFFFFF"/>
                  </a:solidFill>
                </a:uFill>
                <a:latin typeface="Calibri"/>
              </a:rPr>
              <a:t>utilisateurs</a:t>
            </a:r>
            <a:r>
              <a:rPr lang="en-US" sz="2100" b="0" strike="noStrike" spc="-1" dirty="0">
                <a:solidFill>
                  <a:srgbClr val="595959"/>
                </a:solidFill>
                <a:uFill>
                  <a:solidFill>
                    <a:srgbClr val="FFFFFF"/>
                  </a:solidFill>
                </a:uFill>
                <a:latin typeface="Calibri"/>
              </a:rPr>
              <a:t> CALs </a:t>
            </a:r>
            <a:r>
              <a:rPr lang="en-US" b="0" strike="noStrike" spc="-1" dirty="0">
                <a:solidFill>
                  <a:srgbClr val="595959"/>
                </a:solidFill>
                <a:uFill>
                  <a:solidFill>
                    <a:srgbClr val="FFFFFF"/>
                  </a:solidFill>
                </a:uFill>
                <a:latin typeface="Calibri"/>
              </a:rPr>
              <a:t>(</a:t>
            </a:r>
            <a:r>
              <a:rPr lang="en-US" b="0" strike="noStrike" spc="-1" dirty="0" err="1">
                <a:solidFill>
                  <a:srgbClr val="595959"/>
                </a:solidFill>
                <a:uFill>
                  <a:solidFill>
                    <a:srgbClr val="FFFFFF"/>
                  </a:solidFill>
                </a:uFill>
                <a:latin typeface="Calibri"/>
              </a:rPr>
              <a:t>licence</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d’accès</a:t>
            </a:r>
            <a:r>
              <a:rPr lang="en-US" b="0" strike="noStrike" spc="-1" dirty="0">
                <a:solidFill>
                  <a:srgbClr val="595959"/>
                </a:solidFill>
                <a:uFill>
                  <a:solidFill>
                    <a:srgbClr val="FFFFFF"/>
                  </a:solidFill>
                </a:uFill>
                <a:latin typeface="Calibri"/>
              </a:rPr>
              <a:t> au client)</a:t>
            </a: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Nécessite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licence</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l’ordinateur</a:t>
            </a:r>
            <a:r>
              <a:rPr lang="en-US" sz="1800" b="0" strike="noStrike" spc="-1" dirty="0">
                <a:solidFill>
                  <a:srgbClr val="000000"/>
                </a:solidFill>
                <a:uFill>
                  <a:solidFill>
                    <a:srgbClr val="FFFFFF"/>
                  </a:solidFill>
                </a:uFill>
                <a:latin typeface="Calibri"/>
              </a:rPr>
              <a:t> qui </a:t>
            </a:r>
            <a:r>
              <a:rPr lang="en-US" sz="1800" b="0" strike="noStrike" spc="-1" dirty="0" err="1">
                <a:solidFill>
                  <a:srgbClr val="000000"/>
                </a:solidFill>
                <a:uFill>
                  <a:solidFill>
                    <a:srgbClr val="FFFFFF"/>
                  </a:solidFill>
                </a:uFill>
                <a:latin typeface="Calibri"/>
              </a:rPr>
              <a:t>utilise</a:t>
            </a:r>
            <a:r>
              <a:rPr lang="en-US" sz="1800" b="0" strike="noStrike" spc="-1" dirty="0">
                <a:solidFill>
                  <a:srgbClr val="000000"/>
                </a:solidFill>
                <a:uFill>
                  <a:solidFill>
                    <a:srgbClr val="FFFFFF"/>
                  </a:solidFill>
                </a:uFill>
                <a:latin typeface="Calibri"/>
              </a:rPr>
              <a:t> SQL Server, et un CAL pour </a:t>
            </a:r>
            <a:r>
              <a:rPr lang="en-US" sz="1800" b="0" strike="noStrike" spc="-1" dirty="0" err="1">
                <a:solidFill>
                  <a:srgbClr val="000000"/>
                </a:solidFill>
                <a:uFill>
                  <a:solidFill>
                    <a:srgbClr val="FFFFFF"/>
                  </a:solidFill>
                </a:uFill>
                <a:latin typeface="Calibri"/>
              </a:rPr>
              <a:t>chaque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utilisateur</a:t>
            </a:r>
            <a:r>
              <a:rPr lang="en-US" sz="1800" b="0" strike="noStrike" spc="-1" dirty="0">
                <a:solidFill>
                  <a:srgbClr val="000000"/>
                </a:solidFill>
                <a:uFill>
                  <a:solidFill>
                    <a:srgbClr val="FFFFFF"/>
                  </a:solidFill>
                </a:uFill>
                <a:latin typeface="Calibri"/>
              </a:rPr>
              <a:t>.</a:t>
            </a:r>
          </a:p>
          <a:p>
            <a:pPr marL="393480" lvl="1">
              <a:lnSpc>
                <a:spcPct val="100000"/>
              </a:lnSpc>
              <a:buClr>
                <a:srgbClr val="0070C0"/>
              </a:buClr>
            </a:pPr>
            <a:endParaRPr lang="en-US" spc="-1" dirty="0">
              <a:solidFill>
                <a:srgbClr val="000000"/>
              </a:solidFill>
              <a:uFill>
                <a:solidFill>
                  <a:srgbClr val="FFFFFF"/>
                </a:solidFill>
              </a:uFill>
              <a:latin typeface="Calibri"/>
              <a:hlinkClick r:id="rId3"/>
            </a:endParaRPr>
          </a:p>
          <a:p>
            <a:pPr marL="393480" lvl="1">
              <a:lnSpc>
                <a:spcPct val="100000"/>
              </a:lnSpc>
              <a:buClr>
                <a:srgbClr val="0070C0"/>
              </a:buClr>
            </a:pPr>
            <a:r>
              <a:rPr lang="fr-FR" sz="1600" dirty="0">
                <a:hlinkClick r:id="rId3"/>
              </a:rPr>
              <a:t>https://www.microsoft.com/fr-be/sql-server/sql-server-2017-pricing</a:t>
            </a:r>
            <a:endParaRPr lang="en-US" sz="1600" b="0" strike="noStrike" spc="-1" dirty="0">
              <a:solidFill>
                <a:srgbClr val="000000"/>
              </a:solidFill>
              <a:uFill>
                <a:solidFill>
                  <a:srgbClr val="FFFFFF"/>
                </a:solidFill>
              </a:uFill>
              <a:latin typeface="Calibri"/>
            </a:endParaRPr>
          </a:p>
        </p:txBody>
      </p:sp>
      <p:sp>
        <p:nvSpPr>
          <p:cNvPr id="49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base de données</a:t>
            </a:r>
            <a:endParaRPr lang="en-US" sz="2500" b="0" strike="noStrike" spc="-1">
              <a:solidFill>
                <a:srgbClr val="000000"/>
              </a:solidFill>
              <a:uFill>
                <a:solidFill>
                  <a:srgbClr val="FFFFFF"/>
                </a:solidFill>
              </a:uFill>
              <a:latin typeface="Arial"/>
            </a:endParaRPr>
          </a:p>
        </p:txBody>
      </p:sp>
      <p:sp>
        <p:nvSpPr>
          <p:cNvPr id="907" name="TextShape 2"/>
          <p:cNvSpPr txBox="1"/>
          <p:nvPr/>
        </p:nvSpPr>
        <p:spPr>
          <a:xfrm>
            <a:off x="457200" y="1600200"/>
            <a:ext cx="8229240" cy="11426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Rôles base de données fixes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Groupent les privilèges administratifs relatifs à la base de données pour effectuer toutes les tâches communes.</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0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909" name="Table 4"/>
          <p:cNvGraphicFramePr/>
          <p:nvPr>
            <p:extLst>
              <p:ext uri="{D42A27DB-BD31-4B8C-83A1-F6EECF244321}">
                <p14:modId xmlns:p14="http://schemas.microsoft.com/office/powerpoint/2010/main" val="1083355303"/>
              </p:ext>
            </p:extLst>
          </p:nvPr>
        </p:nvGraphicFramePr>
        <p:xfrm>
          <a:off x="2057400" y="2743200"/>
          <a:ext cx="6476760" cy="3082831"/>
        </p:xfrm>
        <a:graphic>
          <a:graphicData uri="http://schemas.openxmlformats.org/drawingml/2006/table">
            <a:tbl>
              <a:tblPr/>
              <a:tblGrid>
                <a:gridCol w="1752480">
                  <a:extLst>
                    <a:ext uri="{9D8B030D-6E8A-4147-A177-3AD203B41FA5}">
                      <a16:colId xmlns:a16="http://schemas.microsoft.com/office/drawing/2014/main" val="20000"/>
                    </a:ext>
                  </a:extLst>
                </a:gridCol>
                <a:gridCol w="4724280">
                  <a:extLst>
                    <a:ext uri="{9D8B030D-6E8A-4147-A177-3AD203B41FA5}">
                      <a16:colId xmlns:a16="http://schemas.microsoft.com/office/drawing/2014/main" val="20001"/>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Rôle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276631">
                <a:tc>
                  <a:txBody>
                    <a:bodyPr/>
                    <a:lstStyle/>
                    <a:p>
                      <a:pPr>
                        <a:lnSpc>
                          <a:spcPct val="100000"/>
                        </a:lnSpc>
                      </a:pPr>
                      <a:r>
                        <a:rPr lang="fr-BE" sz="1200" b="1" strike="noStrike" spc="-1">
                          <a:solidFill>
                            <a:srgbClr val="000000"/>
                          </a:solidFill>
                          <a:uFill>
                            <a:solidFill>
                              <a:srgbClr val="FFFFFF"/>
                            </a:solidFill>
                          </a:uFill>
                          <a:latin typeface="Constantia"/>
                        </a:rPr>
                        <a:t>db_accessadmin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Ajoute et supprime des utilisateurs, des groupes et des rôles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277560">
                <a:tc>
                  <a:txBody>
                    <a:bodyPr/>
                    <a:lstStyle/>
                    <a:p>
                      <a:pPr>
                        <a:lnSpc>
                          <a:spcPct val="100000"/>
                        </a:lnSpc>
                      </a:pPr>
                      <a:r>
                        <a:rPr lang="fr-BE" sz="1200" b="1" strike="noStrike" spc="-1" dirty="0" err="1">
                          <a:solidFill>
                            <a:srgbClr val="000000"/>
                          </a:solidFill>
                          <a:uFill>
                            <a:solidFill>
                              <a:srgbClr val="FFFFFF"/>
                            </a:solidFill>
                          </a:uFill>
                          <a:latin typeface="Constantia"/>
                        </a:rPr>
                        <a:t>db_backupoperator</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dirty="0">
                          <a:solidFill>
                            <a:srgbClr val="000000"/>
                          </a:solidFill>
                          <a:uFill>
                            <a:solidFill>
                              <a:srgbClr val="FFFFFF"/>
                            </a:solidFill>
                          </a:uFill>
                          <a:latin typeface="Constantia"/>
                        </a:rPr>
                        <a:t>Backup de la base de données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db_datareader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Lit les données de n’importe quelle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277560">
                <a:tc>
                  <a:txBody>
                    <a:bodyPr/>
                    <a:lstStyle/>
                    <a:p>
                      <a:pPr>
                        <a:lnSpc>
                          <a:spcPct val="100000"/>
                        </a:lnSpc>
                      </a:pPr>
                      <a:r>
                        <a:rPr lang="fr-BE" sz="1200" b="1" strike="noStrike" spc="-1" dirty="0" err="1">
                          <a:solidFill>
                            <a:srgbClr val="000000"/>
                          </a:solidFill>
                          <a:uFill>
                            <a:solidFill>
                              <a:srgbClr val="FFFFFF"/>
                            </a:solidFill>
                          </a:uFill>
                          <a:latin typeface="Constantia"/>
                        </a:rPr>
                        <a:t>db_datawriter</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Ajoute, change et supprime les données de n’importe quelle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db_ddladmin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Ajoute, modifie et supprime les objets de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db_denydatareader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Ne peut lire les données d’aucune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db_denydatawriter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Ne peut écrire des données dans aucune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r h="277560">
                <a:tc>
                  <a:txBody>
                    <a:bodyPr/>
                    <a:lstStyle/>
                    <a:p>
                      <a:pPr>
                        <a:lnSpc>
                          <a:spcPct val="100000"/>
                        </a:lnSpc>
                      </a:pPr>
                      <a:r>
                        <a:rPr lang="fr-BE" sz="1200" b="1" strike="noStrike" spc="-1" dirty="0" err="1">
                          <a:solidFill>
                            <a:srgbClr val="000000"/>
                          </a:solidFill>
                          <a:uFill>
                            <a:solidFill>
                              <a:srgbClr val="FFFFFF"/>
                            </a:solidFill>
                          </a:uFill>
                          <a:latin typeface="Constantia"/>
                        </a:rPr>
                        <a:t>db_owner</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Exécute toutes les activités possibles sur toutes les bases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8"/>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db_securityadmin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Change les rôles base de données et applications, et crée des schémas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9"/>
                  </a:ext>
                </a:extLst>
              </a:tr>
              <a:tr h="277560">
                <a:tc>
                  <a:txBody>
                    <a:bodyPr/>
                    <a:lstStyle/>
                    <a:p>
                      <a:pPr>
                        <a:lnSpc>
                          <a:spcPct val="100000"/>
                        </a:lnSpc>
                      </a:pPr>
                      <a:r>
                        <a:rPr lang="fr-BE" sz="1200" b="1" strike="noStrike" spc="-1">
                          <a:solidFill>
                            <a:srgbClr val="000000"/>
                          </a:solidFill>
                          <a:uFill>
                            <a:solidFill>
                              <a:srgbClr val="FFFFFF"/>
                            </a:solidFill>
                          </a:uFill>
                          <a:latin typeface="Constantia"/>
                        </a:rPr>
                        <a:t>public</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dirty="0">
                          <a:solidFill>
                            <a:srgbClr val="000000"/>
                          </a:solidFill>
                          <a:uFill>
                            <a:solidFill>
                              <a:srgbClr val="FFFFFF"/>
                            </a:solidFill>
                          </a:uFill>
                          <a:latin typeface="Constantia"/>
                        </a:rPr>
                        <a:t>Maintient les permissions par défaut</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base de données</a:t>
            </a:r>
            <a:endParaRPr lang="en-US" sz="2500" b="0" strike="noStrike" spc="-1">
              <a:solidFill>
                <a:srgbClr val="000000"/>
              </a:solidFill>
              <a:uFill>
                <a:solidFill>
                  <a:srgbClr val="FFFFFF"/>
                </a:solidFill>
              </a:uFill>
              <a:latin typeface="Arial"/>
            </a:endParaRPr>
          </a:p>
        </p:txBody>
      </p:sp>
      <p:sp>
        <p:nvSpPr>
          <p:cNvPr id="91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Rôles définis par l’utilisateur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Ça permet de créer des groupes d’utilisateurs avec les mêmes permissions.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créent et gèrent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instructions CREATE ROLE, ALTER ROLE et DROP ROLE</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13" name="CustomShape 4"/>
          <p:cNvSpPr/>
          <p:nvPr/>
        </p:nvSpPr>
        <p:spPr>
          <a:xfrm>
            <a:off x="1828800" y="4724280"/>
            <a:ext cx="5562360" cy="4568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ROLE auditors</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base de données</a:t>
            </a:r>
            <a:endParaRPr lang="en-US" sz="2500" b="0" strike="noStrike" spc="-1">
              <a:solidFill>
                <a:srgbClr val="000000"/>
              </a:solidFill>
              <a:uFill>
                <a:solidFill>
                  <a:srgbClr val="FFFFFF"/>
                </a:solidFill>
              </a:uFill>
              <a:latin typeface="Arial"/>
            </a:endParaRPr>
          </a:p>
        </p:txBody>
      </p:sp>
      <p:sp>
        <p:nvSpPr>
          <p:cNvPr id="91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Assigner un rôle à un « principal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procédure stockée sp_addrolemember</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Attention: on ne peut pas créer des rôles récursifs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Ex: Le rôle SalesManager ne peut pas être membre du rôle SeniorEmployee si SeniorEmployee est membre de SalesManager</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Pour supprimer un membre : sp_droprolemember</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1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application</a:t>
            </a:r>
            <a:endParaRPr lang="en-US" sz="2500" b="0" strike="noStrike" spc="-1">
              <a:solidFill>
                <a:srgbClr val="000000"/>
              </a:solidFill>
              <a:uFill>
                <a:solidFill>
                  <a:srgbClr val="FFFFFF"/>
                </a:solidFill>
              </a:uFill>
              <a:latin typeface="Arial"/>
            </a:endParaRPr>
          </a:p>
        </p:txBody>
      </p:sp>
      <p:sp>
        <p:nvSpPr>
          <p:cNvPr id="91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Permettent d’améliorer la sécurité pour une application particulière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Contexte de sécurité alternatif pour l’utilisateur pour accéder aux bases de données.</a:t>
            </a:r>
          </a:p>
          <a:p>
            <a:pPr>
              <a:lnSpc>
                <a:spcPct val="100000"/>
              </a:lnSpc>
            </a:pPr>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1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application</a:t>
            </a:r>
            <a:endParaRPr lang="en-US" sz="2500" b="0" strike="noStrike" spc="-1">
              <a:solidFill>
                <a:srgbClr val="000000"/>
              </a:solidFill>
              <a:uFill>
                <a:solidFill>
                  <a:srgbClr val="FFFFFF"/>
                </a:solidFill>
              </a:uFill>
              <a:latin typeface="Arial"/>
            </a:endParaRPr>
          </a:p>
        </p:txBody>
      </p:sp>
      <p:sp>
        <p:nvSpPr>
          <p:cNvPr id="92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Caractéristiques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n’ont pas de membres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Permettent aux utilisateurs d’avoir des permissions spéciales quand ils utilisent l’application.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Requiert un mot de passe pour être activé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ils sont activés, les utilisateurs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perdent leurs permissions existantes pour la base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Héritent de toutes les permissions accordées au rôle.</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2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application</a:t>
            </a:r>
            <a:endParaRPr lang="en-US" sz="2500" b="0" strike="noStrike" spc="-1">
              <a:solidFill>
                <a:srgbClr val="000000"/>
              </a:solidFill>
              <a:uFill>
                <a:solidFill>
                  <a:srgbClr val="FFFFFF"/>
                </a:solidFill>
              </a:uFill>
              <a:latin typeface="Arial"/>
            </a:endParaRPr>
          </a:p>
        </p:txBody>
      </p:sp>
      <p:sp>
        <p:nvSpPr>
          <p:cNvPr id="924" name="TextShape 2"/>
          <p:cNvSpPr txBox="1"/>
          <p:nvPr/>
        </p:nvSpPr>
        <p:spPr>
          <a:xfrm>
            <a:off x="457200" y="1600200"/>
            <a:ext cx="8229240" cy="36572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Création</a:t>
            </a:r>
            <a:r>
              <a:rPr lang="en-US" sz="2100" b="0" strike="noStrike" spc="-1" dirty="0">
                <a:solidFill>
                  <a:srgbClr val="595959"/>
                </a:solidFill>
                <a:uFill>
                  <a:solidFill>
                    <a:srgbClr val="FFFFFF"/>
                  </a:solidFill>
                </a:uFill>
                <a:latin typeface="Calibri"/>
              </a:rPr>
              <a:t> d’un </a:t>
            </a:r>
            <a:r>
              <a:rPr lang="en-US" sz="2100" b="0" strike="noStrike" spc="-1" dirty="0" err="1">
                <a:solidFill>
                  <a:srgbClr val="595959"/>
                </a:solidFill>
                <a:uFill>
                  <a:solidFill>
                    <a:srgbClr val="FFFFFF"/>
                  </a:solidFill>
                </a:uFill>
                <a:latin typeface="Calibri"/>
              </a:rPr>
              <a:t>rôle</a:t>
            </a:r>
            <a:r>
              <a:rPr lang="en-US" sz="2100" b="0" strike="noStrike" spc="-1" dirty="0">
                <a:solidFill>
                  <a:srgbClr val="595959"/>
                </a:solidFill>
                <a:uFill>
                  <a:solidFill>
                    <a:srgbClr val="FFFFFF"/>
                  </a:solidFill>
                </a:uFill>
                <a:latin typeface="Calibri"/>
              </a:rPr>
              <a:t> application</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Se fait via</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SQL Server Management Studio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L’instruction</a:t>
            </a:r>
            <a:r>
              <a:rPr lang="en-US" sz="1600" b="0" strike="noStrike" spc="-1" dirty="0">
                <a:solidFill>
                  <a:srgbClr val="000000"/>
                </a:solidFill>
                <a:uFill>
                  <a:solidFill>
                    <a:srgbClr val="FFFFFF"/>
                  </a:solidFill>
                </a:uFill>
                <a:latin typeface="Calibri"/>
              </a:rPr>
              <a:t> CREATE APPLICATION ROLE</a:t>
            </a:r>
            <a:endParaRPr lang="en-US" sz="1400" b="0" strike="noStrike" spc="-1" dirty="0">
              <a:solidFill>
                <a:srgbClr val="000000"/>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Activation d’un </a:t>
            </a:r>
            <a:r>
              <a:rPr lang="en-US" sz="2100" b="0" strike="noStrike" spc="-1" dirty="0" err="1">
                <a:solidFill>
                  <a:srgbClr val="595959"/>
                </a:solidFill>
                <a:uFill>
                  <a:solidFill>
                    <a:srgbClr val="FFFFFF"/>
                  </a:solidFill>
                </a:uFill>
                <a:latin typeface="Calibri"/>
              </a:rPr>
              <a:t>rôle</a:t>
            </a:r>
            <a:r>
              <a:rPr lang="en-US" sz="2100" b="0" strike="noStrike" spc="-1" dirty="0">
                <a:solidFill>
                  <a:srgbClr val="595959"/>
                </a:solidFill>
                <a:uFill>
                  <a:solidFill>
                    <a:srgbClr val="FFFFFF"/>
                  </a:solidFill>
                </a:uFill>
                <a:latin typeface="Calibri"/>
              </a:rPr>
              <a:t> application</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Se fait via</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SQL Server Management Studio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La </a:t>
            </a:r>
            <a:r>
              <a:rPr lang="en-US" sz="1600" b="0" strike="noStrike" spc="-1" dirty="0" err="1">
                <a:solidFill>
                  <a:srgbClr val="000000"/>
                </a:solidFill>
                <a:uFill>
                  <a:solidFill>
                    <a:srgbClr val="FFFFFF"/>
                  </a:solidFill>
                </a:uFill>
                <a:latin typeface="Calibri"/>
              </a:rPr>
              <a:t>procédure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stockée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sp_setapprole</a:t>
            </a:r>
            <a:endParaRPr lang="en-US" sz="1400" b="0" strike="noStrike" spc="-1" dirty="0">
              <a:solidFill>
                <a:srgbClr val="000000"/>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p:txBody>
      </p:sp>
      <p:sp>
        <p:nvSpPr>
          <p:cNvPr id="92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26" name="CustomShape 4"/>
          <p:cNvSpPr/>
          <p:nvPr/>
        </p:nvSpPr>
        <p:spPr>
          <a:xfrm>
            <a:off x="1828800" y="2895660"/>
            <a:ext cx="5562360" cy="5331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APPLICATION ROLE </a:t>
            </a:r>
            <a:r>
              <a:rPr lang="fr-BE" sz="1000" b="0" strike="noStrike" spc="-1" dirty="0" err="1">
                <a:solidFill>
                  <a:srgbClr val="000000"/>
                </a:solidFill>
                <a:uFill>
                  <a:solidFill>
                    <a:srgbClr val="FFFFFF"/>
                  </a:solidFill>
                </a:uFill>
                <a:latin typeface="Arial"/>
              </a:rPr>
              <a:t>weekly_receipts</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WITH PASSWORD = '987Gbv876sPYY5m23'</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GO</a:t>
            </a:r>
            <a:endParaRPr lang="fr-BE" sz="1800" b="0" strike="noStrike" spc="-1" dirty="0">
              <a:solidFill>
                <a:srgbClr val="000000"/>
              </a:solidFill>
              <a:uFill>
                <a:solidFill>
                  <a:srgbClr val="FFFFFF"/>
                </a:solidFill>
              </a:uFill>
              <a:latin typeface="Arial"/>
            </a:endParaRPr>
          </a:p>
        </p:txBody>
      </p:sp>
      <p:sp>
        <p:nvSpPr>
          <p:cNvPr id="927" name="CustomShape 5"/>
          <p:cNvSpPr/>
          <p:nvPr/>
        </p:nvSpPr>
        <p:spPr>
          <a:xfrm>
            <a:off x="1828800" y="4919174"/>
            <a:ext cx="5562360" cy="5331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EXEC </a:t>
            </a:r>
            <a:r>
              <a:rPr lang="fr-BE" sz="1000" b="0" strike="noStrike" spc="-1" dirty="0" err="1">
                <a:solidFill>
                  <a:srgbClr val="000000"/>
                </a:solidFill>
                <a:uFill>
                  <a:solidFill>
                    <a:srgbClr val="FFFFFF"/>
                  </a:solidFill>
                </a:uFill>
                <a:latin typeface="Arial"/>
              </a:rPr>
              <a:t>sp_setapprole</a:t>
            </a:r>
            <a:r>
              <a:rPr lang="fr-BE" sz="1000" b="0" strike="noStrike" spc="-1" dirty="0">
                <a:solidFill>
                  <a:srgbClr val="000000"/>
                </a:solidFill>
                <a:uFill>
                  <a:solidFill>
                    <a:srgbClr val="FFFFFF"/>
                  </a:solidFill>
                </a:uFill>
                <a:latin typeface="Arial"/>
              </a:rPr>
              <a:t> '</a:t>
            </a:r>
            <a:r>
              <a:rPr lang="fr-BE" sz="1000" b="0" strike="noStrike" spc="-1" dirty="0" err="1">
                <a:solidFill>
                  <a:srgbClr val="000000"/>
                </a:solidFill>
                <a:uFill>
                  <a:solidFill>
                    <a:srgbClr val="FFFFFF"/>
                  </a:solidFill>
                </a:uFill>
                <a:latin typeface="Arial"/>
              </a:rPr>
              <a:t>weekly_receipts</a:t>
            </a:r>
            <a:r>
              <a:rPr lang="fr-BE" sz="1000" b="0" strike="noStrike" spc="-1" dirty="0">
                <a:solidFill>
                  <a:srgbClr val="000000"/>
                </a:solidFill>
                <a:uFill>
                  <a:solidFill>
                    <a:srgbClr val="FFFFFF"/>
                  </a:solidFill>
                </a:uFill>
                <a:latin typeface="Arial"/>
              </a:rPr>
              <a:t>', '987Gbv876sPYY5m23'</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GO</a:t>
            </a:r>
            <a:endParaRPr lang="fr-BE"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Permissions base de données</a:t>
            </a:r>
            <a:endParaRPr lang="en-US" sz="2500" b="0" strike="noStrike" spc="-1">
              <a:solidFill>
                <a:srgbClr val="000000"/>
              </a:solidFill>
              <a:uFill>
                <a:solidFill>
                  <a:srgbClr val="FFFFFF"/>
                </a:solidFill>
              </a:uFill>
              <a:latin typeface="Arial"/>
            </a:endParaRPr>
          </a:p>
        </p:txBody>
      </p:sp>
      <p:sp>
        <p:nvSpPr>
          <p:cNvPr id="929" name="TextShape 2"/>
          <p:cNvSpPr txBox="1"/>
          <p:nvPr/>
        </p:nvSpPr>
        <p:spPr>
          <a:xfrm>
            <a:off x="457200" y="1600200"/>
            <a:ext cx="8229240" cy="1218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permissions base de données</a:t>
            </a:r>
          </a:p>
        </p:txBody>
      </p:sp>
      <p:sp>
        <p:nvSpPr>
          <p:cNvPr id="93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931" name="Table 4"/>
          <p:cNvGraphicFramePr/>
          <p:nvPr/>
        </p:nvGraphicFramePr>
        <p:xfrm>
          <a:off x="609480" y="2743200"/>
          <a:ext cx="8001000" cy="2000520"/>
        </p:xfrm>
        <a:graphic>
          <a:graphicData uri="http://schemas.openxmlformats.org/drawingml/2006/table">
            <a:tbl>
              <a:tblPr/>
              <a:tblGrid>
                <a:gridCol w="18288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40200">
                <a:tc>
                  <a:txBody>
                    <a:bodyPr/>
                    <a:lstStyle/>
                    <a:p>
                      <a:pPr>
                        <a:lnSpc>
                          <a:spcPct val="100000"/>
                        </a:lnSpc>
                      </a:pPr>
                      <a:r>
                        <a:rPr lang="fr-BE" sz="1600" b="1" strike="noStrike" spc="-1">
                          <a:solidFill>
                            <a:srgbClr val="FFFFFF"/>
                          </a:solidFill>
                          <a:uFill>
                            <a:solidFill>
                              <a:srgbClr val="FFFFFF"/>
                            </a:solidFill>
                          </a:uFill>
                          <a:latin typeface="Constantia"/>
                        </a:rPr>
                        <a:t>« Securable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Permission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Description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40200">
                <a:tc>
                  <a:txBody>
                    <a:bodyPr/>
                    <a:lstStyle/>
                    <a:p>
                      <a:pPr>
                        <a:lnSpc>
                          <a:spcPct val="100000"/>
                        </a:lnSpc>
                      </a:pPr>
                      <a:r>
                        <a:rPr lang="fr-BE" sz="1600" b="0" strike="noStrike" spc="-1">
                          <a:solidFill>
                            <a:srgbClr val="000000"/>
                          </a:solidFill>
                          <a:uFill>
                            <a:solidFill>
                              <a:srgbClr val="FFFFFF"/>
                            </a:solidFill>
                          </a:uFill>
                          <a:latin typeface="Constantia"/>
                        </a:rPr>
                        <a:t>USER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ALTER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Altère l’utilisateur spécifié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588600">
                <a:tc>
                  <a:txBody>
                    <a:bodyPr/>
                    <a:lstStyle/>
                    <a:p>
                      <a:pPr>
                        <a:lnSpc>
                          <a:spcPct val="100000"/>
                        </a:lnSpc>
                      </a:pPr>
                      <a:r>
                        <a:rPr lang="fr-BE" sz="1600" b="0" strike="noStrike" spc="-1">
                          <a:solidFill>
                            <a:srgbClr val="000000"/>
                          </a:solidFill>
                          <a:uFill>
                            <a:solidFill>
                              <a:srgbClr val="FFFFFF"/>
                            </a:solidFill>
                          </a:uFill>
                          <a:latin typeface="Constantia"/>
                        </a:rPr>
                        <a:t>SCHEMA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SELECT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Sélectionne des lignes de n’importe quel objet du schéma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402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Alter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Altère n’importe quel objet du schéma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402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TAKE OWNERSHIP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Devenir propriétaire du schéma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Permissions base de données</a:t>
            </a:r>
            <a:endParaRPr lang="en-US" sz="2500" b="0" strike="noStrike" spc="-1">
              <a:solidFill>
                <a:srgbClr val="000000"/>
              </a:solidFill>
              <a:uFill>
                <a:solidFill>
                  <a:srgbClr val="FFFFFF"/>
                </a:solidFill>
              </a:uFill>
              <a:latin typeface="Arial"/>
            </a:endParaRPr>
          </a:p>
        </p:txBody>
      </p:sp>
      <p:sp>
        <p:nvSpPr>
          <p:cNvPr id="9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Accorder des permissions base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L’instruction GRANT</a:t>
            </a:r>
            <a:endParaRPr lang="en-US" sz="1400" b="0" strike="noStrike" spc="-1">
              <a:solidFill>
                <a:srgbClr val="000000"/>
              </a:solidFill>
              <a:uFill>
                <a:solidFill>
                  <a:srgbClr val="FFFFFF"/>
                </a:solidFill>
              </a:uFill>
              <a:latin typeface="Calibri"/>
            </a:endParaRPr>
          </a:p>
        </p:txBody>
      </p:sp>
      <p:sp>
        <p:nvSpPr>
          <p:cNvPr id="9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35" name="CustomShape 4"/>
          <p:cNvSpPr/>
          <p:nvPr/>
        </p:nvSpPr>
        <p:spPr>
          <a:xfrm>
            <a:off x="1752480" y="2971800"/>
            <a:ext cx="5562360" cy="7617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GRANT { database_permission [ ,...n ]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security_account [ ,...n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 GRANT OPTION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AS { group | role } ]</a:t>
            </a:r>
            <a:endParaRPr lang="fr-BE" sz="1800" b="0" strike="noStrike" spc="-1">
              <a:solidFill>
                <a:srgbClr val="000000"/>
              </a:solidFill>
              <a:uFill>
                <a:solidFill>
                  <a:srgbClr val="FFFFFF"/>
                </a:solidFill>
              </a:uFill>
              <a:latin typeface="Arial"/>
            </a:endParaRPr>
          </a:p>
        </p:txBody>
      </p:sp>
      <p:sp>
        <p:nvSpPr>
          <p:cNvPr id="936" name="CustomShape 5"/>
          <p:cNvSpPr/>
          <p:nvPr/>
        </p:nvSpPr>
        <p:spPr>
          <a:xfrm>
            <a:off x="1752480" y="3886200"/>
            <a:ext cx="5562360" cy="7617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ALTER ANY USER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HRManager</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Permissions base de données</a:t>
            </a:r>
            <a:endParaRPr lang="en-US" sz="2500" b="0" strike="noStrike" spc="-1">
              <a:solidFill>
                <a:srgbClr val="000000"/>
              </a:solidFill>
              <a:uFill>
                <a:solidFill>
                  <a:srgbClr val="FFFFFF"/>
                </a:solidFill>
              </a:uFill>
              <a:latin typeface="Arial"/>
            </a:endParaRPr>
          </a:p>
        </p:txBody>
      </p:sp>
      <p:sp>
        <p:nvSpPr>
          <p:cNvPr id="93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Accorder des permissions base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L’instruction GRANT</a:t>
            </a:r>
            <a:endParaRPr lang="en-US" sz="1400" b="0" strike="noStrike" spc="-1">
              <a:solidFill>
                <a:srgbClr val="000000"/>
              </a:solidFill>
              <a:uFill>
                <a:solidFill>
                  <a:srgbClr val="FFFFFF"/>
                </a:solidFill>
              </a:uFill>
              <a:latin typeface="Calibri"/>
            </a:endParaRPr>
          </a:p>
        </p:txBody>
      </p:sp>
      <p:sp>
        <p:nvSpPr>
          <p:cNvPr id="93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40" name="CustomShape 4"/>
          <p:cNvSpPr/>
          <p:nvPr/>
        </p:nvSpPr>
        <p:spPr>
          <a:xfrm>
            <a:off x="1752480" y="2971800"/>
            <a:ext cx="5562360" cy="9140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GRANT {securable_permission [ ,...n ]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securable_type : : ¬securable_name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security_account [ ,...n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 GRANT OPTION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AS { group | role } ]</a:t>
            </a:r>
            <a:endParaRPr lang="fr-BE" sz="1800" b="0" strike="noStrike" spc="-1">
              <a:solidFill>
                <a:srgbClr val="000000"/>
              </a:solidFill>
              <a:uFill>
                <a:solidFill>
                  <a:srgbClr val="FFFFFF"/>
                </a:solidFill>
              </a:uFill>
              <a:latin typeface="Arial"/>
            </a:endParaRPr>
          </a:p>
        </p:txBody>
      </p:sp>
      <p:sp>
        <p:nvSpPr>
          <p:cNvPr id="941" name="CustomShape 5"/>
          <p:cNvSpPr/>
          <p:nvPr/>
        </p:nvSpPr>
        <p:spPr>
          <a:xfrm>
            <a:off x="1752480" y="3962520"/>
            <a:ext cx="5562360" cy="7617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SELECT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SCHEMA :: sales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SalesUser</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Permissions schéma</a:t>
            </a:r>
            <a:endParaRPr lang="en-US" sz="2500" b="0" strike="noStrike" spc="-1">
              <a:solidFill>
                <a:srgbClr val="000000"/>
              </a:solidFill>
              <a:uFill>
                <a:solidFill>
                  <a:srgbClr val="FFFFFF"/>
                </a:solidFill>
              </a:uFill>
              <a:latin typeface="Arial"/>
            </a:endParaRPr>
          </a:p>
        </p:txBody>
      </p:sp>
      <p:sp>
        <p:nvSpPr>
          <p:cNvPr id="94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permissions</a:t>
            </a:r>
          </a:p>
          <a:p>
            <a:endParaRPr lang="en-US" sz="2100" b="0" strike="noStrike" spc="-1">
              <a:solidFill>
                <a:srgbClr val="595959"/>
              </a:solidFill>
              <a:uFill>
                <a:solidFill>
                  <a:srgbClr val="FFFFFF"/>
                </a:solidFill>
              </a:uFill>
              <a:latin typeface="Calibri"/>
            </a:endParaRPr>
          </a:p>
        </p:txBody>
      </p:sp>
      <p:sp>
        <p:nvSpPr>
          <p:cNvPr id="94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945" name="Table 4"/>
          <p:cNvGraphicFramePr/>
          <p:nvPr/>
        </p:nvGraphicFramePr>
        <p:xfrm>
          <a:off x="609480" y="2743200"/>
          <a:ext cx="8001000" cy="1483200"/>
        </p:xfrm>
        <a:graphic>
          <a:graphicData uri="http://schemas.openxmlformats.org/drawingml/2006/table">
            <a:tbl>
              <a:tblPr/>
              <a:tblGrid>
                <a:gridCol w="18288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70800">
                <a:tc>
                  <a:txBody>
                    <a:bodyPr/>
                    <a:lstStyle/>
                    <a:p>
                      <a:pPr>
                        <a:lnSpc>
                          <a:spcPct val="100000"/>
                        </a:lnSpc>
                      </a:pPr>
                      <a:r>
                        <a:rPr lang="fr-BE" sz="1600" b="1" strike="noStrike" spc="-1">
                          <a:solidFill>
                            <a:srgbClr val="FFFFFF"/>
                          </a:solidFill>
                          <a:uFill>
                            <a:solidFill>
                              <a:srgbClr val="FFFFFF"/>
                            </a:solidFill>
                          </a:uFill>
                          <a:latin typeface="Constantia"/>
                        </a:rPr>
                        <a:t>« Securable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Permission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Description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600" b="0" strike="noStrike" spc="-1">
                          <a:solidFill>
                            <a:srgbClr val="000000"/>
                          </a:solidFill>
                          <a:uFill>
                            <a:solidFill>
                              <a:srgbClr val="FFFFFF"/>
                            </a:solidFill>
                          </a:uFill>
                          <a:latin typeface="Constantia"/>
                        </a:rPr>
                        <a:t>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SELECT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Sélectionner des lignes de la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ALTER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Altère la table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dirty="0">
                          <a:solidFill>
                            <a:srgbClr val="000000"/>
                          </a:solidFill>
                          <a:uFill>
                            <a:solidFill>
                              <a:srgbClr val="FFFFFF"/>
                            </a:solidFill>
                          </a:uFill>
                          <a:latin typeface="Constantia"/>
                        </a:rPr>
                        <a:t>CONTROLE</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dirty="0">
                          <a:solidFill>
                            <a:srgbClr val="000000"/>
                          </a:solidFill>
                          <a:uFill>
                            <a:solidFill>
                              <a:srgbClr val="FFFFFF"/>
                            </a:solidFill>
                          </a:uFill>
                          <a:latin typeface="Constantia"/>
                        </a:rPr>
                        <a:t>Contrôle complet sur la table</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1"/>
          <p:cNvSpPr/>
          <p:nvPr/>
        </p:nvSpPr>
        <p:spPr>
          <a:xfrm rot="5400000">
            <a:off x="6553440" y="2933640"/>
            <a:ext cx="2400120" cy="2018880"/>
          </a:xfrm>
          <a:prstGeom prst="triangle">
            <a:avLst>
              <a:gd name="adj" fmla="val 5000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498" name="TextShape 2"/>
          <p:cNvSpPr txBox="1"/>
          <p:nvPr/>
        </p:nvSpPr>
        <p:spPr>
          <a:xfrm>
            <a:off x="217800" y="29115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qu’une instance de SQL Server?</a:t>
            </a:r>
            <a:endParaRPr lang="en-US" sz="2500" b="0" strike="noStrike" spc="-1">
              <a:solidFill>
                <a:srgbClr val="000000"/>
              </a:solidFill>
              <a:uFill>
                <a:solidFill>
                  <a:srgbClr val="FFFFFF"/>
                </a:solidFill>
              </a:uFill>
              <a:latin typeface="Arial"/>
            </a:endParaRPr>
          </a:p>
        </p:txBody>
      </p:sp>
      <p:sp>
        <p:nvSpPr>
          <p:cNvPr id="499" name="TextShape 3"/>
          <p:cNvSpPr txBox="1"/>
          <p:nvPr/>
        </p:nvSpPr>
        <p:spPr>
          <a:xfrm>
            <a:off x="457200" y="1600200"/>
            <a:ext cx="579096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Une instance de la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SQL Server a son </a:t>
            </a:r>
            <a:r>
              <a:rPr lang="en-US" sz="2100" b="0" strike="noStrike" spc="-1" dirty="0" err="1">
                <a:solidFill>
                  <a:srgbClr val="595959"/>
                </a:solidFill>
                <a:uFill>
                  <a:solidFill>
                    <a:srgbClr val="FFFFFF"/>
                  </a:solidFill>
                </a:uFill>
                <a:latin typeface="Calibri"/>
              </a:rPr>
              <a:t>propre</a:t>
            </a:r>
            <a:r>
              <a:rPr lang="en-US" sz="2100" b="0" strike="noStrike" spc="-1" dirty="0">
                <a:solidFill>
                  <a:srgbClr val="595959"/>
                </a:solidFill>
                <a:uFill>
                  <a:solidFill>
                    <a:srgbClr val="FFFFFF"/>
                  </a:solidFill>
                </a:uFill>
                <a:latin typeface="Calibri"/>
              </a:rPr>
              <a:t> ensemble </a:t>
            </a:r>
            <a:r>
              <a:rPr lang="en-US" sz="2100" b="0" strike="noStrike" spc="-1" dirty="0" err="1">
                <a:solidFill>
                  <a:srgbClr val="595959"/>
                </a:solidFill>
                <a:uFill>
                  <a:solidFill>
                    <a:srgbClr val="FFFFFF"/>
                  </a:solidFill>
                </a:uFill>
                <a:latin typeface="Calibri"/>
              </a:rPr>
              <a:t>d’instances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fichiers</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programmes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spécifiques</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fichiers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communs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partagés</a:t>
            </a:r>
            <a:r>
              <a:rPr lang="en-US" sz="2100" b="0" strike="noStrike" spc="-1" dirty="0">
                <a:solidFill>
                  <a:srgbClr val="595959"/>
                </a:solidFill>
                <a:uFill>
                  <a:solidFill>
                    <a:srgbClr val="FFFFFF"/>
                  </a:solidFill>
                </a:uFill>
                <a:latin typeface="Calibri"/>
              </a:rPr>
              <a:t> entre les instances.</a:t>
            </a:r>
          </a:p>
        </p:txBody>
      </p:sp>
      <p:sp>
        <p:nvSpPr>
          <p:cNvPr id="500" name="TextShape 4"/>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501" name="Rectangle 1094"/>
          <p:cNvPicPr/>
          <p:nvPr/>
        </p:nvPicPr>
        <p:blipFill>
          <a:blip r:embed="rId3"/>
          <a:stretch/>
        </p:blipFill>
        <p:spPr>
          <a:xfrm>
            <a:off x="6553080" y="3505320"/>
            <a:ext cx="452160" cy="799920"/>
          </a:xfrm>
          <a:prstGeom prst="rect">
            <a:avLst/>
          </a:prstGeom>
          <a:ln w="9360">
            <a:noFill/>
          </a:ln>
        </p:spPr>
      </p:pic>
      <p:pic>
        <p:nvPicPr>
          <p:cNvPr id="502" name="Rectangle 1094"/>
          <p:cNvPicPr/>
          <p:nvPr/>
        </p:nvPicPr>
        <p:blipFill>
          <a:blip r:embed="rId3"/>
          <a:stretch/>
        </p:blipFill>
        <p:spPr>
          <a:xfrm>
            <a:off x="6553080" y="4419720"/>
            <a:ext cx="452160" cy="799920"/>
          </a:xfrm>
          <a:prstGeom prst="rect">
            <a:avLst/>
          </a:prstGeom>
          <a:ln w="9360">
            <a:noFill/>
          </a:ln>
        </p:spPr>
      </p:pic>
      <p:pic>
        <p:nvPicPr>
          <p:cNvPr id="503" name="Rectangle 1087"/>
          <p:cNvPicPr/>
          <p:nvPr/>
        </p:nvPicPr>
        <p:blipFill>
          <a:blip r:embed="rId4"/>
          <a:stretch/>
        </p:blipFill>
        <p:spPr>
          <a:xfrm>
            <a:off x="7788600" y="3206520"/>
            <a:ext cx="1050120" cy="1898640"/>
          </a:xfrm>
          <a:prstGeom prst="rect">
            <a:avLst/>
          </a:prstGeom>
          <a:ln w="9360">
            <a:noFill/>
          </a:ln>
          <a:scene3d>
            <a:camera prst="orthographicFront">
              <a:rot lat="0" lon="10800000" rev="0"/>
            </a:camera>
            <a:lightRig rig="threePt" dir="t"/>
          </a:scene3d>
        </p:spPr>
      </p:pic>
      <p:pic>
        <p:nvPicPr>
          <p:cNvPr id="504" name="Rectangle 1094"/>
          <p:cNvPicPr/>
          <p:nvPr/>
        </p:nvPicPr>
        <p:blipFill>
          <a:blip r:embed="rId3"/>
          <a:stretch/>
        </p:blipFill>
        <p:spPr>
          <a:xfrm>
            <a:off x="6553080" y="2590920"/>
            <a:ext cx="452160" cy="79992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Permissions schéma</a:t>
            </a:r>
            <a:endParaRPr lang="en-US" sz="2500" b="0" strike="noStrike" spc="-1">
              <a:solidFill>
                <a:srgbClr val="000000"/>
              </a:solidFill>
              <a:uFill>
                <a:solidFill>
                  <a:srgbClr val="FFFFFF"/>
                </a:solidFill>
              </a:uFill>
              <a:latin typeface="Arial"/>
            </a:endParaRPr>
          </a:p>
        </p:txBody>
      </p:sp>
      <p:sp>
        <p:nvSpPr>
          <p:cNvPr id="947" name="TextShape 2"/>
          <p:cNvSpPr txBox="1"/>
          <p:nvPr/>
        </p:nvSpPr>
        <p:spPr>
          <a:xfrm>
            <a:off x="457200" y="10666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Accorder des permissions Schéma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L’instruction GRANT</a:t>
            </a:r>
            <a:endParaRPr lang="en-US" sz="1400" b="0" strike="noStrike" spc="-1">
              <a:solidFill>
                <a:srgbClr val="000000"/>
              </a:solidFill>
              <a:uFill>
                <a:solidFill>
                  <a:srgbClr val="FFFFFF"/>
                </a:solidFill>
              </a:uFill>
              <a:latin typeface="Calibri"/>
            </a:endParaRPr>
          </a:p>
        </p:txBody>
      </p:sp>
      <p:sp>
        <p:nvSpPr>
          <p:cNvPr id="94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49" name="CustomShape 4"/>
          <p:cNvSpPr/>
          <p:nvPr/>
        </p:nvSpPr>
        <p:spPr>
          <a:xfrm>
            <a:off x="1752480" y="2971800"/>
            <a:ext cx="5562360" cy="9140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GRANT {securable_permission [ ,...n ]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securable_type : : ¬securable_name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security_account [ ,...n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 GRANT OPTION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AS { group | role } ]</a:t>
            </a:r>
            <a:endParaRPr lang="fr-BE" sz="1800" b="0" strike="noStrike" spc="-1">
              <a:solidFill>
                <a:srgbClr val="000000"/>
              </a:solidFill>
              <a:uFill>
                <a:solidFill>
                  <a:srgbClr val="FFFFFF"/>
                </a:solidFill>
              </a:uFill>
              <a:latin typeface="Arial"/>
            </a:endParaRPr>
          </a:p>
        </p:txBody>
      </p:sp>
      <p:sp>
        <p:nvSpPr>
          <p:cNvPr id="950" name="CustomShape 5"/>
          <p:cNvSpPr/>
          <p:nvPr/>
        </p:nvSpPr>
        <p:spPr>
          <a:xfrm>
            <a:off x="1752480" y="3962520"/>
            <a:ext cx="5562360" cy="7617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GRANT SELECT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sales.orders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SalesUser</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952" name="TextShape 2"/>
          <p:cNvSpPr txBox="1"/>
          <p:nvPr/>
        </p:nvSpPr>
        <p:spPr>
          <a:xfrm>
            <a:off x="457200" y="12193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login </a:t>
            </a:r>
            <a:r>
              <a:rPr lang="en-US" sz="2100" b="0" strike="noStrike" spc="-1" dirty="0" err="1">
                <a:solidFill>
                  <a:srgbClr val="595959"/>
                </a:solidFill>
                <a:uFill>
                  <a:solidFill>
                    <a:srgbClr val="FFFFFF"/>
                  </a:solidFill>
                </a:uFill>
                <a:latin typeface="Calibri"/>
              </a:rPr>
              <a:t>mappé</a:t>
            </a:r>
            <a:r>
              <a:rPr lang="en-US" sz="2100" b="0" strike="noStrike" spc="-1" dirty="0">
                <a:solidFill>
                  <a:srgbClr val="595959"/>
                </a:solidFill>
                <a:uFill>
                  <a:solidFill>
                    <a:srgbClr val="FFFFFF"/>
                  </a:solidFill>
                </a:uFill>
                <a:latin typeface="Calibri"/>
              </a:rPr>
              <a:t> à un </a:t>
            </a:r>
            <a:r>
              <a:rPr lang="en-US" sz="2100" b="0" strike="noStrike" spc="-1" dirty="0" err="1">
                <a:solidFill>
                  <a:srgbClr val="595959"/>
                </a:solidFill>
                <a:uFill>
                  <a:solidFill>
                    <a:srgbClr val="FFFFFF"/>
                  </a:solidFill>
                </a:uFill>
                <a:latin typeface="Calibri"/>
              </a:rPr>
              <a:t>groupe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d’utilisateurs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utilisateur</a:t>
            </a:r>
            <a:r>
              <a:rPr lang="en-US" sz="2100" b="0" strike="noStrike" spc="-1" dirty="0">
                <a:solidFill>
                  <a:srgbClr val="595959"/>
                </a:solidFill>
                <a:uFill>
                  <a:solidFill>
                    <a:srgbClr val="FFFFFF"/>
                  </a:solidFill>
                </a:uFill>
                <a:latin typeface="Calibri"/>
              </a:rPr>
              <a:t> et assigner le </a:t>
            </a:r>
            <a:r>
              <a:rPr lang="en-US" sz="2100" b="0" strike="noStrike" spc="-1" dirty="0" err="1">
                <a:solidFill>
                  <a:srgbClr val="595959"/>
                </a:solidFill>
                <a:uFill>
                  <a:solidFill>
                    <a:srgbClr val="FFFFFF"/>
                  </a:solidFill>
                </a:uFill>
                <a:latin typeface="Calibri"/>
              </a:rPr>
              <a:t>groupe</a:t>
            </a:r>
            <a:r>
              <a:rPr lang="en-US" sz="2100" b="0" strike="noStrike" spc="-1" dirty="0">
                <a:solidFill>
                  <a:srgbClr val="595959"/>
                </a:solidFill>
                <a:uFill>
                  <a:solidFill>
                    <a:srgbClr val="FFFFFF"/>
                  </a:solidFill>
                </a:uFill>
                <a:latin typeface="Calibri"/>
              </a:rPr>
              <a:t> à </a:t>
            </a:r>
            <a:r>
              <a:rPr lang="en-US" sz="2100" b="0" strike="noStrike" spc="-1" dirty="0" err="1">
                <a:solidFill>
                  <a:srgbClr val="595959"/>
                </a:solidFill>
                <a:uFill>
                  <a:solidFill>
                    <a:srgbClr val="FFFFFF"/>
                  </a:solidFill>
                </a:uFill>
                <a:latin typeface="Calibri"/>
              </a:rPr>
              <a:t>cet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utilisateur</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Donner à </a:t>
            </a:r>
            <a:r>
              <a:rPr lang="en-US" sz="2100" b="0" strike="noStrike" spc="-1" dirty="0" err="1">
                <a:solidFill>
                  <a:srgbClr val="595959"/>
                </a:solidFill>
                <a:uFill>
                  <a:solidFill>
                    <a:srgbClr val="FFFFFF"/>
                  </a:solidFill>
                </a:uFill>
                <a:latin typeface="Calibri"/>
              </a:rPr>
              <a:t>cet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utilisateur</a:t>
            </a:r>
            <a:r>
              <a:rPr lang="en-US" sz="2100" b="0" strike="noStrike" spc="-1" dirty="0">
                <a:solidFill>
                  <a:srgbClr val="595959"/>
                </a:solidFill>
                <a:uFill>
                  <a:solidFill>
                    <a:srgbClr val="FFFFFF"/>
                  </a:solidFill>
                </a:uFill>
                <a:latin typeface="Calibri"/>
              </a:rPr>
              <a:t> le droit de </a:t>
            </a: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et </a:t>
            </a:r>
            <a:r>
              <a:rPr lang="en-US" sz="2100" b="0" strike="noStrike" spc="-1" dirty="0" err="1">
                <a:solidFill>
                  <a:srgbClr val="595959"/>
                </a:solidFill>
                <a:uFill>
                  <a:solidFill>
                    <a:srgbClr val="FFFFFF"/>
                  </a:solidFill>
                </a:uFill>
                <a:latin typeface="Calibri"/>
              </a:rPr>
              <a:t>sélectionner</a:t>
            </a:r>
            <a:r>
              <a:rPr lang="en-US" sz="2100" b="0" strike="noStrike" spc="-1" dirty="0">
                <a:solidFill>
                  <a:srgbClr val="595959"/>
                </a:solidFill>
                <a:uFill>
                  <a:solidFill>
                    <a:srgbClr val="FFFFFF"/>
                  </a:solidFill>
                </a:uFill>
                <a:latin typeface="Calibri"/>
              </a:rPr>
              <a:t> des tables et des </a:t>
            </a:r>
            <a:r>
              <a:rPr lang="en-US" sz="2100" b="0" strike="noStrike" spc="-1" dirty="0" err="1">
                <a:solidFill>
                  <a:srgbClr val="595959"/>
                </a:solidFill>
                <a:uFill>
                  <a:solidFill>
                    <a:srgbClr val="FFFFFF"/>
                  </a:solidFill>
                </a:uFill>
                <a:latin typeface="Calibri"/>
              </a:rPr>
              <a:t>vues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Refuser à </a:t>
            </a:r>
            <a:r>
              <a:rPr lang="en-US" sz="2100" b="0" strike="noStrike" spc="-1" dirty="0" err="1">
                <a:solidFill>
                  <a:srgbClr val="595959"/>
                </a:solidFill>
                <a:uFill>
                  <a:solidFill>
                    <a:srgbClr val="FFFFFF"/>
                  </a:solidFill>
                </a:uFill>
                <a:latin typeface="Calibri"/>
              </a:rPr>
              <a:t>cet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utilisateur</a:t>
            </a:r>
            <a:r>
              <a:rPr lang="en-US" sz="2100" b="0" strike="noStrike" spc="-1" dirty="0">
                <a:solidFill>
                  <a:srgbClr val="595959"/>
                </a:solidFill>
                <a:uFill>
                  <a:solidFill>
                    <a:srgbClr val="FFFFFF"/>
                  </a:solidFill>
                </a:uFill>
                <a:latin typeface="Calibri"/>
              </a:rPr>
              <a:t> le droit </a:t>
            </a:r>
            <a:r>
              <a:rPr lang="en-US" sz="2100" b="0" strike="noStrike" spc="-1" dirty="0" err="1">
                <a:solidFill>
                  <a:srgbClr val="595959"/>
                </a:solidFill>
                <a:uFill>
                  <a:solidFill>
                    <a:srgbClr val="FFFFFF"/>
                  </a:solidFill>
                </a:uFill>
                <a:latin typeface="Calibri"/>
              </a:rPr>
              <a:t>d’altérer</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supprimer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sélectionner</a:t>
            </a:r>
            <a:r>
              <a:rPr lang="en-US" sz="2100" b="0" strike="noStrike" spc="-1" dirty="0">
                <a:solidFill>
                  <a:srgbClr val="595959"/>
                </a:solidFill>
                <a:uFill>
                  <a:solidFill>
                    <a:srgbClr val="FFFFFF"/>
                  </a:solidFill>
                </a:uFill>
                <a:latin typeface="Calibri"/>
              </a:rPr>
              <a:t> dans un </a:t>
            </a:r>
            <a:r>
              <a:rPr lang="en-US" sz="2100" b="0" strike="noStrike" spc="-1" dirty="0" err="1">
                <a:solidFill>
                  <a:srgbClr val="595959"/>
                </a:solidFill>
                <a:uFill>
                  <a:solidFill>
                    <a:srgbClr val="FFFFFF"/>
                  </a:solidFill>
                </a:uFill>
                <a:latin typeface="Calibri"/>
              </a:rPr>
              <a:t>schéma</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donné</a:t>
            </a:r>
            <a:r>
              <a:rPr lang="en-US" sz="2100" b="0" strike="noStrike" spc="-1" dirty="0">
                <a:solidFill>
                  <a:srgbClr val="595959"/>
                </a:solidFill>
                <a:uFill>
                  <a:solidFill>
                    <a:srgbClr val="FFFFFF"/>
                  </a:solidFill>
                </a:uFill>
                <a:latin typeface="Calibri"/>
              </a:rPr>
              <a:t>.</a:t>
            </a:r>
          </a:p>
          <a:p>
            <a:pPr>
              <a:lnSpc>
                <a:spcPct val="100000"/>
              </a:lnSpc>
            </a:pPr>
            <a:endParaRPr lang="en-US" sz="2100" b="0" strike="noStrike" spc="-1" dirty="0">
              <a:solidFill>
                <a:srgbClr val="595959"/>
              </a:solidFill>
              <a:uFill>
                <a:solidFill>
                  <a:srgbClr val="FFFFFF"/>
                </a:solidFill>
              </a:uFill>
              <a:latin typeface="Calibri"/>
            </a:endParaRPr>
          </a:p>
        </p:txBody>
      </p:sp>
      <p:sp>
        <p:nvSpPr>
          <p:cNvPr id="95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Gérer les clés et les certificats</a:t>
            </a:r>
            <a:endParaRPr lang="en-US" sz="2500" b="0" strike="noStrike" spc="-1">
              <a:solidFill>
                <a:srgbClr val="000000"/>
              </a:solidFill>
              <a:uFill>
                <a:solidFill>
                  <a:srgbClr val="FFFFFF"/>
                </a:solidFill>
              </a:uFill>
              <a:latin typeface="Arial"/>
            </a:endParaRPr>
          </a:p>
        </p:txBody>
      </p:sp>
      <p:sp>
        <p:nvSpPr>
          <p:cNvPr id="95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clés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certificats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Cryptography Architecture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utiliser les clés et les certificats</a:t>
            </a:r>
          </a:p>
        </p:txBody>
      </p:sp>
      <p:sp>
        <p:nvSpPr>
          <p:cNvPr id="9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clés</a:t>
            </a:r>
            <a:endParaRPr lang="en-US" sz="2500" b="0" strike="noStrike" spc="-1">
              <a:solidFill>
                <a:srgbClr val="000000"/>
              </a:solidFill>
              <a:uFill>
                <a:solidFill>
                  <a:srgbClr val="FFFFFF"/>
                </a:solidFill>
              </a:uFill>
              <a:latin typeface="Arial"/>
            </a:endParaRPr>
          </a:p>
        </p:txBody>
      </p:sp>
      <p:sp>
        <p:nvSpPr>
          <p:cNvPr id="958" name="TextShape 2"/>
          <p:cNvSpPr txBox="1"/>
          <p:nvPr/>
        </p:nvSpPr>
        <p:spPr>
          <a:xfrm>
            <a:off x="457200" y="1600200"/>
            <a:ext cx="533376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clé est la valeur qu’on applique à une fonction de cryptographie pour crypter ou décrypter des données sécurisées.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clés symétriques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clé est utilisée à la fois pour crypter et décrypter.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clé doit être partagée entre le système de cryptage et de décryptage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clé peut être créée via l’instruction CREATE SYMMETRIC KEY. </a:t>
            </a:r>
            <a:endParaRPr lang="en-US" sz="1600" b="0" strike="noStrike" spc="-1">
              <a:solidFill>
                <a:srgbClr val="000000"/>
              </a:solidFill>
              <a:uFill>
                <a:solidFill>
                  <a:srgbClr val="FFFFFF"/>
                </a:solidFill>
              </a:uFill>
              <a:latin typeface="Calibri"/>
            </a:endParaRPr>
          </a:p>
        </p:txBody>
      </p:sp>
      <p:sp>
        <p:nvSpPr>
          <p:cNvPr id="95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60" name="CustomShape 4"/>
          <p:cNvSpPr/>
          <p:nvPr/>
        </p:nvSpPr>
        <p:spPr>
          <a:xfrm>
            <a:off x="5867280" y="3200400"/>
            <a:ext cx="3047760" cy="837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SYMMETRIC KEY SymKey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ALGORITHM = AES_256</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ENCRYPTION BY PASSWORD = 'j7%ga5c$b+£hdb05'</a:t>
            </a:r>
            <a:endParaRPr lang="fr-BE" sz="1800" b="0" strike="noStrike" spc="-1">
              <a:solidFill>
                <a:srgbClr val="000000"/>
              </a:solidFill>
              <a:uFill>
                <a:solidFill>
                  <a:srgbClr val="FFFFFF"/>
                </a:solidFill>
              </a:uFill>
              <a:latin typeface="Arial"/>
            </a:endParaRPr>
          </a:p>
        </p:txBody>
      </p:sp>
      <p:pic>
        <p:nvPicPr>
          <p:cNvPr id="961" name="Picture 2"/>
          <p:cNvPicPr/>
          <p:nvPr/>
        </p:nvPicPr>
        <p:blipFill>
          <a:blip r:embed="rId3"/>
          <a:stretch/>
        </p:blipFill>
        <p:spPr>
          <a:xfrm>
            <a:off x="5867280" y="1905120"/>
            <a:ext cx="2988720" cy="10854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clés</a:t>
            </a:r>
            <a:endParaRPr lang="en-US" sz="2500" b="0" strike="noStrike" spc="-1">
              <a:solidFill>
                <a:srgbClr val="000000"/>
              </a:solidFill>
              <a:uFill>
                <a:solidFill>
                  <a:srgbClr val="FFFFFF"/>
                </a:solidFill>
              </a:uFill>
              <a:latin typeface="Arial"/>
            </a:endParaRPr>
          </a:p>
        </p:txBody>
      </p:sp>
      <p:sp>
        <p:nvSpPr>
          <p:cNvPr id="963" name="TextShape 2"/>
          <p:cNvSpPr txBox="1"/>
          <p:nvPr/>
        </p:nvSpPr>
        <p:spPr>
          <a:xfrm>
            <a:off x="457200" y="1600200"/>
            <a:ext cx="533376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clés asymétriques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Consistent en une paire de valeurs qui peuvent être utilisées dans les fonctions à sens unique.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Consistent en une clé publique, partagée par tout le monde, et une clé privée, qui doit uniquement être gardée par le propriétaire de la clé.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Peut être créée via l’instruction CREATE ASYMMETRIC KEY. </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96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65" name="CustomShape 4"/>
          <p:cNvSpPr/>
          <p:nvPr/>
        </p:nvSpPr>
        <p:spPr>
          <a:xfrm>
            <a:off x="5867280" y="3200400"/>
            <a:ext cx="3047760" cy="837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ASYMMETRIC KEY AsymKey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ALGORITHM = RSA_2048</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ENCRYPTION BY PASSWORD = 'bmsA$dk7i82bv55'</a:t>
            </a:r>
            <a:endParaRPr lang="fr-BE" sz="1800" b="0" strike="noStrike" spc="-1">
              <a:solidFill>
                <a:srgbClr val="000000"/>
              </a:solidFill>
              <a:uFill>
                <a:solidFill>
                  <a:srgbClr val="FFFFFF"/>
                </a:solidFill>
              </a:uFill>
              <a:latin typeface="Arial"/>
            </a:endParaRPr>
          </a:p>
        </p:txBody>
      </p:sp>
      <p:pic>
        <p:nvPicPr>
          <p:cNvPr id="966" name="Picture 2"/>
          <p:cNvPicPr/>
          <p:nvPr/>
        </p:nvPicPr>
        <p:blipFill>
          <a:blip r:embed="rId3"/>
          <a:stretch/>
        </p:blipFill>
        <p:spPr>
          <a:xfrm>
            <a:off x="5867280" y="1905120"/>
            <a:ext cx="2988720" cy="10854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certificats</a:t>
            </a:r>
            <a:endParaRPr lang="en-US" sz="2500" b="0" strike="noStrike" spc="-1">
              <a:solidFill>
                <a:srgbClr val="000000"/>
              </a:solidFill>
              <a:uFill>
                <a:solidFill>
                  <a:srgbClr val="FFFFFF"/>
                </a:solidFill>
              </a:uFill>
              <a:latin typeface="Arial"/>
            </a:endParaRPr>
          </a:p>
        </p:txBody>
      </p:sp>
      <p:sp>
        <p:nvSpPr>
          <p:cNvPr id="968" name="TextShape 2"/>
          <p:cNvSpPr txBox="1"/>
          <p:nvPr/>
        </p:nvSpPr>
        <p:spPr>
          <a:xfrm>
            <a:off x="457200" y="1600200"/>
            <a:ext cx="60955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Un </a:t>
            </a:r>
            <a:r>
              <a:rPr lang="en-US" sz="2100" b="0" strike="noStrike" spc="-1" dirty="0" err="1">
                <a:solidFill>
                  <a:srgbClr val="595959"/>
                </a:solidFill>
                <a:uFill>
                  <a:solidFill>
                    <a:srgbClr val="FFFFFF"/>
                  </a:solidFill>
                </a:uFill>
                <a:latin typeface="Calibri"/>
              </a:rPr>
              <a:t>certificat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permet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d’associer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clé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publique</a:t>
            </a:r>
            <a:r>
              <a:rPr lang="en-US" sz="2100" b="0" strike="noStrike" spc="-1" dirty="0">
                <a:solidFill>
                  <a:srgbClr val="595959"/>
                </a:solidFill>
                <a:uFill>
                  <a:solidFill>
                    <a:srgbClr val="FFFFFF"/>
                  </a:solidFill>
                </a:uFill>
                <a:latin typeface="Calibri"/>
              </a:rPr>
              <a:t> avec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identité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personne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d’un </a:t>
            </a:r>
            <a:r>
              <a:rPr lang="en-US" sz="2100" b="0" strike="noStrike" spc="-1" dirty="0" err="1">
                <a:solidFill>
                  <a:srgbClr val="595959"/>
                </a:solidFill>
                <a:uFill>
                  <a:solidFill>
                    <a:srgbClr val="FFFFFF"/>
                  </a:solidFill>
                </a:uFill>
                <a:latin typeface="Calibri"/>
              </a:rPr>
              <a:t>système</a:t>
            </a:r>
            <a:r>
              <a:rPr lang="en-US" sz="2100" b="0" strike="noStrike" spc="-1" dirty="0">
                <a:solidFill>
                  <a:srgbClr val="595959"/>
                </a:solidFill>
                <a:uFill>
                  <a:solidFill>
                    <a:srgbClr val="FFFFFF"/>
                  </a:solidFill>
                </a:uFill>
                <a:latin typeface="Calibri"/>
              </a:rPr>
              <a:t> qui </a:t>
            </a:r>
            <a:r>
              <a:rPr lang="en-US" sz="2100" b="0" strike="noStrike" spc="-1" dirty="0" err="1">
                <a:solidFill>
                  <a:srgbClr val="595959"/>
                </a:solidFill>
                <a:uFill>
                  <a:solidFill>
                    <a:srgbClr val="FFFFFF"/>
                  </a:solidFill>
                </a:uFill>
                <a:latin typeface="Calibri"/>
              </a:rPr>
              <a:t>détient</a:t>
            </a:r>
            <a:r>
              <a:rPr lang="en-US" sz="2100" b="0" strike="noStrike" spc="-1" dirty="0">
                <a:solidFill>
                  <a:srgbClr val="595959"/>
                </a:solidFill>
                <a:uFill>
                  <a:solidFill>
                    <a:srgbClr val="FFFFFF"/>
                  </a:solidFill>
                </a:uFill>
                <a:latin typeface="Calibri"/>
              </a:rPr>
              <a:t> le </a:t>
            </a:r>
            <a:r>
              <a:rPr lang="en-US" sz="2100" b="0" strike="noStrike" spc="-1" dirty="0" err="1">
                <a:solidFill>
                  <a:srgbClr val="595959"/>
                </a:solidFill>
                <a:uFill>
                  <a:solidFill>
                    <a:srgbClr val="FFFFFF"/>
                  </a:solidFill>
                </a:uFill>
                <a:latin typeface="Calibri"/>
              </a:rPr>
              <a:t>clé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privée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correspondante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Ils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distribués</a:t>
            </a:r>
            <a:r>
              <a:rPr lang="en-US" sz="2100" b="0" strike="noStrike" spc="-1" dirty="0">
                <a:solidFill>
                  <a:srgbClr val="595959"/>
                </a:solidFill>
                <a:uFill>
                  <a:solidFill>
                    <a:srgbClr val="FFFFFF"/>
                  </a:solidFill>
                </a:uFill>
                <a:latin typeface="Calibri"/>
              </a:rPr>
              <a:t> par des </a:t>
            </a:r>
            <a:r>
              <a:rPr lang="en-US" sz="2100" b="0" strike="noStrike" spc="-1" dirty="0" err="1">
                <a:solidFill>
                  <a:srgbClr val="595959"/>
                </a:solidFill>
                <a:uFill>
                  <a:solidFill>
                    <a:srgbClr val="FFFFFF"/>
                  </a:solidFill>
                </a:uFill>
                <a:latin typeface="Calibri"/>
              </a:rPr>
              <a:t>autorités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d’authentification</a:t>
            </a:r>
            <a:r>
              <a:rPr lang="en-US" sz="2100" b="0" strike="noStrike" spc="-1" dirty="0">
                <a:solidFill>
                  <a:srgbClr val="595959"/>
                </a:solidFill>
                <a:uFill>
                  <a:solidFill>
                    <a:srgbClr val="FFFFFF"/>
                  </a:solidFill>
                </a:uFill>
                <a:latin typeface="Calibri"/>
              </a:rPr>
              <a:t> (CA)</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Ils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permettent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d’authentifier</a:t>
            </a:r>
            <a:r>
              <a:rPr lang="en-US" sz="2100" b="0" strike="noStrike" spc="-1" dirty="0">
                <a:solidFill>
                  <a:srgbClr val="595959"/>
                </a:solidFill>
                <a:uFill>
                  <a:solidFill>
                    <a:srgbClr val="FFFFFF"/>
                  </a:solidFill>
                </a:uFill>
                <a:latin typeface="Calibri"/>
              </a:rPr>
              <a:t> un grand </a:t>
            </a:r>
            <a:r>
              <a:rPr lang="en-US" sz="2100" b="0" strike="noStrike" spc="-1" dirty="0" err="1">
                <a:solidFill>
                  <a:srgbClr val="595959"/>
                </a:solidFill>
                <a:uFill>
                  <a:solidFill>
                    <a:srgbClr val="FFFFFF"/>
                  </a:solidFill>
                </a:uFill>
                <a:latin typeface="Calibri"/>
              </a:rPr>
              <a:t>nombre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d’utilisateurs</a:t>
            </a:r>
            <a:r>
              <a:rPr lang="en-US" sz="2100" b="0" strike="noStrike" spc="-1" dirty="0">
                <a:solidFill>
                  <a:srgbClr val="595959"/>
                </a:solidFill>
                <a:uFill>
                  <a:solidFill>
                    <a:srgbClr val="FFFFFF"/>
                  </a:solidFill>
                </a:uFill>
                <a:latin typeface="Calibri"/>
              </a:rPr>
              <a:t> sans devoir </a:t>
            </a:r>
            <a:r>
              <a:rPr lang="en-US" sz="2100" b="0" strike="noStrike" spc="-1" dirty="0" err="1">
                <a:solidFill>
                  <a:srgbClr val="595959"/>
                </a:solidFill>
                <a:uFill>
                  <a:solidFill>
                    <a:srgbClr val="FFFFFF"/>
                  </a:solidFill>
                </a:uFill>
                <a:latin typeface="Calibri"/>
              </a:rPr>
              <a:t>maintenir</a:t>
            </a:r>
            <a:r>
              <a:rPr lang="en-US" sz="2100" b="0" strike="noStrike" spc="-1" dirty="0">
                <a:solidFill>
                  <a:srgbClr val="595959"/>
                </a:solidFill>
                <a:uFill>
                  <a:solidFill>
                    <a:srgbClr val="FFFFFF"/>
                  </a:solidFill>
                </a:uFill>
                <a:latin typeface="Calibri"/>
              </a:rPr>
              <a:t> un mot de passe pour </a:t>
            </a:r>
            <a:r>
              <a:rPr lang="en-US" sz="2100" b="0" strike="noStrike" spc="-1" dirty="0" err="1">
                <a:solidFill>
                  <a:srgbClr val="595959"/>
                </a:solidFill>
                <a:uFill>
                  <a:solidFill>
                    <a:srgbClr val="FFFFFF"/>
                  </a:solidFill>
                </a:uFill>
                <a:latin typeface="Calibri"/>
              </a:rPr>
              <a:t>chaque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utilisateur</a:t>
            </a:r>
            <a:r>
              <a:rPr lang="en-US" sz="2100" b="0" strike="noStrike" spc="-1" dirty="0">
                <a:solidFill>
                  <a:srgbClr val="595959"/>
                </a:solidFill>
                <a:uFill>
                  <a:solidFill>
                    <a:srgbClr val="FFFFFF"/>
                  </a:solidFill>
                </a:uFill>
                <a:latin typeface="Calibri"/>
              </a:rPr>
              <a:t>.</a:t>
            </a:r>
          </a:p>
        </p:txBody>
      </p:sp>
      <p:sp>
        <p:nvSpPr>
          <p:cNvPr id="9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970" name="Picture 2"/>
          <p:cNvPicPr/>
          <p:nvPr/>
        </p:nvPicPr>
        <p:blipFill>
          <a:blip r:embed="rId3"/>
          <a:stretch/>
        </p:blipFill>
        <p:spPr>
          <a:xfrm>
            <a:off x="6648120" y="1981080"/>
            <a:ext cx="2495520" cy="70452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certificats</a:t>
            </a:r>
            <a:endParaRPr lang="en-US" sz="2500" b="0" strike="noStrike" spc="-1">
              <a:solidFill>
                <a:srgbClr val="000000"/>
              </a:solidFill>
              <a:uFill>
                <a:solidFill>
                  <a:srgbClr val="FFFFFF"/>
                </a:solidFill>
              </a:uFill>
              <a:latin typeface="Arial"/>
            </a:endParaRPr>
          </a:p>
        </p:txBody>
      </p:sp>
      <p:sp>
        <p:nvSpPr>
          <p:cNvPr id="972" name="TextShape 2"/>
          <p:cNvSpPr txBox="1"/>
          <p:nvPr/>
        </p:nvSpPr>
        <p:spPr>
          <a:xfrm>
            <a:off x="457200" y="1600200"/>
            <a:ext cx="58669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Contient</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Une </a:t>
            </a:r>
            <a:r>
              <a:rPr lang="en-US" sz="1800" b="0" strike="noStrike" spc="-1" dirty="0" err="1">
                <a:solidFill>
                  <a:srgbClr val="000000"/>
                </a:solidFill>
                <a:uFill>
                  <a:solidFill>
                    <a:srgbClr val="FFFFFF"/>
                  </a:solidFill>
                </a:uFill>
                <a:latin typeface="Calibri"/>
              </a:rPr>
              <a:t>clé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publique</a:t>
            </a:r>
            <a:r>
              <a:rPr lang="en-US" sz="1800" b="0" strike="noStrike" spc="-1" dirty="0">
                <a:solidFill>
                  <a:srgbClr val="000000"/>
                </a:solidFill>
                <a:uFill>
                  <a:solidFill>
                    <a:srgbClr val="FFFFFF"/>
                  </a:solidFill>
                </a:uFill>
                <a:latin typeface="Calibri"/>
              </a:rPr>
              <a:t> de la </a:t>
            </a:r>
            <a:r>
              <a:rPr lang="en-US" sz="1800" b="0" strike="noStrike" spc="-1" dirty="0" err="1">
                <a:solidFill>
                  <a:srgbClr val="000000"/>
                </a:solidFill>
                <a:uFill>
                  <a:solidFill>
                    <a:srgbClr val="FFFFFF"/>
                  </a:solidFill>
                </a:uFill>
                <a:latin typeface="Calibri"/>
              </a:rPr>
              <a:t>personne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ou</a:t>
            </a:r>
            <a:r>
              <a:rPr lang="en-US" sz="1800" b="0" strike="noStrike" spc="-1" dirty="0">
                <a:solidFill>
                  <a:srgbClr val="000000"/>
                </a:solidFill>
                <a:uFill>
                  <a:solidFill>
                    <a:srgbClr val="FFFFFF"/>
                  </a:solidFill>
                </a:uFill>
                <a:latin typeface="Calibri"/>
              </a:rPr>
              <a:t> du </a:t>
            </a:r>
            <a:r>
              <a:rPr lang="en-US" sz="1800" b="0" strike="noStrike" spc="-1" dirty="0" err="1">
                <a:solidFill>
                  <a:srgbClr val="000000"/>
                </a:solidFill>
                <a:uFill>
                  <a:solidFill>
                    <a:srgbClr val="FFFFFF"/>
                  </a:solidFill>
                </a:uFill>
                <a:latin typeface="Calibri"/>
              </a:rPr>
              <a:t>système</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informations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d’identification</a:t>
            </a:r>
            <a:r>
              <a:rPr lang="en-US" sz="1800" b="0" strike="noStrike" spc="-1" dirty="0">
                <a:solidFill>
                  <a:srgbClr val="000000"/>
                </a:solidFill>
                <a:uFill>
                  <a:solidFill>
                    <a:srgbClr val="FFFFFF"/>
                  </a:solidFill>
                </a:uFill>
                <a:latin typeface="Calibri"/>
              </a:rPr>
              <a:t> du </a:t>
            </a:r>
            <a:r>
              <a:rPr lang="en-US" sz="1800" b="0" strike="noStrike" spc="-1" dirty="0" err="1">
                <a:solidFill>
                  <a:srgbClr val="000000"/>
                </a:solidFill>
                <a:uFill>
                  <a:solidFill>
                    <a:srgbClr val="FFFFFF"/>
                  </a:solidFill>
                </a:uFill>
                <a:latin typeface="Calibri"/>
              </a:rPr>
              <a:t>sujet</a:t>
            </a:r>
            <a:r>
              <a:rPr lang="en-US" sz="1800" b="0" strike="noStrike" spc="-1" dirty="0">
                <a:solidFill>
                  <a:srgbClr val="000000"/>
                </a:solidFill>
                <a:uFill>
                  <a:solidFill>
                    <a:srgbClr val="FFFFFF"/>
                  </a:solidFill>
                </a:uFill>
                <a:latin typeface="Calibri"/>
              </a:rPr>
              <a:t> (nom, email)</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La </a:t>
            </a:r>
            <a:r>
              <a:rPr lang="en-US" sz="1800" b="0" strike="noStrike" spc="-1" dirty="0" err="1">
                <a:solidFill>
                  <a:srgbClr val="000000"/>
                </a:solidFill>
                <a:uFill>
                  <a:solidFill>
                    <a:srgbClr val="FFFFFF"/>
                  </a:solidFill>
                </a:uFill>
                <a:latin typeface="Calibri"/>
              </a:rPr>
              <a:t>période</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validité</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Signature </a:t>
            </a:r>
            <a:r>
              <a:rPr lang="en-US" sz="1800" b="0" strike="noStrike" spc="-1" dirty="0" err="1">
                <a:solidFill>
                  <a:srgbClr val="000000"/>
                </a:solidFill>
                <a:uFill>
                  <a:solidFill>
                    <a:srgbClr val="FFFFFF"/>
                  </a:solidFill>
                </a:uFill>
                <a:latin typeface="Calibri"/>
              </a:rPr>
              <a:t>digitale</a:t>
            </a:r>
            <a:endParaRPr lang="en-US" sz="1600" b="0" strike="noStrike"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certificat</a:t>
            </a:r>
            <a:r>
              <a:rPr lang="en-US" sz="2100" b="0" strike="noStrike" spc="-1" dirty="0">
                <a:solidFill>
                  <a:srgbClr val="595959"/>
                </a:solidFill>
                <a:uFill>
                  <a:solidFill>
                    <a:srgbClr val="FFFFFF"/>
                  </a:solidFill>
                </a:uFill>
                <a:latin typeface="Calibri"/>
              </a:rPr>
              <a:t> SQL Server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conformes</a:t>
            </a:r>
            <a:r>
              <a:rPr lang="en-US" sz="2100" b="0" strike="noStrike" spc="-1" dirty="0">
                <a:solidFill>
                  <a:srgbClr val="595959"/>
                </a:solidFill>
                <a:uFill>
                  <a:solidFill>
                    <a:srgbClr val="FFFFFF"/>
                  </a:solidFill>
                </a:uFill>
                <a:latin typeface="Calibri"/>
              </a:rPr>
              <a:t> au standard X.509</a:t>
            </a:r>
          </a:p>
        </p:txBody>
      </p:sp>
      <p:sp>
        <p:nvSpPr>
          <p:cNvPr id="97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974" name="Picture 2"/>
          <p:cNvPicPr/>
          <p:nvPr/>
        </p:nvPicPr>
        <p:blipFill>
          <a:blip r:embed="rId3"/>
          <a:stretch/>
        </p:blipFill>
        <p:spPr>
          <a:xfrm>
            <a:off x="6553080" y="1981080"/>
            <a:ext cx="2495520" cy="704520"/>
          </a:xfrm>
          <a:prstGeom prst="rect">
            <a:avLst/>
          </a:prstGeom>
          <a:ln w="9360">
            <a:noFill/>
          </a:ln>
        </p:spPr>
      </p:pic>
      <p:sp>
        <p:nvSpPr>
          <p:cNvPr id="975" name="CustomShape 4"/>
          <p:cNvSpPr/>
          <p:nvPr/>
        </p:nvSpPr>
        <p:spPr>
          <a:xfrm>
            <a:off x="6172200" y="2895480"/>
            <a:ext cx="2819160" cy="28951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 create a new certificate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CERTIFICATE AWCustRelationsCert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ENCRYPTION BY PASSWORD = 'pGFD4bb925DGvbd2439587y'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SUBJECT = 'Adventure Works Customer Relations',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EXPIRY_DATE = '10/31/2009‘</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Export the certificate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BACKUP CERTIFICATE AWCustRelationsCert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FILE = 'c:\certs\AWCustRelationsCert.cer‘</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Import a certificate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CERTIFICATE SupplierCert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FILE = 'c:\certs\SupplierCert.cer'</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Cryptography Architecture</a:t>
            </a:r>
            <a:endParaRPr lang="en-US" sz="2500" b="0" strike="noStrike" spc="-1">
              <a:solidFill>
                <a:srgbClr val="000000"/>
              </a:solidFill>
              <a:uFill>
                <a:solidFill>
                  <a:srgbClr val="FFFFFF"/>
                </a:solidFill>
              </a:uFill>
              <a:latin typeface="Arial"/>
            </a:endParaRPr>
          </a:p>
        </p:txBody>
      </p:sp>
      <p:sp>
        <p:nvSpPr>
          <p:cNvPr id="977" name="TextShape 2"/>
          <p:cNvSpPr txBox="1"/>
          <p:nvPr/>
        </p:nvSpPr>
        <p:spPr>
          <a:xfrm>
            <a:off x="4648320" y="1600200"/>
            <a:ext cx="40381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Server Master Key:</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C’est la racine de la hiérarchie de cryptage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Cette clé est générée automatiquement quand on installe une instance de SQL 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 Elle est sécurisée par Windows Data Protection API (DPAPI)</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9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979" name="Picture 2"/>
          <p:cNvPicPr/>
          <p:nvPr/>
        </p:nvPicPr>
        <p:blipFill>
          <a:blip r:embed="rId3"/>
          <a:stretch/>
        </p:blipFill>
        <p:spPr>
          <a:xfrm>
            <a:off x="0" y="1704960"/>
            <a:ext cx="4676400" cy="37047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Cryptography Architecture</a:t>
            </a:r>
            <a:endParaRPr lang="en-US" sz="2500" b="0" strike="noStrike" spc="-1">
              <a:solidFill>
                <a:srgbClr val="000000"/>
              </a:solidFill>
              <a:uFill>
                <a:solidFill>
                  <a:srgbClr val="FFFFFF"/>
                </a:solidFill>
              </a:uFill>
              <a:latin typeface="Arial"/>
            </a:endParaRPr>
          </a:p>
        </p:txBody>
      </p:sp>
      <p:sp>
        <p:nvSpPr>
          <p:cNvPr id="981" name="TextShape 2"/>
          <p:cNvSpPr txBox="1"/>
          <p:nvPr/>
        </p:nvSpPr>
        <p:spPr>
          <a:xfrm>
            <a:off x="4676400" y="911838"/>
            <a:ext cx="3962160" cy="4241202"/>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Database master key : </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clé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symétrique</a:t>
            </a:r>
            <a:r>
              <a:rPr lang="en-US" sz="1800" b="0" strike="noStrike" spc="-1" dirty="0">
                <a:solidFill>
                  <a:srgbClr val="000000"/>
                </a:solidFill>
                <a:uFill>
                  <a:solidFill>
                    <a:srgbClr val="FFFFFF"/>
                  </a:solidFill>
                </a:uFill>
                <a:latin typeface="Calibri"/>
              </a:rPr>
              <a:t> qui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utilisée</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protéger</a:t>
            </a:r>
            <a:r>
              <a:rPr lang="en-US" sz="1800" b="0" strike="noStrike" spc="-1" dirty="0">
                <a:solidFill>
                  <a:srgbClr val="000000"/>
                </a:solidFill>
                <a:uFill>
                  <a:solidFill>
                    <a:srgbClr val="FFFFFF"/>
                  </a:solidFill>
                </a:uFill>
                <a:latin typeface="Calibri"/>
              </a:rPr>
              <a:t> la </a:t>
            </a:r>
            <a:r>
              <a:rPr lang="en-US" sz="1800" b="0" strike="noStrike" spc="-1" dirty="0" err="1">
                <a:solidFill>
                  <a:srgbClr val="000000"/>
                </a:solidFill>
                <a:uFill>
                  <a:solidFill>
                    <a:srgbClr val="FFFFFF"/>
                  </a:solidFill>
                </a:uFill>
                <a:latin typeface="Calibri"/>
              </a:rPr>
              <a:t>clé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privée</a:t>
            </a:r>
            <a:r>
              <a:rPr lang="en-US" sz="1800" b="0" strike="noStrike" spc="-1" dirty="0">
                <a:solidFill>
                  <a:srgbClr val="000000"/>
                </a:solidFill>
                <a:uFill>
                  <a:solidFill>
                    <a:srgbClr val="FFFFFF"/>
                  </a:solidFill>
                </a:uFill>
                <a:latin typeface="Calibri"/>
              </a:rPr>
              <a:t> des </a:t>
            </a:r>
            <a:r>
              <a:rPr lang="en-US" sz="1800" b="0" strike="noStrike" spc="-1" dirty="0" err="1">
                <a:solidFill>
                  <a:srgbClr val="000000"/>
                </a:solidFill>
                <a:uFill>
                  <a:solidFill>
                    <a:srgbClr val="FFFFFF"/>
                  </a:solidFill>
                </a:uFill>
                <a:latin typeface="Calibri"/>
              </a:rPr>
              <a:t>certificats</a:t>
            </a:r>
            <a:r>
              <a:rPr lang="en-US" sz="1800" b="0" strike="noStrike" spc="-1" dirty="0">
                <a:solidFill>
                  <a:srgbClr val="000000"/>
                </a:solidFill>
                <a:uFill>
                  <a:solidFill>
                    <a:srgbClr val="FFFFFF"/>
                  </a:solidFill>
                </a:uFill>
                <a:latin typeface="Calibri"/>
              </a:rPr>
              <a:t> et les </a:t>
            </a:r>
            <a:r>
              <a:rPr lang="en-US" sz="1800" b="0" strike="noStrike" spc="-1" dirty="0" err="1">
                <a:solidFill>
                  <a:srgbClr val="000000"/>
                </a:solidFill>
                <a:uFill>
                  <a:solidFill>
                    <a:srgbClr val="FFFFFF"/>
                  </a:solidFill>
                </a:uFill>
                <a:latin typeface="Calibri"/>
              </a:rPr>
              <a:t>clés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asymétriques</a:t>
            </a:r>
            <a:r>
              <a:rPr lang="en-US" sz="1800" b="0" strike="noStrike" spc="-1" dirty="0">
                <a:solidFill>
                  <a:srgbClr val="000000"/>
                </a:solidFill>
                <a:uFill>
                  <a:solidFill>
                    <a:srgbClr val="FFFFFF"/>
                  </a:solidFill>
                </a:uFill>
                <a:latin typeface="Calibri"/>
              </a:rPr>
              <a:t> dans la DB.</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Quand</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cette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clé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créée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elles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cryptée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utilisant</a:t>
            </a:r>
            <a:r>
              <a:rPr lang="en-US" sz="1800" b="0" strike="noStrike" spc="-1" dirty="0">
                <a:solidFill>
                  <a:srgbClr val="000000"/>
                </a:solidFill>
                <a:uFill>
                  <a:solidFill>
                    <a:srgbClr val="FFFFFF"/>
                  </a:solidFill>
                </a:uFill>
                <a:latin typeface="Calibri"/>
              </a:rPr>
              <a:t> un triple DES et un password </a:t>
            </a:r>
            <a:r>
              <a:rPr lang="en-US" sz="1800" b="0" strike="noStrike" spc="-1" dirty="0" err="1">
                <a:solidFill>
                  <a:srgbClr val="000000"/>
                </a:solidFill>
                <a:uFill>
                  <a:solidFill>
                    <a:srgbClr val="FFFFFF"/>
                  </a:solidFill>
                </a:uFill>
                <a:latin typeface="Calibri"/>
              </a:rPr>
              <a:t>donné</a:t>
            </a:r>
            <a:r>
              <a:rPr lang="en-US" sz="1800" b="0" strike="noStrike" spc="-1" dirty="0">
                <a:solidFill>
                  <a:srgbClr val="000000"/>
                </a:solidFill>
                <a:uFill>
                  <a:solidFill>
                    <a:srgbClr val="FFFFFF"/>
                  </a:solidFill>
                </a:uFill>
                <a:latin typeface="Calibri"/>
              </a:rPr>
              <a:t> par le user. </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Une </a:t>
            </a:r>
            <a:r>
              <a:rPr lang="en-US" sz="1800" b="0" strike="noStrike" spc="-1" dirty="0" err="1">
                <a:solidFill>
                  <a:srgbClr val="000000"/>
                </a:solidFill>
                <a:uFill>
                  <a:solidFill>
                    <a:srgbClr val="FFFFFF"/>
                  </a:solidFill>
                </a:uFill>
                <a:latin typeface="Calibri"/>
              </a:rPr>
              <a:t>copie</a:t>
            </a:r>
            <a:r>
              <a:rPr lang="en-US" sz="1800" b="0" strike="noStrike" spc="-1" dirty="0">
                <a:solidFill>
                  <a:srgbClr val="000000"/>
                </a:solidFill>
                <a:uFill>
                  <a:solidFill>
                    <a:srgbClr val="FFFFFF"/>
                  </a:solidFill>
                </a:uFill>
                <a:latin typeface="Calibri"/>
              </a:rPr>
              <a:t> de la </a:t>
            </a:r>
            <a:r>
              <a:rPr lang="en-US" sz="1800" b="0" strike="noStrike" spc="-1" dirty="0" err="1">
                <a:solidFill>
                  <a:srgbClr val="000000"/>
                </a:solidFill>
                <a:uFill>
                  <a:solidFill>
                    <a:srgbClr val="FFFFFF"/>
                  </a:solidFill>
                </a:uFill>
                <a:latin typeface="Calibri"/>
              </a:rPr>
              <a:t>clé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cryptée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utilisant</a:t>
            </a:r>
            <a:r>
              <a:rPr lang="en-US" sz="1800" b="0" strike="noStrike" spc="-1" dirty="0">
                <a:solidFill>
                  <a:srgbClr val="000000"/>
                </a:solidFill>
                <a:uFill>
                  <a:solidFill>
                    <a:srgbClr val="FFFFFF"/>
                  </a:solidFill>
                </a:uFill>
                <a:latin typeface="Calibri"/>
              </a:rPr>
              <a:t> la Service Master Key et </a:t>
            </a:r>
            <a:r>
              <a:rPr lang="en-US" sz="1800" b="0" strike="noStrike" spc="-1" dirty="0" err="1">
                <a:solidFill>
                  <a:srgbClr val="000000"/>
                </a:solidFill>
                <a:uFill>
                  <a:solidFill>
                    <a:srgbClr val="FFFFFF"/>
                  </a:solidFill>
                </a:uFill>
                <a:latin typeface="Calibri"/>
              </a:rPr>
              <a:t>stockée</a:t>
            </a:r>
            <a:r>
              <a:rPr lang="en-US" sz="1800" b="0" strike="noStrike" spc="-1" dirty="0">
                <a:solidFill>
                  <a:srgbClr val="000000"/>
                </a:solidFill>
                <a:uFill>
                  <a:solidFill>
                    <a:srgbClr val="FFFFFF"/>
                  </a:solidFill>
                </a:uFill>
                <a:latin typeface="Calibri"/>
              </a:rPr>
              <a:t> dans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elle-même</a:t>
            </a:r>
            <a:r>
              <a:rPr lang="en-US" sz="1800" b="0" strike="noStrike" spc="-1" dirty="0">
                <a:solidFill>
                  <a:srgbClr val="000000"/>
                </a:solidFill>
                <a:uFill>
                  <a:solidFill>
                    <a:srgbClr val="FFFFFF"/>
                  </a:solidFill>
                </a:uFill>
                <a:latin typeface="Calibri"/>
              </a:rPr>
              <a:t> et dans la Db master.</a:t>
            </a:r>
            <a:endParaRPr lang="en-US" sz="1600" b="0" strike="noStrike" spc="-1" dirty="0">
              <a:solidFill>
                <a:srgbClr val="000000"/>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98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983" name="Picture 2"/>
          <p:cNvPicPr/>
          <p:nvPr/>
        </p:nvPicPr>
        <p:blipFill>
          <a:blip r:embed="rId3"/>
          <a:stretch/>
        </p:blipFill>
        <p:spPr>
          <a:xfrm>
            <a:off x="0" y="1704960"/>
            <a:ext cx="4676400" cy="3704760"/>
          </a:xfrm>
          <a:prstGeom prst="rect">
            <a:avLst/>
          </a:prstGeom>
          <a:ln w="9360">
            <a:noFill/>
          </a:ln>
        </p:spPr>
      </p:pic>
      <p:sp>
        <p:nvSpPr>
          <p:cNvPr id="984" name="CustomShape 4"/>
          <p:cNvSpPr/>
          <p:nvPr/>
        </p:nvSpPr>
        <p:spPr>
          <a:xfrm>
            <a:off x="4981320" y="5028840"/>
            <a:ext cx="3657240" cy="7617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CREATE MASTER KEY ENCRYPTION BY PASSWORD = '23987hxJ#KL95234nl0zBe'</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Quand utiliser les clés et les certificats</a:t>
            </a:r>
            <a:endParaRPr lang="en-US" sz="2500" b="0" strike="noStrike" spc="-1">
              <a:solidFill>
                <a:srgbClr val="000000"/>
              </a:solidFill>
              <a:uFill>
                <a:solidFill>
                  <a:srgbClr val="FFFFFF"/>
                </a:solidFill>
              </a:uFill>
              <a:latin typeface="Arial"/>
            </a:endParaRPr>
          </a:p>
        </p:txBody>
      </p:sp>
      <p:sp>
        <p:nvSpPr>
          <p:cNvPr id="98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Cryptage des données</a:t>
            </a:r>
          </a:p>
        </p:txBody>
      </p:sp>
      <p:sp>
        <p:nvSpPr>
          <p:cNvPr id="9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988" name="Table 4"/>
          <p:cNvGraphicFramePr/>
          <p:nvPr/>
        </p:nvGraphicFramePr>
        <p:xfrm>
          <a:off x="380880" y="2590920"/>
          <a:ext cx="8534160" cy="2471760"/>
        </p:xfrm>
        <a:graphic>
          <a:graphicData uri="http://schemas.openxmlformats.org/drawingml/2006/table">
            <a:tbl>
              <a:tblPr/>
              <a:tblGrid>
                <a:gridCol w="2438280">
                  <a:extLst>
                    <a:ext uri="{9D8B030D-6E8A-4147-A177-3AD203B41FA5}">
                      <a16:colId xmlns:a16="http://schemas.microsoft.com/office/drawing/2014/main" val="20000"/>
                    </a:ext>
                  </a:extLst>
                </a:gridCol>
                <a:gridCol w="6095880">
                  <a:extLst>
                    <a:ext uri="{9D8B030D-6E8A-4147-A177-3AD203B41FA5}">
                      <a16:colId xmlns:a16="http://schemas.microsoft.com/office/drawing/2014/main" val="20001"/>
                    </a:ext>
                  </a:extLst>
                </a:gridCol>
              </a:tblGrid>
              <a:tr h="340200">
                <a:tc>
                  <a:txBody>
                    <a:bodyPr/>
                    <a:lstStyle/>
                    <a:p>
                      <a:pPr>
                        <a:lnSpc>
                          <a:spcPct val="100000"/>
                        </a:lnSpc>
                      </a:pPr>
                      <a:r>
                        <a:rPr lang="fr-BE" sz="1600" b="0" strike="noStrike" spc="-1">
                          <a:solidFill>
                            <a:srgbClr val="FFFFFF"/>
                          </a:solidFill>
                          <a:uFill>
                            <a:solidFill>
                              <a:srgbClr val="FFFFFF"/>
                            </a:solidFill>
                          </a:uFill>
                          <a:latin typeface="Constantia"/>
                        </a:rPr>
                        <a:t>Fonction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0"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588600">
                <a:tc>
                  <a:txBody>
                    <a:bodyPr/>
                    <a:lstStyle/>
                    <a:p>
                      <a:pPr>
                        <a:lnSpc>
                          <a:spcPct val="100000"/>
                        </a:lnSpc>
                      </a:pPr>
                      <a:r>
                        <a:rPr lang="fr-BE" sz="1600" b="0" strike="noStrike" spc="-1">
                          <a:solidFill>
                            <a:srgbClr val="000000"/>
                          </a:solidFill>
                          <a:uFill>
                            <a:solidFill>
                              <a:srgbClr val="FFFFFF"/>
                            </a:solidFill>
                          </a:uFill>
                          <a:latin typeface="Constantia"/>
                        </a:rPr>
                        <a:t>EncryptByKey et DecryptByKey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Cryptage avec une clé symétrique.  Requiert l’utilisation de la fonction KeyGUID qui permet d’identifier la clé symétrique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588600">
                <a:tc>
                  <a:txBody>
                    <a:bodyPr/>
                    <a:lstStyle/>
                    <a:p>
                      <a:pPr>
                        <a:lnSpc>
                          <a:spcPct val="100000"/>
                        </a:lnSpc>
                      </a:pPr>
                      <a:r>
                        <a:rPr lang="fr-BE" sz="1600" b="0" strike="noStrike" spc="-1">
                          <a:solidFill>
                            <a:srgbClr val="000000"/>
                          </a:solidFill>
                          <a:uFill>
                            <a:solidFill>
                              <a:srgbClr val="FFFFFF"/>
                            </a:solidFill>
                          </a:uFill>
                          <a:latin typeface="Constantia"/>
                        </a:rPr>
                        <a:t>EncryptByAsymKey et DecryptByAsymKey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Cryptage avec une clé asymétrique. Requiert l’utilisation de la fonction AsymKey_ID qui permet d’identifier la clé asymétrique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588600">
                <a:tc>
                  <a:txBody>
                    <a:bodyPr/>
                    <a:lstStyle/>
                    <a:p>
                      <a:pPr>
                        <a:lnSpc>
                          <a:spcPct val="100000"/>
                        </a:lnSpc>
                      </a:pPr>
                      <a:r>
                        <a:rPr lang="fr-BE" sz="1600" b="0" strike="noStrike" spc="-1">
                          <a:solidFill>
                            <a:srgbClr val="000000"/>
                          </a:solidFill>
                          <a:uFill>
                            <a:solidFill>
                              <a:srgbClr val="FFFFFF"/>
                            </a:solidFill>
                          </a:uFill>
                          <a:latin typeface="Constantia"/>
                        </a:rPr>
                        <a:t>EncryptByCert et DecryptByCert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Cryptage avec un certificat. Requiert l’utilisation de la fonction Cert_ID qui permet d’identifier le certificat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CustomShape 1"/>
          <p:cNvSpPr/>
          <p:nvPr/>
        </p:nvSpPr>
        <p:spPr>
          <a:xfrm rot="5400000">
            <a:off x="6553440" y="2933640"/>
            <a:ext cx="2400120" cy="2018880"/>
          </a:xfrm>
          <a:prstGeom prst="triangle">
            <a:avLst>
              <a:gd name="adj" fmla="val 50000"/>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506" name="TextShape 2"/>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qu’une instance de SQL Server?</a:t>
            </a:r>
            <a:endParaRPr lang="en-US" sz="2500" b="0" strike="noStrike" spc="-1">
              <a:solidFill>
                <a:srgbClr val="000000"/>
              </a:solidFill>
              <a:uFill>
                <a:solidFill>
                  <a:srgbClr val="FFFFFF"/>
                </a:solidFill>
              </a:uFill>
              <a:latin typeface="Arial"/>
            </a:endParaRPr>
          </a:p>
        </p:txBody>
      </p:sp>
      <p:sp>
        <p:nvSpPr>
          <p:cNvPr id="507" name="TextShape 3"/>
          <p:cNvSpPr txBox="1"/>
          <p:nvPr/>
        </p:nvSpPr>
        <p:spPr>
          <a:xfrm>
            <a:off x="457200" y="1600200"/>
            <a:ext cx="58669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Instance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 (MSSQLSERVER) : </a:t>
            </a:r>
            <a:r>
              <a:rPr lang="en-US" sz="2100" b="0" strike="noStrike" spc="-1" dirty="0" err="1">
                <a:solidFill>
                  <a:srgbClr val="595959"/>
                </a:solidFill>
                <a:uFill>
                  <a:solidFill>
                    <a:srgbClr val="FFFFFF"/>
                  </a:solidFill>
                </a:uFill>
                <a:latin typeface="Calibri"/>
              </a:rPr>
              <a:t>identifié</a:t>
            </a:r>
            <a:r>
              <a:rPr lang="en-US" sz="2100" b="0" strike="noStrike" spc="-1" dirty="0">
                <a:solidFill>
                  <a:srgbClr val="595959"/>
                </a:solidFill>
                <a:uFill>
                  <a:solidFill>
                    <a:srgbClr val="FFFFFF"/>
                  </a:solidFill>
                </a:uFill>
                <a:latin typeface="Calibri"/>
              </a:rPr>
              <a:t> par le nom de la machine sur </a:t>
            </a:r>
            <a:r>
              <a:rPr lang="en-US" sz="2100" b="0" strike="noStrike" spc="-1" dirty="0" err="1">
                <a:solidFill>
                  <a:srgbClr val="595959"/>
                </a:solidFill>
                <a:uFill>
                  <a:solidFill>
                    <a:srgbClr val="FFFFFF"/>
                  </a:solidFill>
                </a:uFill>
                <a:latin typeface="Calibri"/>
              </a:rPr>
              <a:t>laquelle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elle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fonctionne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Instance </a:t>
            </a:r>
            <a:r>
              <a:rPr lang="en-US" sz="2100" b="0" strike="noStrike" spc="-1" dirty="0" err="1">
                <a:solidFill>
                  <a:srgbClr val="595959"/>
                </a:solidFill>
                <a:uFill>
                  <a:solidFill>
                    <a:srgbClr val="FFFFFF"/>
                  </a:solidFill>
                </a:uFill>
                <a:latin typeface="Calibri"/>
              </a:rPr>
              <a:t>nommée</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identifié</a:t>
            </a:r>
            <a:r>
              <a:rPr lang="en-US" sz="2100" b="0" strike="noStrike" spc="-1" dirty="0">
                <a:solidFill>
                  <a:srgbClr val="595959"/>
                </a:solidFill>
                <a:uFill>
                  <a:solidFill>
                    <a:srgbClr val="FFFFFF"/>
                  </a:solidFill>
                </a:uFill>
                <a:latin typeface="Calibri"/>
              </a:rPr>
              <a:t> par le format </a:t>
            </a:r>
            <a:r>
              <a:rPr lang="en-US" sz="2100" b="0" strike="noStrike" spc="-1" dirty="0" err="1">
                <a:solidFill>
                  <a:srgbClr val="595959"/>
                </a:solidFill>
                <a:uFill>
                  <a:solidFill>
                    <a:srgbClr val="FFFFFF"/>
                  </a:solidFill>
                </a:uFill>
                <a:latin typeface="Calibri"/>
              </a:rPr>
              <a:t>Nom_machine</a:t>
            </a:r>
            <a:r>
              <a:rPr lang="en-US" sz="2100" b="0" strike="noStrike" spc="-1" dirty="0">
                <a:solidFill>
                  <a:srgbClr val="595959"/>
                </a:solidFill>
                <a:uFill>
                  <a:solidFill>
                    <a:srgbClr val="FFFFFF"/>
                  </a:solidFill>
                </a:uFill>
                <a:latin typeface="Calibri"/>
              </a:rPr>
              <a:t>\</a:t>
            </a:r>
            <a:r>
              <a:rPr lang="en-US" sz="2100" b="0" strike="noStrike" spc="-1" dirty="0" err="1">
                <a:solidFill>
                  <a:srgbClr val="595959"/>
                </a:solidFill>
                <a:uFill>
                  <a:solidFill>
                    <a:srgbClr val="FFFFFF"/>
                  </a:solidFill>
                </a:uFill>
                <a:latin typeface="Calibri"/>
              </a:rPr>
              <a:t>nom_instance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Une instance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installation de </a:t>
            </a:r>
            <a:r>
              <a:rPr lang="en-US" sz="2100" b="0" strike="noStrike" spc="-1" dirty="0" err="1">
                <a:solidFill>
                  <a:srgbClr val="595959"/>
                </a:solidFill>
                <a:uFill>
                  <a:solidFill>
                    <a:srgbClr val="FFFFFF"/>
                  </a:solidFill>
                </a:uFill>
                <a:latin typeface="Calibri"/>
              </a:rPr>
              <a:t>toute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partie</a:t>
            </a:r>
            <a:r>
              <a:rPr lang="en-US" sz="2100" b="0" strike="noStrike" spc="-1" dirty="0">
                <a:solidFill>
                  <a:srgbClr val="595959"/>
                </a:solidFill>
                <a:uFill>
                  <a:solidFill>
                    <a:srgbClr val="FFFFFF"/>
                  </a:solidFill>
                </a:uFill>
                <a:latin typeface="Calibri"/>
              </a:rPr>
              <a:t> des services SQL Server sur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machine (</a:t>
            </a:r>
            <a:r>
              <a:rPr lang="en-US" sz="2100" b="0" strike="noStrike" spc="-1" dirty="0" err="1">
                <a:solidFill>
                  <a:srgbClr val="595959"/>
                </a:solidFill>
                <a:uFill>
                  <a:solidFill>
                    <a:srgbClr val="FFFFFF"/>
                  </a:solidFill>
                </a:uFill>
                <a:latin typeface="Calibri"/>
              </a:rPr>
              <a:t>jusqu'à</a:t>
            </a:r>
            <a:r>
              <a:rPr lang="en-US" sz="2100" b="0" strike="noStrike" spc="-1" dirty="0">
                <a:solidFill>
                  <a:srgbClr val="595959"/>
                </a:solidFill>
                <a:uFill>
                  <a:solidFill>
                    <a:srgbClr val="FFFFFF"/>
                  </a:solidFill>
                </a:uFill>
                <a:latin typeface="Calibri"/>
              </a:rPr>
              <a:t> 50 instances </a:t>
            </a:r>
            <a:r>
              <a:rPr lang="en-US" sz="2100" b="0" strike="noStrike" spc="-1" dirty="0" err="1">
                <a:solidFill>
                  <a:srgbClr val="595959"/>
                </a:solidFill>
                <a:uFill>
                  <a:solidFill>
                    <a:srgbClr val="FFFFFF"/>
                  </a:solidFill>
                </a:uFill>
                <a:latin typeface="Calibri"/>
              </a:rPr>
              <a:t>différentes</a:t>
            </a:r>
            <a:r>
              <a:rPr lang="en-US" sz="2100" b="0" strike="noStrike" spc="-1" dirty="0">
                <a:solidFill>
                  <a:srgbClr val="595959"/>
                </a:solidFill>
                <a:uFill>
                  <a:solidFill>
                    <a:srgbClr val="FFFFFF"/>
                  </a:solidFill>
                </a:uFill>
                <a:latin typeface="Calibri"/>
              </a:rPr>
              <a:t>), </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Une base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limitée</a:t>
            </a:r>
            <a:r>
              <a:rPr lang="en-US" sz="2100" b="0" strike="noStrike" spc="-1" dirty="0">
                <a:solidFill>
                  <a:srgbClr val="595959"/>
                </a:solidFill>
                <a:uFill>
                  <a:solidFill>
                    <a:srgbClr val="FFFFFF"/>
                  </a:solidFill>
                </a:uFill>
                <a:latin typeface="Calibri"/>
              </a:rPr>
              <a:t> à 524 Po, </a:t>
            </a:r>
            <a:r>
              <a:rPr lang="en-US" sz="2100" b="0" strike="noStrike" spc="-1" dirty="0" err="1">
                <a:solidFill>
                  <a:srgbClr val="595959"/>
                </a:solidFill>
                <a:uFill>
                  <a:solidFill>
                    <a:srgbClr val="FFFFFF"/>
                  </a:solidFill>
                </a:uFill>
                <a:latin typeface="Calibri"/>
              </a:rPr>
              <a:t>mais</a:t>
            </a:r>
            <a:r>
              <a:rPr lang="en-US" sz="2100" b="0" strike="noStrike" spc="-1" dirty="0">
                <a:solidFill>
                  <a:srgbClr val="595959"/>
                </a:solidFill>
                <a:uFill>
                  <a:solidFill>
                    <a:srgbClr val="FFFFFF"/>
                  </a:solidFill>
                </a:uFill>
                <a:latin typeface="Calibri"/>
              </a:rPr>
              <a:t> on </a:t>
            </a:r>
            <a:r>
              <a:rPr lang="en-US" sz="2100" b="0" strike="noStrike" spc="-1" dirty="0" err="1">
                <a:solidFill>
                  <a:srgbClr val="595959"/>
                </a:solidFill>
                <a:uFill>
                  <a:solidFill>
                    <a:srgbClr val="FFFFFF"/>
                  </a:solidFill>
                </a:uFill>
                <a:latin typeface="Calibri"/>
              </a:rPr>
              <a:t>peut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héberger</a:t>
            </a:r>
            <a:r>
              <a:rPr lang="en-US" sz="2100" b="0" strike="noStrike" spc="-1" dirty="0">
                <a:solidFill>
                  <a:srgbClr val="595959"/>
                </a:solidFill>
                <a:uFill>
                  <a:solidFill>
                    <a:srgbClr val="FFFFFF"/>
                  </a:solidFill>
                </a:uFill>
                <a:latin typeface="Calibri"/>
              </a:rPr>
              <a:t> 32760 bases dans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même</a:t>
            </a:r>
            <a:r>
              <a:rPr lang="en-US" sz="2100" b="0" strike="noStrike" spc="-1" dirty="0">
                <a:solidFill>
                  <a:srgbClr val="595959"/>
                </a:solidFill>
                <a:uFill>
                  <a:solidFill>
                    <a:srgbClr val="FFFFFF"/>
                  </a:solidFill>
                </a:uFill>
                <a:latin typeface="Calibri"/>
              </a:rPr>
              <a:t> instance.</a:t>
            </a:r>
          </a:p>
        </p:txBody>
      </p:sp>
      <p:sp>
        <p:nvSpPr>
          <p:cNvPr id="508" name="TextShape 4"/>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509" name="Rectangle 1094"/>
          <p:cNvPicPr/>
          <p:nvPr/>
        </p:nvPicPr>
        <p:blipFill>
          <a:blip r:embed="rId3"/>
          <a:stretch/>
        </p:blipFill>
        <p:spPr>
          <a:xfrm>
            <a:off x="6553080" y="2590920"/>
            <a:ext cx="452160" cy="799920"/>
          </a:xfrm>
          <a:prstGeom prst="rect">
            <a:avLst/>
          </a:prstGeom>
          <a:ln w="9360">
            <a:noFill/>
          </a:ln>
        </p:spPr>
      </p:pic>
      <p:pic>
        <p:nvPicPr>
          <p:cNvPr id="510" name="Rectangle 1094"/>
          <p:cNvPicPr/>
          <p:nvPr/>
        </p:nvPicPr>
        <p:blipFill>
          <a:blip r:embed="rId3"/>
          <a:stretch/>
        </p:blipFill>
        <p:spPr>
          <a:xfrm>
            <a:off x="6553080" y="3505320"/>
            <a:ext cx="452160" cy="799920"/>
          </a:xfrm>
          <a:prstGeom prst="rect">
            <a:avLst/>
          </a:prstGeom>
          <a:ln w="9360">
            <a:noFill/>
          </a:ln>
        </p:spPr>
      </p:pic>
      <p:pic>
        <p:nvPicPr>
          <p:cNvPr id="511" name="Rectangle 1094"/>
          <p:cNvPicPr/>
          <p:nvPr/>
        </p:nvPicPr>
        <p:blipFill>
          <a:blip r:embed="rId3"/>
          <a:stretch/>
        </p:blipFill>
        <p:spPr>
          <a:xfrm>
            <a:off x="6553080" y="4419720"/>
            <a:ext cx="452160" cy="799920"/>
          </a:xfrm>
          <a:prstGeom prst="rect">
            <a:avLst/>
          </a:prstGeom>
          <a:ln w="9360">
            <a:noFill/>
          </a:ln>
        </p:spPr>
      </p:pic>
      <p:pic>
        <p:nvPicPr>
          <p:cNvPr id="512" name="Rectangle 1087"/>
          <p:cNvPicPr/>
          <p:nvPr/>
        </p:nvPicPr>
        <p:blipFill>
          <a:blip r:embed="rId4"/>
          <a:stretch/>
        </p:blipFill>
        <p:spPr>
          <a:xfrm>
            <a:off x="7788600" y="3206520"/>
            <a:ext cx="1050120" cy="1898640"/>
          </a:xfrm>
          <a:prstGeom prst="rect">
            <a:avLst/>
          </a:prstGeom>
          <a:ln w="9360">
            <a:noFill/>
          </a:ln>
          <a:scene3d>
            <a:camera prst="orthographicFront">
              <a:rot lat="0" lon="10800000" rev="0"/>
            </a:camera>
            <a:lightRig rig="threePt" dir="t"/>
          </a:scene3d>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Quand utiliser les clés et les certificats</a:t>
            </a:r>
            <a:endParaRPr lang="en-US" sz="2500" b="0" strike="noStrike" spc="-1">
              <a:solidFill>
                <a:srgbClr val="000000"/>
              </a:solidFill>
              <a:uFill>
                <a:solidFill>
                  <a:srgbClr val="FFFFFF"/>
                </a:solidFill>
              </a:uFill>
              <a:latin typeface="Arial"/>
            </a:endParaRPr>
          </a:p>
        </p:txBody>
      </p:sp>
      <p:sp>
        <p:nvSpPr>
          <p:cNvPr id="99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Signer les modules de code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utiliser un certificat pour signer un module de code tels que les procédures stockées, les fonctions ou les triggers.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Seuls les utilisateur possédant la clé privée peuvent modifier le code.</a:t>
            </a:r>
            <a:endParaRPr lang="en-US" sz="1600" b="0" strike="noStrike" spc="-1">
              <a:solidFill>
                <a:srgbClr val="000000"/>
              </a:solidFill>
              <a:uFill>
                <a:solidFill>
                  <a:srgbClr val="FFFFFF"/>
                </a:solidFill>
              </a:uFill>
              <a:latin typeface="Calibri"/>
            </a:endParaRPr>
          </a:p>
        </p:txBody>
      </p:sp>
      <p:sp>
        <p:nvSpPr>
          <p:cNvPr id="9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992" name="CustomShape 4"/>
          <p:cNvSpPr/>
          <p:nvPr/>
        </p:nvSpPr>
        <p:spPr>
          <a:xfrm>
            <a:off x="1752480" y="472428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ADD SIGNATURE TO Sales.AddOrder BY CERTIFICATE SalesDevCert</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Quand utiliser les clés et les certificats</a:t>
            </a:r>
            <a:endParaRPr lang="en-US" sz="2500" b="0" strike="noStrike" spc="-1">
              <a:solidFill>
                <a:srgbClr val="000000"/>
              </a:solidFill>
              <a:uFill>
                <a:solidFill>
                  <a:srgbClr val="FFFFFF"/>
                </a:solidFill>
              </a:uFill>
              <a:latin typeface="Arial"/>
            </a:endParaRPr>
          </a:p>
        </p:txBody>
      </p:sp>
      <p:sp>
        <p:nvSpPr>
          <p:cNvPr id="99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Contexte d’imitation</a:t>
            </a:r>
          </a:p>
        </p:txBody>
      </p:sp>
      <p:sp>
        <p:nvSpPr>
          <p:cNvPr id="99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99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Crypter des données avec une clé symétrique.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Crypter des données avec une clé asymétrique.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Crypter une clé symétrique via un certificat.</a:t>
            </a:r>
          </a:p>
          <a:p>
            <a:pPr>
              <a:lnSpc>
                <a:spcPct val="100000"/>
              </a:lnSpc>
            </a:pPr>
            <a:endParaRPr lang="en-US" sz="2100" b="0" strike="noStrike" spc="-1">
              <a:solidFill>
                <a:srgbClr val="595959"/>
              </a:solidFill>
              <a:uFill>
                <a:solidFill>
                  <a:srgbClr val="FFFFFF"/>
                </a:solidFill>
              </a:uFill>
              <a:latin typeface="Calibri"/>
            </a:endParaRPr>
          </a:p>
        </p:txBody>
      </p:sp>
      <p:sp>
        <p:nvSpPr>
          <p:cNvPr id="99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997" name="TextShape 2"/>
          <p:cNvSpPr txBox="1"/>
          <p:nvPr/>
        </p:nvSpPr>
        <p:spPr>
          <a:xfrm>
            <a:off x="446400" y="812854"/>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1700" b="0" strike="noStrike" spc="-1" dirty="0" err="1">
                <a:solidFill>
                  <a:srgbClr val="595959"/>
                </a:solidFill>
                <a:uFill>
                  <a:solidFill>
                    <a:srgbClr val="FFFFFF"/>
                  </a:solidFill>
                </a:uFill>
                <a:latin typeface="Calibri"/>
              </a:rPr>
              <a:t>Créer</a:t>
            </a:r>
            <a:r>
              <a:rPr lang="en-US" sz="1700" b="0" strike="noStrike" spc="-1" dirty="0">
                <a:solidFill>
                  <a:srgbClr val="595959"/>
                </a:solidFill>
                <a:uFill>
                  <a:solidFill>
                    <a:srgbClr val="FFFFFF"/>
                  </a:solidFill>
                </a:uFill>
                <a:latin typeface="Calibri"/>
              </a:rPr>
              <a:t> </a:t>
            </a:r>
            <a:r>
              <a:rPr lang="en-US" sz="1700" b="0" strike="noStrike" spc="-1" dirty="0" err="1">
                <a:solidFill>
                  <a:srgbClr val="595959"/>
                </a:solidFill>
                <a:uFill>
                  <a:solidFill>
                    <a:srgbClr val="FFFFFF"/>
                  </a:solidFill>
                </a:uFill>
                <a:latin typeface="Calibri"/>
              </a:rPr>
              <a:t>une</a:t>
            </a:r>
            <a:r>
              <a:rPr lang="en-US" sz="1700" b="0" strike="noStrike" spc="-1" dirty="0">
                <a:solidFill>
                  <a:srgbClr val="595959"/>
                </a:solidFill>
                <a:uFill>
                  <a:solidFill>
                    <a:srgbClr val="FFFFFF"/>
                  </a:solidFill>
                </a:uFill>
                <a:latin typeface="Calibri"/>
              </a:rPr>
              <a:t> base de </a:t>
            </a:r>
            <a:r>
              <a:rPr lang="en-US" sz="1700" b="0" strike="noStrike" spc="-1" dirty="0" err="1">
                <a:solidFill>
                  <a:srgbClr val="595959"/>
                </a:solidFill>
                <a:uFill>
                  <a:solidFill>
                    <a:srgbClr val="FFFFFF"/>
                  </a:solidFill>
                </a:uFill>
                <a:latin typeface="Calibri"/>
              </a:rPr>
              <a:t>données</a:t>
            </a:r>
            <a:r>
              <a:rPr lang="en-US" sz="1700" b="0" strike="noStrike" spc="-1" dirty="0">
                <a:solidFill>
                  <a:srgbClr val="595959"/>
                </a:solidFill>
                <a:uFill>
                  <a:solidFill>
                    <a:srgbClr val="FFFFFF"/>
                  </a:solidFill>
                </a:uFill>
                <a:latin typeface="Calibri"/>
              </a:rPr>
              <a:t> hospital</a:t>
            </a:r>
          </a:p>
          <a:p>
            <a:pPr marL="219960" indent="-219600">
              <a:lnSpc>
                <a:spcPct val="100000"/>
              </a:lnSpc>
              <a:buClr>
                <a:srgbClr val="92B4DF"/>
              </a:buClr>
              <a:buSzPct val="99000"/>
              <a:buFont typeface="Arial"/>
              <a:buChar char="•"/>
            </a:pPr>
            <a:r>
              <a:rPr lang="en-US" sz="1700" b="0" strike="noStrike" spc="-1" dirty="0" err="1">
                <a:solidFill>
                  <a:srgbClr val="595959"/>
                </a:solidFill>
                <a:uFill>
                  <a:solidFill>
                    <a:srgbClr val="FFFFFF"/>
                  </a:solidFill>
                </a:uFill>
                <a:latin typeface="Calibri"/>
              </a:rPr>
              <a:t>Crypter</a:t>
            </a:r>
            <a:r>
              <a:rPr lang="en-US" sz="1700" b="0" strike="noStrike" spc="-1" dirty="0">
                <a:solidFill>
                  <a:srgbClr val="595959"/>
                </a:solidFill>
                <a:uFill>
                  <a:solidFill>
                    <a:srgbClr val="FFFFFF"/>
                  </a:solidFill>
                </a:uFill>
                <a:latin typeface="Calibri"/>
              </a:rPr>
              <a:t> deux logins doc1 et doc2 avec le mot de pass :’</a:t>
            </a:r>
            <a:r>
              <a:rPr lang="fr-BE" sz="1700" dirty="0"/>
              <a:t> P@ssw0rd’</a:t>
            </a:r>
            <a:r>
              <a:rPr lang="en-US" sz="17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1700" b="0" strike="noStrike" spc="-1" dirty="0" err="1">
                <a:solidFill>
                  <a:srgbClr val="595959"/>
                </a:solidFill>
                <a:uFill>
                  <a:solidFill>
                    <a:srgbClr val="FFFFFF"/>
                  </a:solidFill>
                </a:uFill>
                <a:latin typeface="Calibri"/>
              </a:rPr>
              <a:t>Créer</a:t>
            </a:r>
            <a:r>
              <a:rPr lang="en-US" sz="1700" b="0" strike="noStrike" spc="-1" dirty="0">
                <a:solidFill>
                  <a:srgbClr val="595959"/>
                </a:solidFill>
                <a:uFill>
                  <a:solidFill>
                    <a:srgbClr val="FFFFFF"/>
                  </a:solidFill>
                </a:uFill>
                <a:latin typeface="Calibri"/>
              </a:rPr>
              <a:t> 2 </a:t>
            </a:r>
            <a:r>
              <a:rPr lang="en-US" sz="1700" b="0" strike="noStrike" spc="-1" dirty="0" err="1">
                <a:solidFill>
                  <a:srgbClr val="595959"/>
                </a:solidFill>
                <a:uFill>
                  <a:solidFill>
                    <a:srgbClr val="FFFFFF"/>
                  </a:solidFill>
                </a:uFill>
                <a:latin typeface="Calibri"/>
              </a:rPr>
              <a:t>utilisateurs</a:t>
            </a:r>
            <a:r>
              <a:rPr lang="en-US" sz="1700" b="0" strike="noStrike" spc="-1" dirty="0">
                <a:solidFill>
                  <a:srgbClr val="595959"/>
                </a:solidFill>
                <a:uFill>
                  <a:solidFill>
                    <a:srgbClr val="FFFFFF"/>
                  </a:solidFill>
                </a:uFill>
                <a:latin typeface="Calibri"/>
              </a:rPr>
              <a:t>(doc1 et doc2) sur la DB hospital </a:t>
            </a:r>
            <a:r>
              <a:rPr lang="en-US" sz="1700" b="0" strike="noStrike" spc="-1" dirty="0" err="1">
                <a:solidFill>
                  <a:srgbClr val="595959"/>
                </a:solidFill>
                <a:uFill>
                  <a:solidFill>
                    <a:srgbClr val="FFFFFF"/>
                  </a:solidFill>
                </a:uFill>
                <a:latin typeface="Calibri"/>
              </a:rPr>
              <a:t>associés</a:t>
            </a:r>
            <a:r>
              <a:rPr lang="en-US" sz="1700" b="0" strike="noStrike" spc="-1" dirty="0">
                <a:solidFill>
                  <a:srgbClr val="595959"/>
                </a:solidFill>
                <a:uFill>
                  <a:solidFill>
                    <a:srgbClr val="FFFFFF"/>
                  </a:solidFill>
                </a:uFill>
                <a:latin typeface="Calibri"/>
              </a:rPr>
              <a:t> aux logins.</a:t>
            </a:r>
          </a:p>
          <a:p>
            <a:pPr marL="219960" indent="-219600">
              <a:lnSpc>
                <a:spcPct val="100000"/>
              </a:lnSpc>
              <a:buClr>
                <a:srgbClr val="92B4DF"/>
              </a:buClr>
              <a:buSzPct val="99000"/>
              <a:buFont typeface="Arial"/>
              <a:buChar char="•"/>
            </a:pPr>
            <a:r>
              <a:rPr lang="en-US" sz="1700" spc="-1" dirty="0" err="1">
                <a:solidFill>
                  <a:srgbClr val="595959"/>
                </a:solidFill>
                <a:uFill>
                  <a:solidFill>
                    <a:srgbClr val="FFFFFF"/>
                  </a:solidFill>
                </a:uFill>
                <a:latin typeface="Calibri"/>
              </a:rPr>
              <a:t>Créer</a:t>
            </a:r>
            <a:r>
              <a:rPr lang="en-US" sz="1700" spc="-1" dirty="0">
                <a:solidFill>
                  <a:srgbClr val="595959"/>
                </a:solidFill>
                <a:uFill>
                  <a:solidFill>
                    <a:srgbClr val="FFFFFF"/>
                  </a:solidFill>
                </a:uFill>
                <a:latin typeface="Calibri"/>
              </a:rPr>
              <a:t> </a:t>
            </a:r>
            <a:r>
              <a:rPr lang="en-US" sz="1700" spc="-1" dirty="0" err="1">
                <a:solidFill>
                  <a:srgbClr val="595959"/>
                </a:solidFill>
                <a:uFill>
                  <a:solidFill>
                    <a:srgbClr val="FFFFFF"/>
                  </a:solidFill>
                </a:uFill>
                <a:latin typeface="Calibri"/>
              </a:rPr>
              <a:t>une</a:t>
            </a:r>
            <a:r>
              <a:rPr lang="en-US" sz="1700" spc="-1" dirty="0">
                <a:solidFill>
                  <a:srgbClr val="595959"/>
                </a:solidFill>
                <a:uFill>
                  <a:solidFill>
                    <a:srgbClr val="FFFFFF"/>
                  </a:solidFill>
                </a:uFill>
                <a:latin typeface="Calibri"/>
              </a:rPr>
              <a:t> table Patient avec</a:t>
            </a:r>
          </a:p>
          <a:p>
            <a:pPr marL="800460" lvl="1" indent="-342900">
              <a:buClr>
                <a:srgbClr val="92B4DF"/>
              </a:buClr>
              <a:buSzPct val="99000"/>
              <a:buFont typeface="Arial" panose="020B0604020202020204" pitchFamily="34" charset="0"/>
              <a:buChar char="•"/>
            </a:pPr>
            <a:r>
              <a:rPr lang="en-US" sz="1700" b="0" strike="noStrike" spc="-1" dirty="0">
                <a:solidFill>
                  <a:srgbClr val="595959"/>
                </a:solidFill>
                <a:uFill>
                  <a:solidFill>
                    <a:srgbClr val="FFFFFF"/>
                  </a:solidFill>
                </a:uFill>
                <a:latin typeface="Calibri"/>
              </a:rPr>
              <a:t>Un id ,  un nom , un </a:t>
            </a:r>
            <a:r>
              <a:rPr lang="fr-BE" sz="1700" dirty="0" err="1"/>
              <a:t>Docname</a:t>
            </a:r>
            <a:r>
              <a:rPr lang="fr-BE" sz="1700" dirty="0"/>
              <a:t>, un SSN en varbinary(5000) et un </a:t>
            </a:r>
            <a:r>
              <a:rPr lang="fr-BE" sz="1700" dirty="0" err="1"/>
              <a:t>Problem</a:t>
            </a:r>
            <a:r>
              <a:rPr lang="fr-BE" sz="1700" dirty="0"/>
              <a:t> en varbinary(5000)</a:t>
            </a:r>
          </a:p>
          <a:p>
            <a:pPr marL="343260" indent="-342900">
              <a:buClr>
                <a:srgbClr val="92B4DF"/>
              </a:buClr>
              <a:buSzPct val="99000"/>
              <a:buFont typeface="Arial" panose="020B0604020202020204" pitchFamily="34" charset="0"/>
              <a:buChar char="•"/>
            </a:pPr>
            <a:r>
              <a:rPr lang="fr-BE" sz="1700" b="0" strike="noStrike" spc="-1" dirty="0">
                <a:solidFill>
                  <a:srgbClr val="595959"/>
                </a:solidFill>
                <a:uFill>
                  <a:solidFill>
                    <a:srgbClr val="FFFFFF"/>
                  </a:solidFill>
                </a:uFill>
                <a:latin typeface="Calibri"/>
              </a:rPr>
              <a:t>Donner la possi</a:t>
            </a:r>
            <a:r>
              <a:rPr lang="fr-BE" sz="1700" spc="-1" dirty="0">
                <a:solidFill>
                  <a:srgbClr val="595959"/>
                </a:solidFill>
                <a:uFill>
                  <a:solidFill>
                    <a:srgbClr val="FFFFFF"/>
                  </a:solidFill>
                </a:uFill>
                <a:latin typeface="Calibri"/>
              </a:rPr>
              <a:t>bilité de </a:t>
            </a:r>
            <a:r>
              <a:rPr lang="fr-BE" sz="1700" spc="-1" dirty="0" err="1">
                <a:solidFill>
                  <a:srgbClr val="595959"/>
                </a:solidFill>
                <a:uFill>
                  <a:solidFill>
                    <a:srgbClr val="FFFFFF"/>
                  </a:solidFill>
                </a:uFill>
                <a:latin typeface="Calibri"/>
              </a:rPr>
              <a:t>selection</a:t>
            </a:r>
            <a:r>
              <a:rPr lang="fr-BE" sz="1700" spc="-1" dirty="0">
                <a:solidFill>
                  <a:srgbClr val="595959"/>
                </a:solidFill>
                <a:uFill>
                  <a:solidFill>
                    <a:srgbClr val="FFFFFF"/>
                  </a:solidFill>
                </a:uFill>
                <a:latin typeface="Calibri"/>
              </a:rPr>
              <a:t> et insertion aux deux </a:t>
            </a:r>
            <a:r>
              <a:rPr lang="fr-BE" sz="1700" spc="-1" dirty="0" err="1">
                <a:solidFill>
                  <a:srgbClr val="595959"/>
                </a:solidFill>
                <a:uFill>
                  <a:solidFill>
                    <a:srgbClr val="FFFFFF"/>
                  </a:solidFill>
                </a:uFill>
                <a:latin typeface="Calibri"/>
              </a:rPr>
              <a:t>users</a:t>
            </a:r>
            <a:r>
              <a:rPr lang="fr-BE" sz="1700" spc="-1" dirty="0">
                <a:solidFill>
                  <a:srgbClr val="595959"/>
                </a:solidFill>
                <a:uFill>
                  <a:solidFill>
                    <a:srgbClr val="FFFFFF"/>
                  </a:solidFill>
                </a:uFill>
                <a:latin typeface="Calibri"/>
              </a:rPr>
              <a:t> sur la table</a:t>
            </a:r>
          </a:p>
          <a:p>
            <a:pPr marL="343260" indent="-342900">
              <a:buClr>
                <a:srgbClr val="92B4DF"/>
              </a:buClr>
              <a:buSzPct val="99000"/>
              <a:buFont typeface="Arial" panose="020B0604020202020204" pitchFamily="34" charset="0"/>
              <a:buChar char="•"/>
            </a:pPr>
            <a:r>
              <a:rPr lang="fr-BE" sz="1700" b="0" strike="noStrike" spc="-1" dirty="0">
                <a:solidFill>
                  <a:srgbClr val="595959"/>
                </a:solidFill>
                <a:uFill>
                  <a:solidFill>
                    <a:srgbClr val="FFFFFF"/>
                  </a:solidFill>
                </a:uFill>
                <a:latin typeface="Calibri"/>
              </a:rPr>
              <a:t>Créer une clé </a:t>
            </a:r>
            <a:r>
              <a:rPr lang="fr-BE" sz="1700" b="0" strike="noStrike" spc="-1" dirty="0" err="1">
                <a:solidFill>
                  <a:srgbClr val="595959"/>
                </a:solidFill>
                <a:uFill>
                  <a:solidFill>
                    <a:srgbClr val="FFFFFF"/>
                  </a:solidFill>
                </a:uFill>
                <a:latin typeface="Calibri"/>
              </a:rPr>
              <a:t>assymétrique</a:t>
            </a:r>
            <a:r>
              <a:rPr lang="fr-BE" sz="1700" b="0" strike="noStrike" spc="-1" dirty="0">
                <a:solidFill>
                  <a:srgbClr val="595959"/>
                </a:solidFill>
                <a:uFill>
                  <a:solidFill>
                    <a:srgbClr val="FFFFFF"/>
                  </a:solidFill>
                </a:uFill>
                <a:latin typeface="Calibri"/>
              </a:rPr>
              <a:t> avec le </a:t>
            </a:r>
            <a:r>
              <a:rPr lang="fr-BE" sz="1700" b="0" strike="noStrike" spc="-1" dirty="0" err="1">
                <a:solidFill>
                  <a:srgbClr val="595959"/>
                </a:solidFill>
                <a:uFill>
                  <a:solidFill>
                    <a:srgbClr val="FFFFFF"/>
                  </a:solidFill>
                </a:uFill>
                <a:latin typeface="Calibri"/>
              </a:rPr>
              <a:t>mdp</a:t>
            </a:r>
            <a:r>
              <a:rPr lang="fr-BE" sz="1700" b="0" strike="noStrike" spc="-1" dirty="0">
                <a:solidFill>
                  <a:srgbClr val="595959"/>
                </a:solidFill>
                <a:uFill>
                  <a:solidFill>
                    <a:srgbClr val="FFFFFF"/>
                  </a:solidFill>
                </a:uFill>
                <a:latin typeface="Calibri"/>
              </a:rPr>
              <a:t> :</a:t>
            </a:r>
            <a:r>
              <a:rPr lang="fr-BE" sz="1700" dirty="0"/>
              <a:t>P@ssw0rd </a:t>
            </a:r>
            <a:r>
              <a:rPr lang="fr-BE" sz="1700" spc="-1" dirty="0">
                <a:solidFill>
                  <a:srgbClr val="595959"/>
                </a:solidFill>
                <a:uFill>
                  <a:solidFill>
                    <a:srgbClr val="FFFFFF"/>
                  </a:solidFill>
                </a:uFill>
                <a:latin typeface="Calibri"/>
              </a:rPr>
              <a:t>pour chacun des utilisateurs avec comme algorithme </a:t>
            </a:r>
            <a:r>
              <a:rPr lang="fr-BE" sz="1700" dirty="0"/>
              <a:t>RSA_2048</a:t>
            </a:r>
          </a:p>
          <a:p>
            <a:pPr marL="343260" indent="-342900">
              <a:buClr>
                <a:srgbClr val="92B4DF"/>
              </a:buClr>
              <a:buSzPct val="99000"/>
              <a:buFont typeface="Arial" panose="020B0604020202020204" pitchFamily="34" charset="0"/>
              <a:buChar char="•"/>
            </a:pPr>
            <a:r>
              <a:rPr lang="fr-BE" sz="1700" dirty="0"/>
              <a:t>«  Rajouter </a:t>
            </a:r>
            <a:br>
              <a:rPr lang="fr-BE" sz="1700" dirty="0"/>
            </a:br>
            <a:r>
              <a:rPr lang="fr-BE" sz="1700" dirty="0"/>
              <a:t>	CREATE ASYMMETRIC KEY Doc1Key </a:t>
            </a:r>
            <a:br>
              <a:rPr lang="fr-BE" sz="1700" dirty="0"/>
            </a:br>
            <a:r>
              <a:rPr lang="fr-BE" sz="1700" dirty="0"/>
              <a:t>		AUTHORIZATION [user]</a:t>
            </a:r>
          </a:p>
          <a:p>
            <a:pPr marL="343260" indent="-342900">
              <a:buClr>
                <a:srgbClr val="92B4DF"/>
              </a:buClr>
              <a:buSzPct val="99000"/>
              <a:buFont typeface="Arial" panose="020B0604020202020204" pitchFamily="34" charset="0"/>
              <a:buChar char="•"/>
            </a:pPr>
            <a:r>
              <a:rPr lang="fr-BE" sz="1700" dirty="0"/>
              <a:t>…»</a:t>
            </a:r>
          </a:p>
          <a:p>
            <a:pPr marL="343260" indent="-342900">
              <a:buClr>
                <a:srgbClr val="92B4DF"/>
              </a:buClr>
              <a:buSzPct val="99000"/>
              <a:buFont typeface="Arial" panose="020B0604020202020204" pitchFamily="34" charset="0"/>
              <a:buChar char="•"/>
            </a:pPr>
            <a:r>
              <a:rPr lang="en-US" sz="1700" spc="-1" dirty="0">
                <a:solidFill>
                  <a:srgbClr val="595959"/>
                </a:solidFill>
                <a:uFill>
                  <a:solidFill>
                    <a:srgbClr val="FFFFFF"/>
                  </a:solidFill>
                </a:uFill>
                <a:latin typeface="Calibri"/>
              </a:rPr>
              <a:t>Tester </a:t>
            </a:r>
            <a:r>
              <a:rPr lang="en-US" sz="1700" spc="-1" dirty="0" err="1">
                <a:solidFill>
                  <a:srgbClr val="595959"/>
                </a:solidFill>
                <a:uFill>
                  <a:solidFill>
                    <a:srgbClr val="FFFFFF"/>
                  </a:solidFill>
                </a:uFill>
                <a:latin typeface="Calibri"/>
              </a:rPr>
              <a:t>l’encryption</a:t>
            </a:r>
            <a:r>
              <a:rPr lang="en-US" sz="1700" spc="-1" dirty="0">
                <a:solidFill>
                  <a:srgbClr val="595959"/>
                </a:solidFill>
                <a:uFill>
                  <a:solidFill>
                    <a:srgbClr val="FFFFFF"/>
                  </a:solidFill>
                </a:uFill>
                <a:latin typeface="Calibri"/>
              </a:rPr>
              <a:t> de </a:t>
            </a:r>
            <a:r>
              <a:rPr lang="en-US" sz="1700" spc="-1" dirty="0" err="1">
                <a:solidFill>
                  <a:srgbClr val="595959"/>
                </a:solidFill>
                <a:uFill>
                  <a:solidFill>
                    <a:srgbClr val="FFFFFF"/>
                  </a:solidFill>
                </a:uFill>
                <a:latin typeface="Calibri"/>
              </a:rPr>
              <a:t>données</a:t>
            </a:r>
            <a:r>
              <a:rPr lang="en-US" sz="1700" spc="-1" dirty="0">
                <a:solidFill>
                  <a:srgbClr val="595959"/>
                </a:solidFill>
                <a:uFill>
                  <a:solidFill>
                    <a:srgbClr val="FFFFFF"/>
                  </a:solidFill>
                </a:uFill>
                <a:latin typeface="Calibri"/>
              </a:rPr>
              <a:t> avec les deux </a:t>
            </a:r>
            <a:r>
              <a:rPr lang="en-US" sz="1700" spc="-1" dirty="0" err="1">
                <a:solidFill>
                  <a:srgbClr val="595959"/>
                </a:solidFill>
                <a:uFill>
                  <a:solidFill>
                    <a:srgbClr val="FFFFFF"/>
                  </a:solidFill>
                </a:uFill>
                <a:latin typeface="Calibri"/>
              </a:rPr>
              <a:t>utilisateurs</a:t>
            </a:r>
            <a:endParaRPr lang="en-US" sz="1700" spc="-1" dirty="0">
              <a:solidFill>
                <a:srgbClr val="595959"/>
              </a:solidFill>
              <a:uFill>
                <a:solidFill>
                  <a:srgbClr val="FFFFFF"/>
                </a:solidFill>
              </a:uFill>
              <a:latin typeface="Calibri"/>
            </a:endParaRPr>
          </a:p>
          <a:p>
            <a:pPr marL="343260" indent="-342900">
              <a:buClr>
                <a:srgbClr val="92B4DF"/>
              </a:buClr>
              <a:buSzPct val="99000"/>
              <a:buFont typeface="Arial" panose="020B0604020202020204" pitchFamily="34" charset="0"/>
              <a:buChar char="•"/>
            </a:pPr>
            <a:r>
              <a:rPr lang="en-US" sz="1700" spc="-1" dirty="0">
                <a:solidFill>
                  <a:srgbClr val="595959"/>
                </a:solidFill>
                <a:uFill>
                  <a:solidFill>
                    <a:srgbClr val="FFFFFF"/>
                  </a:solidFill>
                </a:uFill>
                <a:latin typeface="Calibri"/>
              </a:rPr>
              <a:t>Se connecter </a:t>
            </a:r>
            <a:r>
              <a:rPr lang="en-US" sz="1700" spc="-1" dirty="0" err="1">
                <a:solidFill>
                  <a:srgbClr val="595959"/>
                </a:solidFill>
                <a:uFill>
                  <a:solidFill>
                    <a:srgbClr val="FFFFFF"/>
                  </a:solidFill>
                </a:uFill>
                <a:latin typeface="Calibri"/>
              </a:rPr>
              <a:t>en</a:t>
            </a:r>
            <a:r>
              <a:rPr lang="en-US" sz="1700" spc="-1" dirty="0">
                <a:solidFill>
                  <a:srgbClr val="595959"/>
                </a:solidFill>
                <a:uFill>
                  <a:solidFill>
                    <a:srgbClr val="FFFFFF"/>
                  </a:solidFill>
                </a:uFill>
                <a:latin typeface="Calibri"/>
              </a:rPr>
              <a:t> </a:t>
            </a:r>
            <a:r>
              <a:rPr lang="en-US" sz="1700" spc="-1" dirty="0" err="1">
                <a:solidFill>
                  <a:srgbClr val="595959"/>
                </a:solidFill>
                <a:uFill>
                  <a:solidFill>
                    <a:srgbClr val="FFFFFF"/>
                  </a:solidFill>
                </a:uFill>
                <a:latin typeface="Calibri"/>
              </a:rPr>
              <a:t>tant</a:t>
            </a:r>
            <a:r>
              <a:rPr lang="en-US" sz="1700" spc="-1" dirty="0">
                <a:solidFill>
                  <a:srgbClr val="595959"/>
                </a:solidFill>
                <a:uFill>
                  <a:solidFill>
                    <a:srgbClr val="FFFFFF"/>
                  </a:solidFill>
                </a:uFill>
                <a:latin typeface="Calibri"/>
              </a:rPr>
              <a:t> </a:t>
            </a:r>
            <a:r>
              <a:rPr lang="en-US" sz="1700" spc="-1" dirty="0" err="1">
                <a:solidFill>
                  <a:srgbClr val="595959"/>
                </a:solidFill>
                <a:uFill>
                  <a:solidFill>
                    <a:srgbClr val="FFFFFF"/>
                  </a:solidFill>
                </a:uFill>
                <a:latin typeface="Calibri"/>
              </a:rPr>
              <a:t>qu’un</a:t>
            </a:r>
            <a:r>
              <a:rPr lang="en-US" sz="1700" spc="-1" dirty="0">
                <a:solidFill>
                  <a:srgbClr val="595959"/>
                </a:solidFill>
                <a:uFill>
                  <a:solidFill>
                    <a:srgbClr val="FFFFFF"/>
                  </a:solidFill>
                </a:uFill>
                <a:latin typeface="Calibri"/>
              </a:rPr>
              <a:t> </a:t>
            </a:r>
            <a:r>
              <a:rPr lang="en-US" sz="1700" spc="-1" dirty="0" err="1">
                <a:solidFill>
                  <a:srgbClr val="595959"/>
                </a:solidFill>
                <a:uFill>
                  <a:solidFill>
                    <a:srgbClr val="FFFFFF"/>
                  </a:solidFill>
                </a:uFill>
                <a:latin typeface="Calibri"/>
              </a:rPr>
              <a:t>autre</a:t>
            </a:r>
            <a:r>
              <a:rPr lang="en-US" sz="1700" spc="-1" dirty="0">
                <a:solidFill>
                  <a:srgbClr val="595959"/>
                </a:solidFill>
                <a:uFill>
                  <a:solidFill>
                    <a:srgbClr val="FFFFFF"/>
                  </a:solidFill>
                </a:uFill>
                <a:latin typeface="Calibri"/>
              </a:rPr>
              <a:t> user : EXECUTE AS LOGIN = 'Doc1’;</a:t>
            </a:r>
          </a:p>
          <a:p>
            <a:pPr marL="343260" indent="-342900">
              <a:buClr>
                <a:srgbClr val="92B4DF"/>
              </a:buClr>
              <a:buSzPct val="99000"/>
              <a:buFont typeface="Arial" panose="020B0604020202020204" pitchFamily="34" charset="0"/>
              <a:buChar char="•"/>
            </a:pPr>
            <a:r>
              <a:rPr lang="en-US" sz="1700" spc="-1" dirty="0">
                <a:solidFill>
                  <a:srgbClr val="595959"/>
                </a:solidFill>
                <a:uFill>
                  <a:solidFill>
                    <a:srgbClr val="FFFFFF"/>
                  </a:solidFill>
                </a:uFill>
                <a:latin typeface="Calibri"/>
              </a:rPr>
              <a:t>Pour </a:t>
            </a:r>
            <a:r>
              <a:rPr lang="en-US" sz="1700" spc="-1" dirty="0" err="1">
                <a:solidFill>
                  <a:srgbClr val="595959"/>
                </a:solidFill>
                <a:uFill>
                  <a:solidFill>
                    <a:srgbClr val="FFFFFF"/>
                  </a:solidFill>
                </a:uFill>
                <a:latin typeface="Calibri"/>
              </a:rPr>
              <a:t>fermer</a:t>
            </a:r>
            <a:r>
              <a:rPr lang="en-US" sz="1700" spc="-1" dirty="0">
                <a:solidFill>
                  <a:srgbClr val="595959"/>
                </a:solidFill>
                <a:uFill>
                  <a:solidFill>
                    <a:srgbClr val="FFFFFF"/>
                  </a:solidFill>
                </a:uFill>
                <a:latin typeface="Calibri"/>
              </a:rPr>
              <a:t> la </a:t>
            </a:r>
            <a:r>
              <a:rPr lang="en-US" sz="1700" spc="-1" dirty="0" err="1">
                <a:solidFill>
                  <a:srgbClr val="595959"/>
                </a:solidFill>
                <a:uFill>
                  <a:solidFill>
                    <a:srgbClr val="FFFFFF"/>
                  </a:solidFill>
                </a:uFill>
                <a:latin typeface="Calibri"/>
              </a:rPr>
              <a:t>connexion</a:t>
            </a:r>
            <a:r>
              <a:rPr lang="en-US" sz="1700" spc="-1" dirty="0">
                <a:solidFill>
                  <a:srgbClr val="595959"/>
                </a:solidFill>
                <a:uFill>
                  <a:solidFill>
                    <a:srgbClr val="FFFFFF"/>
                  </a:solidFill>
                </a:uFill>
                <a:latin typeface="Calibri"/>
              </a:rPr>
              <a:t> : revert  ; </a:t>
            </a:r>
          </a:p>
          <a:p>
            <a:pPr marL="343260" indent="-342900">
              <a:buClr>
                <a:srgbClr val="92B4DF"/>
              </a:buClr>
              <a:buSzPct val="99000"/>
              <a:buFont typeface="Arial" panose="020B0604020202020204" pitchFamily="34" charset="0"/>
              <a:buChar char="•"/>
            </a:pPr>
            <a:r>
              <a:rPr lang="en-US" sz="1700" spc="-1" dirty="0">
                <a:solidFill>
                  <a:srgbClr val="595959"/>
                </a:solidFill>
                <a:uFill>
                  <a:solidFill>
                    <a:srgbClr val="FFFFFF"/>
                  </a:solidFill>
                </a:uFill>
                <a:latin typeface="Calibri"/>
              </a:rPr>
              <a:t>ENCRYPTBYASYMKEY(ASYMKEY_ID('Doc1Key'), '111-11-1111')</a:t>
            </a:r>
          </a:p>
          <a:p>
            <a:pPr>
              <a:lnSpc>
                <a:spcPct val="100000"/>
              </a:lnSpc>
            </a:pPr>
            <a:endParaRPr lang="en-US" sz="1700" b="0" strike="noStrike" spc="-1" dirty="0">
              <a:solidFill>
                <a:srgbClr val="595959"/>
              </a:solidFill>
              <a:uFill>
                <a:solidFill>
                  <a:srgbClr val="FFFFFF"/>
                </a:solidFill>
              </a:uFill>
              <a:latin typeface="Calibri"/>
            </a:endParaRPr>
          </a:p>
        </p:txBody>
      </p:sp>
      <p:sp>
        <p:nvSpPr>
          <p:cNvPr id="99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607171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00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DB '</a:t>
            </a:r>
            <a:r>
              <a:rPr lang="en-US" sz="2100" b="0" strike="noStrike" spc="-1" dirty="0" err="1">
                <a:solidFill>
                  <a:srgbClr val="595959"/>
                </a:solidFill>
                <a:uFill>
                  <a:solidFill>
                    <a:srgbClr val="FFFFFF"/>
                  </a:solidFill>
                </a:uFill>
                <a:latin typeface="Calibri"/>
              </a:rPr>
              <a:t>Db_encryptionTest</a:t>
            </a:r>
            <a:r>
              <a:rPr lang="en-US" sz="2100" b="0" strike="noStrike" spc="-1" dirty="0">
                <a:solidFill>
                  <a:srgbClr val="595959"/>
                </a:solidFill>
                <a:uFill>
                  <a:solidFill>
                    <a:srgbClr val="FFFFFF"/>
                  </a:solidFill>
                </a:uFill>
                <a:latin typeface="Calibri"/>
              </a:rPr>
              <a:t>' avec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fichier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primaire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Db_encryptionTest_data</a:t>
            </a:r>
            <a:r>
              <a:rPr lang="en-US" sz="2100" b="0" strike="noStrike" spc="-1" dirty="0">
                <a:solidFill>
                  <a:srgbClr val="595959"/>
                </a:solidFill>
                <a:uFill>
                  <a:solidFill>
                    <a:srgbClr val="FFFFFF"/>
                  </a:solidFill>
                </a:uFill>
                <a:latin typeface="Calibri"/>
              </a:rPr>
              <a:t>’ et un </a:t>
            </a:r>
            <a:r>
              <a:rPr lang="en-US" sz="2100" b="0" strike="noStrike" spc="-1" dirty="0" err="1">
                <a:solidFill>
                  <a:srgbClr val="595959"/>
                </a:solidFill>
                <a:uFill>
                  <a:solidFill>
                    <a:srgbClr val="FFFFFF"/>
                  </a:solidFill>
                </a:uFill>
                <a:latin typeface="Calibri"/>
              </a:rPr>
              <a:t>fichier</a:t>
            </a:r>
            <a:r>
              <a:rPr lang="en-US" sz="2100" b="0" strike="noStrike" spc="-1" dirty="0">
                <a:solidFill>
                  <a:srgbClr val="595959"/>
                </a:solidFill>
                <a:uFill>
                  <a:solidFill>
                    <a:srgbClr val="FFFFFF"/>
                  </a:solidFill>
                </a:uFill>
                <a:latin typeface="Calibri"/>
              </a:rPr>
              <a:t> de log '</a:t>
            </a:r>
            <a:r>
              <a:rPr lang="en-US" sz="2100" b="0" strike="noStrike" spc="-1" dirty="0" err="1">
                <a:solidFill>
                  <a:srgbClr val="595959"/>
                </a:solidFill>
                <a:uFill>
                  <a:solidFill>
                    <a:srgbClr val="FFFFFF"/>
                  </a:solidFill>
                </a:uFill>
                <a:latin typeface="Calibri"/>
              </a:rPr>
              <a:t>Db_encryptionTest_log</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‘Login1' avec le password 'P@ssw0rd' et la DB </a:t>
            </a:r>
            <a:r>
              <a:rPr lang="en-US" sz="2100" b="0" strike="noStrike" spc="-1" dirty="0" err="1">
                <a:solidFill>
                  <a:srgbClr val="595959"/>
                </a:solidFill>
                <a:uFill>
                  <a:solidFill>
                    <a:srgbClr val="FFFFFF"/>
                  </a:solidFill>
                </a:uFill>
                <a:latin typeface="Calibri"/>
              </a:rPr>
              <a:t>précédemment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créée</a:t>
            </a:r>
            <a:r>
              <a:rPr lang="en-US" sz="2100" b="0" strike="noStrike" spc="-1" dirty="0">
                <a:solidFill>
                  <a:srgbClr val="595959"/>
                </a:solidFill>
                <a:uFill>
                  <a:solidFill>
                    <a:srgbClr val="FFFFFF"/>
                  </a:solidFill>
                </a:uFill>
                <a:latin typeface="Calibri"/>
              </a:rPr>
              <a:t>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‘User1' </a:t>
            </a:r>
            <a:r>
              <a:rPr lang="en-US" sz="2100" b="0" strike="noStrike" spc="-1" dirty="0" err="1">
                <a:solidFill>
                  <a:srgbClr val="595959"/>
                </a:solidFill>
                <a:uFill>
                  <a:solidFill>
                    <a:srgbClr val="FFFFFF"/>
                  </a:solidFill>
                </a:uFill>
                <a:latin typeface="Calibri"/>
              </a:rPr>
              <a:t>associé</a:t>
            </a:r>
            <a:r>
              <a:rPr lang="en-US" sz="2100" b="0" strike="noStrike" spc="-1" dirty="0">
                <a:solidFill>
                  <a:srgbClr val="595959"/>
                </a:solidFill>
                <a:uFill>
                  <a:solidFill>
                    <a:srgbClr val="FFFFFF"/>
                  </a:solidFill>
                </a:uFill>
                <a:latin typeface="Calibri"/>
              </a:rPr>
              <a:t> au ‘Login1‘;</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table ' TAB1' avec deux </a:t>
            </a:r>
            <a:r>
              <a:rPr lang="en-US" sz="2100" b="0" strike="noStrike" spc="-1" dirty="0" err="1">
                <a:solidFill>
                  <a:srgbClr val="595959"/>
                </a:solidFill>
                <a:uFill>
                  <a:solidFill>
                    <a:srgbClr val="FFFFFF"/>
                  </a:solidFill>
                </a:uFill>
                <a:latin typeface="Calibri"/>
              </a:rPr>
              <a:t>colonnes</a:t>
            </a:r>
            <a:r>
              <a:rPr lang="en-US" sz="2100" b="0" strike="noStrike" spc="-1" dirty="0">
                <a:solidFill>
                  <a:srgbClr val="595959"/>
                </a:solidFill>
                <a:uFill>
                  <a:solidFill>
                    <a:srgbClr val="FFFFFF"/>
                  </a:solidFill>
                </a:uFill>
                <a:latin typeface="Calibri"/>
              </a:rPr>
              <a:t> (ID (int) et name (varbinary);</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Ajouter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privilèges</a:t>
            </a:r>
            <a:r>
              <a:rPr lang="en-US" sz="2100" b="0" strike="noStrike" spc="-1" dirty="0">
                <a:solidFill>
                  <a:srgbClr val="595959"/>
                </a:solidFill>
                <a:uFill>
                  <a:solidFill>
                    <a:srgbClr val="FFFFFF"/>
                  </a:solidFill>
                </a:uFill>
                <a:latin typeface="Calibri"/>
              </a:rPr>
              <a:t> SELECT et INSERT à l’User1 sur la TAB1;</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master key avec le password 'P@ssw0rd‘;</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 Certificat1' pour l’User1;</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clé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symétrique</a:t>
            </a:r>
            <a:r>
              <a:rPr lang="en-US" sz="2100" b="0" strike="noStrike" spc="-1" dirty="0">
                <a:solidFill>
                  <a:srgbClr val="595959"/>
                </a:solidFill>
                <a:uFill>
                  <a:solidFill>
                    <a:srgbClr val="FFFFFF"/>
                  </a:solidFill>
                </a:uFill>
                <a:latin typeface="Calibri"/>
              </a:rPr>
              <a:t> ‘Key1‘ pour User1 avec </a:t>
            </a:r>
            <a:r>
              <a:rPr lang="en-US" sz="2100" b="0" strike="noStrike" spc="-1" dirty="0" err="1">
                <a:solidFill>
                  <a:srgbClr val="595959"/>
                </a:solidFill>
                <a:uFill>
                  <a:solidFill>
                    <a:srgbClr val="FFFFFF"/>
                  </a:solidFill>
                </a:uFill>
                <a:latin typeface="Calibri"/>
              </a:rPr>
              <a:t>l’algorithme</a:t>
            </a:r>
            <a:r>
              <a:rPr lang="en-US" sz="2100" b="0" strike="noStrike" spc="-1" dirty="0">
                <a:solidFill>
                  <a:srgbClr val="595959"/>
                </a:solidFill>
                <a:uFill>
                  <a:solidFill>
                    <a:srgbClr val="FFFFFF"/>
                  </a:solidFill>
                </a:uFill>
                <a:latin typeface="Calibri"/>
              </a:rPr>
              <a:t> AES_256 et </a:t>
            </a:r>
            <a:r>
              <a:rPr lang="en-US" sz="2100" b="0" strike="noStrike" spc="-1" dirty="0" err="1">
                <a:solidFill>
                  <a:srgbClr val="595959"/>
                </a:solidFill>
                <a:uFill>
                  <a:solidFill>
                    <a:srgbClr val="FFFFFF"/>
                  </a:solidFill>
                </a:uFill>
                <a:latin typeface="Calibri"/>
              </a:rPr>
              <a:t>encrypté</a:t>
            </a:r>
            <a:r>
              <a:rPr lang="en-US" sz="2100" b="0" strike="noStrike" spc="-1" dirty="0">
                <a:solidFill>
                  <a:srgbClr val="595959"/>
                </a:solidFill>
                <a:uFill>
                  <a:solidFill>
                    <a:srgbClr val="FFFFFF"/>
                  </a:solidFill>
                </a:uFill>
                <a:latin typeface="Calibri"/>
              </a:rPr>
              <a:t> avec le Certificat1 (+ </a:t>
            </a:r>
            <a:r>
              <a:rPr lang="en-US" sz="2100" b="0" strike="noStrike" spc="-1" dirty="0" err="1">
                <a:solidFill>
                  <a:srgbClr val="595959"/>
                </a:solidFill>
                <a:uFill>
                  <a:solidFill>
                    <a:srgbClr val="FFFFFF"/>
                  </a:solidFill>
                </a:uFill>
                <a:latin typeface="Calibri"/>
              </a:rPr>
              <a:t>vérifier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si</a:t>
            </a:r>
            <a:r>
              <a:rPr lang="en-US" sz="2100" b="0" strike="noStrike" spc="-1" dirty="0">
                <a:solidFill>
                  <a:srgbClr val="595959"/>
                </a:solidFill>
                <a:uFill>
                  <a:solidFill>
                    <a:srgbClr val="FFFFFF"/>
                  </a:solidFill>
                </a:uFill>
                <a:latin typeface="Calibri"/>
              </a:rPr>
              <a:t> bien </a:t>
            </a:r>
            <a:r>
              <a:rPr lang="en-US" sz="2100" b="0" strike="noStrike" spc="-1" dirty="0" err="1">
                <a:solidFill>
                  <a:srgbClr val="595959"/>
                </a:solidFill>
                <a:uFill>
                  <a:solidFill>
                    <a:srgbClr val="FFFFFF"/>
                  </a:solidFill>
                </a:uFill>
                <a:latin typeface="Calibri"/>
              </a:rPr>
              <a:t>créée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Ouvrir</a:t>
            </a:r>
            <a:r>
              <a:rPr lang="en-US" sz="2100" b="0" strike="noStrike" spc="-1" dirty="0">
                <a:solidFill>
                  <a:srgbClr val="595959"/>
                </a:solidFill>
                <a:uFill>
                  <a:solidFill>
                    <a:srgbClr val="FFFFFF"/>
                  </a:solidFill>
                </a:uFill>
                <a:latin typeface="Calibri"/>
              </a:rPr>
              <a:t> la </a:t>
            </a:r>
            <a:r>
              <a:rPr lang="en-US" sz="2100" b="0" strike="noStrike" spc="-1" dirty="0" err="1">
                <a:solidFill>
                  <a:srgbClr val="595959"/>
                </a:solidFill>
                <a:uFill>
                  <a:solidFill>
                    <a:srgbClr val="FFFFFF"/>
                  </a:solidFill>
                </a:uFill>
                <a:latin typeface="Calibri"/>
              </a:rPr>
              <a:t>clé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symétrique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Insérer</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cryptée</a:t>
            </a:r>
            <a:r>
              <a:rPr lang="en-US" sz="2100" b="0" strike="noStrike" spc="-1" dirty="0">
                <a:solidFill>
                  <a:srgbClr val="595959"/>
                </a:solidFill>
                <a:uFill>
                  <a:solidFill>
                    <a:srgbClr val="FFFFFF"/>
                  </a:solidFill>
                </a:uFill>
                <a:latin typeface="Calibri"/>
              </a:rPr>
              <a:t> dans la TAB1;</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Vérifier</a:t>
            </a:r>
            <a:r>
              <a:rPr lang="en-US" sz="2100" b="0" strike="noStrike" spc="-1" dirty="0">
                <a:solidFill>
                  <a:srgbClr val="595959"/>
                </a:solidFill>
                <a:uFill>
                  <a:solidFill>
                    <a:srgbClr val="FFFFFF"/>
                  </a:solidFill>
                </a:uFill>
                <a:latin typeface="Calibri"/>
              </a:rPr>
              <a:t> le </a:t>
            </a:r>
            <a:r>
              <a:rPr lang="en-US" sz="2100" b="0" strike="noStrike" spc="-1" dirty="0" err="1">
                <a:solidFill>
                  <a:srgbClr val="595959"/>
                </a:solidFill>
                <a:uFill>
                  <a:solidFill>
                    <a:srgbClr val="FFFFFF"/>
                  </a:solidFill>
                </a:uFill>
                <a:latin typeface="Calibri"/>
              </a:rPr>
              <a:t>cryptage</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Sélectionner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décryptée</a:t>
            </a:r>
            <a:r>
              <a:rPr lang="en-US" sz="2100" b="0" strike="noStrike" spc="-1" dirty="0">
                <a:solidFill>
                  <a:srgbClr val="595959"/>
                </a:solidFill>
                <a:uFill>
                  <a:solidFill>
                    <a:srgbClr val="FFFFFF"/>
                  </a:solidFill>
                </a:uFill>
                <a:latin typeface="Calibri"/>
              </a:rPr>
              <a:t>;</a:t>
            </a: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100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02" name="TextShape 4"/>
          <p:cNvSpPr txBox="1"/>
          <p:nvPr/>
        </p:nvSpPr>
        <p:spPr>
          <a:xfrm>
            <a:off x="446400" y="619920"/>
            <a:ext cx="8250480" cy="457560"/>
          </a:xfrm>
          <a:prstGeom prst="rect">
            <a:avLst/>
          </a:prstGeom>
          <a:noFill/>
          <a:ln>
            <a:noFill/>
          </a:ln>
        </p:spPr>
        <p:txBody>
          <a:bodyPr/>
          <a:lstStyle/>
          <a:p>
            <a:pPr>
              <a:lnSpc>
                <a:spcPct val="100000"/>
              </a:lnSpc>
            </a:pPr>
            <a:r>
              <a:rPr lang="en-US" sz="1600" b="1" strike="noStrike" spc="-1">
                <a:solidFill>
                  <a:srgbClr val="FF9900"/>
                </a:solidFill>
                <a:uFill>
                  <a:solidFill>
                    <a:srgbClr val="FFFFFF"/>
                  </a:solidFill>
                </a:uFill>
                <a:latin typeface="Calibri"/>
              </a:rPr>
              <a:t>Exercices 2</a:t>
            </a:r>
            <a:endParaRPr lang="en-US" sz="2100" b="0" strike="noStrike" spc="-1">
              <a:solidFill>
                <a:srgbClr val="595959"/>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4</a:t>
            </a:r>
            <a:endParaRPr lang="en-US" sz="2100" b="0" strike="noStrike" spc="-1">
              <a:solidFill>
                <a:srgbClr val="595959"/>
              </a:solidFill>
              <a:uFill>
                <a:solidFill>
                  <a:srgbClr val="FFFFFF"/>
                </a:solidFill>
              </a:uFill>
              <a:latin typeface="Calibri"/>
            </a:endParaRPr>
          </a:p>
        </p:txBody>
      </p:sp>
      <p:sp>
        <p:nvSpPr>
          <p:cNvPr id="1004"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05"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Backup et restauration</a:t>
            </a:r>
            <a:endParaRPr lang="en-US" sz="25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100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Savoir définir une stratégie de restauration pour les bases de données critiques</a:t>
            </a:r>
          </a:p>
          <a:p>
            <a:pPr>
              <a:lnSpc>
                <a:spcPct val="100000"/>
              </a:lnSpc>
            </a:pPr>
            <a:endParaRPr lang="en-US" sz="2100" b="0" strike="noStrike" spc="-1">
              <a:solidFill>
                <a:srgbClr val="595959"/>
              </a:solidFill>
              <a:uFill>
                <a:solidFill>
                  <a:srgbClr val="FFFFFF"/>
                </a:solidFill>
              </a:uFill>
              <a:latin typeface="Calibri"/>
            </a:endParaRPr>
          </a:p>
        </p:txBody>
      </p:sp>
      <p:sp>
        <p:nvSpPr>
          <p:cNvPr id="100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101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Planification d’une stratégie de Backup</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des bases de données utilisateurs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bases de données utilisateurs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Récupération des données à partir d’un « Snapshot »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Récupération des bases de données système </a:t>
            </a:r>
          </a:p>
        </p:txBody>
      </p:sp>
      <p:sp>
        <p:nvSpPr>
          <p:cNvPr id="101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Planification d’une stratégie de backup</a:t>
            </a:r>
            <a:endParaRPr lang="en-US" sz="2500" b="0" strike="noStrike" spc="-1">
              <a:solidFill>
                <a:srgbClr val="000000"/>
              </a:solidFill>
              <a:uFill>
                <a:solidFill>
                  <a:srgbClr val="FFFFFF"/>
                </a:solidFill>
              </a:uFill>
              <a:latin typeface="Arial"/>
            </a:endParaRPr>
          </a:p>
        </p:txBody>
      </p:sp>
      <p:sp>
        <p:nvSpPr>
          <p:cNvPr id="1013" name="TextShape 2"/>
          <p:cNvSpPr txBox="1"/>
          <p:nvPr/>
        </p:nvSpPr>
        <p:spPr>
          <a:xfrm>
            <a:off x="457200" y="15238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backup</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Modèle de récupération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Stratégie de backup complet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Stratégie de backup de la base de données et des journaux de transactions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Stratégie de backup différentiel</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Stratégie de backup des fichiers et des filegroups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Opérateurs de backup</a:t>
            </a:r>
          </a:p>
        </p:txBody>
      </p:sp>
      <p:sp>
        <p:nvSpPr>
          <p:cNvPr id="101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backup</a:t>
            </a:r>
            <a:endParaRPr lang="en-US" sz="2500" b="0" strike="noStrike" spc="-1">
              <a:solidFill>
                <a:srgbClr val="000000"/>
              </a:solidFill>
              <a:uFill>
                <a:solidFill>
                  <a:srgbClr val="FFFFFF"/>
                </a:solidFill>
              </a:uFill>
              <a:latin typeface="Arial"/>
            </a:endParaRPr>
          </a:p>
        </p:txBody>
      </p:sp>
      <p:graphicFrame>
        <p:nvGraphicFramePr>
          <p:cNvPr id="1016" name="Table 2"/>
          <p:cNvGraphicFramePr/>
          <p:nvPr/>
        </p:nvGraphicFramePr>
        <p:xfrm>
          <a:off x="457200" y="1143000"/>
          <a:ext cx="8229240" cy="3114360"/>
        </p:xfrm>
        <a:graphic>
          <a:graphicData uri="http://schemas.openxmlformats.org/drawingml/2006/table">
            <a:tbl>
              <a:tblPr/>
              <a:tblGrid>
                <a:gridCol w="2590560">
                  <a:extLst>
                    <a:ext uri="{9D8B030D-6E8A-4147-A177-3AD203B41FA5}">
                      <a16:colId xmlns:a16="http://schemas.microsoft.com/office/drawing/2014/main" val="20000"/>
                    </a:ext>
                  </a:extLst>
                </a:gridCol>
                <a:gridCol w="5638680">
                  <a:extLst>
                    <a:ext uri="{9D8B030D-6E8A-4147-A177-3AD203B41FA5}">
                      <a16:colId xmlns:a16="http://schemas.microsoft.com/office/drawing/2014/main" val="20001"/>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Types de backup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Complet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Tous les fichiers de données et une partie des journaux de transactions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Journal de transactions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Tous les changements de la base de données enregistrés dans les fichiers de log.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Tail-log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La portion active du journal de transactions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Différentiel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Une partie de la base de données qui a changé depuis le dernier backup complet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Fichier ou filegroups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Fichiers et filegroups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Partiel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Le filegroup primaire, tous les filegroups  L/E, les filegroups en mode lecture seulement qu’on aura spécifiés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Copie uniquement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La base de données ou le log.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bl>
          </a:graphicData>
        </a:graphic>
      </p:graphicFrame>
      <p:sp>
        <p:nvSpPr>
          <p:cNvPr id="101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Considérations de sécurité</a:t>
            </a:r>
            <a:endParaRPr lang="en-US" sz="2500" b="0" strike="noStrike" spc="-1">
              <a:solidFill>
                <a:srgbClr val="000000"/>
              </a:solidFill>
              <a:uFill>
                <a:solidFill>
                  <a:srgbClr val="FFFFFF"/>
                </a:solidFill>
              </a:uFill>
              <a:latin typeface="Arial"/>
            </a:endParaRPr>
          </a:p>
        </p:txBody>
      </p:sp>
      <p:sp>
        <p:nvSpPr>
          <p:cNvPr id="514" name="TextShape 2"/>
          <p:cNvSpPr txBox="1"/>
          <p:nvPr/>
        </p:nvSpPr>
        <p:spPr>
          <a:xfrm>
            <a:off x="457200" y="1600200"/>
            <a:ext cx="8229240" cy="1599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 compte Windows est assigné aux différents services de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services:</a:t>
            </a: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5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516" name="Table 4"/>
          <p:cNvGraphicFramePr/>
          <p:nvPr/>
        </p:nvGraphicFramePr>
        <p:xfrm>
          <a:off x="685440" y="2632320"/>
          <a:ext cx="8000640" cy="2467440"/>
        </p:xfrm>
        <a:graphic>
          <a:graphicData uri="http://schemas.openxmlformats.org/drawingml/2006/table">
            <a:tbl>
              <a:tblPr/>
              <a:tblGrid>
                <a:gridCol w="1981080">
                  <a:extLst>
                    <a:ext uri="{9D8B030D-6E8A-4147-A177-3AD203B41FA5}">
                      <a16:colId xmlns:a16="http://schemas.microsoft.com/office/drawing/2014/main" val="20000"/>
                    </a:ext>
                  </a:extLst>
                </a:gridCol>
                <a:gridCol w="6019560">
                  <a:extLst>
                    <a:ext uri="{9D8B030D-6E8A-4147-A177-3AD203B41FA5}">
                      <a16:colId xmlns:a16="http://schemas.microsoft.com/office/drawing/2014/main" val="20001"/>
                    </a:ext>
                  </a:extLst>
                </a:gridCol>
              </a:tblGrid>
              <a:tr h="277560">
                <a:tc>
                  <a:txBody>
                    <a:bodyPr/>
                    <a:lstStyle/>
                    <a:p>
                      <a:pPr>
                        <a:lnSpc>
                          <a:spcPct val="100000"/>
                        </a:lnSpc>
                      </a:pPr>
                      <a:r>
                        <a:rPr lang="fr-BE" sz="1200" b="1" strike="noStrike" spc="-1">
                          <a:solidFill>
                            <a:srgbClr val="FFFFFF"/>
                          </a:solidFill>
                          <a:uFill>
                            <a:solidFill>
                              <a:srgbClr val="FFFFFF"/>
                            </a:solidFill>
                          </a:uFill>
                          <a:latin typeface="Constantia"/>
                        </a:rPr>
                        <a:t>Services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2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Le moteur de base de données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SQL Server Agent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Le service qui exécute les jobs, fait le monitoring de SQL Server, et permet l’automatisation des tâches administratives.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Analysis Services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Le moteur qui permet de réaliser une analyse OLAP et de faire du data </a:t>
                      </a:r>
                      <a:r>
                        <a:rPr lang="fr-BE" sz="1400" b="0" strike="noStrike" spc="-1" dirty="0" err="1">
                          <a:solidFill>
                            <a:srgbClr val="000000"/>
                          </a:solidFill>
                          <a:uFill>
                            <a:solidFill>
                              <a:srgbClr val="FFFFFF"/>
                            </a:solidFill>
                          </a:uFill>
                          <a:latin typeface="Constantia"/>
                        </a:rPr>
                        <a:t>mining</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08160">
                <a:tc>
                  <a:txBody>
                    <a:bodyPr/>
                    <a:lstStyle/>
                    <a:p>
                      <a:pPr>
                        <a:lnSpc>
                          <a:spcPct val="100000"/>
                        </a:lnSpc>
                      </a:pPr>
                      <a:r>
                        <a:rPr lang="fr-BE" sz="1400" b="0" strike="noStrike" spc="-1">
                          <a:solidFill>
                            <a:srgbClr val="000000"/>
                          </a:solidFill>
                          <a:uFill>
                            <a:solidFill>
                              <a:srgbClr val="FFFFFF"/>
                            </a:solidFill>
                          </a:uFill>
                          <a:latin typeface="Constantia"/>
                        </a:rPr>
                        <a:t>Report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Le moteur de reporting.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SQL Server Browser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Le service qui donne les informations de connexion à SQL aux ordinateur clients.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Modèle de récupération</a:t>
            </a:r>
            <a:endParaRPr lang="en-US" sz="2500" b="0" strike="noStrike" spc="-1">
              <a:solidFill>
                <a:srgbClr val="000000"/>
              </a:solidFill>
              <a:uFill>
                <a:solidFill>
                  <a:srgbClr val="FFFFFF"/>
                </a:solidFill>
              </a:uFill>
              <a:latin typeface="Arial"/>
            </a:endParaRPr>
          </a:p>
        </p:txBody>
      </p:sp>
      <p:graphicFrame>
        <p:nvGraphicFramePr>
          <p:cNvPr id="1019" name="Table 2"/>
          <p:cNvGraphicFramePr/>
          <p:nvPr/>
        </p:nvGraphicFramePr>
        <p:xfrm>
          <a:off x="457200" y="1143000"/>
          <a:ext cx="8229240" cy="3352800"/>
        </p:xfrm>
        <a:graphic>
          <a:graphicData uri="http://schemas.openxmlformats.org/drawingml/2006/table">
            <a:tbl>
              <a:tblPr/>
              <a:tblGrid>
                <a:gridCol w="1295280">
                  <a:extLst>
                    <a:ext uri="{9D8B030D-6E8A-4147-A177-3AD203B41FA5}">
                      <a16:colId xmlns:a16="http://schemas.microsoft.com/office/drawing/2014/main" val="20000"/>
                    </a:ext>
                  </a:extLst>
                </a:gridCol>
                <a:gridCol w="693396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Modèle de récupération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Simple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Utilise les copies complètes ou référentielles de la base de données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Restaure les données enregistrées avant la fin du dernier backup.</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Tous les changements faits après sont perdus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Simple à implémenter et nécessite moins d’espace de stockage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Complet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 Utilise la copie  de la base de données et toutes les informations de log pour restaurer la base de données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Si les logs ne sont pas endommagés, SQL Server récupère toutes les données sauf les transactions en cours lors de l’erreur. </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Nécessite un grand espace de stockage pour les fichiers de log.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Bulk-logged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 Utilise la copie  de la base de données et toutes les informations de log pour restaurer la base de données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Utilise moins d’espace que le modèle de récupération complète pour les opérations suivantes : CREATE INSERT, les opération d’insertion en bloc, SELECT INTO, WRITETEXT et UPDATETEXT.</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StarSymbol"/>
                        <a:buChar char="-"/>
                      </a:pPr>
                      <a:r>
                        <a:rPr lang="fr-BE" sz="1200" b="0" strike="noStrike" spc="-1">
                          <a:solidFill>
                            <a:srgbClr val="000000"/>
                          </a:solidFill>
                          <a:uFill>
                            <a:solidFill>
                              <a:srgbClr val="FFFFFF"/>
                            </a:solidFill>
                          </a:uFill>
                          <a:latin typeface="Constantia"/>
                        </a:rPr>
                        <a:t>On stocke uniquement le résultat des opérations, et non leurs détails.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
        <p:nvSpPr>
          <p:cNvPr id="102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complet</a:t>
            </a:r>
            <a:endParaRPr lang="en-US" sz="2500" b="0" strike="noStrike" spc="-1">
              <a:solidFill>
                <a:srgbClr val="000000"/>
              </a:solidFill>
              <a:uFill>
                <a:solidFill>
                  <a:srgbClr val="FFFFFF"/>
                </a:solidFill>
              </a:uFill>
              <a:latin typeface="Arial"/>
            </a:endParaRPr>
          </a:p>
        </p:txBody>
      </p:sp>
      <p:sp>
        <p:nvSpPr>
          <p:cNvPr id="1022" name="TextShape 2"/>
          <p:cNvSpPr txBox="1"/>
          <p:nvPr/>
        </p:nvSpPr>
        <p:spPr>
          <a:xfrm>
            <a:off x="457200" y="3048120"/>
            <a:ext cx="8229240" cy="26665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Méthode de récupération impliquant l’exécution régulière de backup complets.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base de données se retrouve le même état dans lequel elle se trouvait avant l’exécution du backup.</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temps et les ressources pour exécuter le backup complet dépendent de la taille et de la fréquence des modifications des données de la base de données. </a:t>
            </a:r>
          </a:p>
        </p:txBody>
      </p:sp>
      <p:sp>
        <p:nvSpPr>
          <p:cNvPr id="102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024" name="Picture 5"/>
          <p:cNvPicPr/>
          <p:nvPr/>
        </p:nvPicPr>
        <p:blipFill>
          <a:blip r:embed="rId3"/>
          <a:stretch/>
        </p:blipFill>
        <p:spPr>
          <a:xfrm>
            <a:off x="3429000" y="1828800"/>
            <a:ext cx="2895120" cy="1066320"/>
          </a:xfrm>
          <a:prstGeom prst="rect">
            <a:avLst/>
          </a:prstGeom>
          <a:ln w="9360">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complet</a:t>
            </a:r>
            <a:endParaRPr lang="en-US" sz="2500" b="0" strike="noStrike" spc="-1">
              <a:solidFill>
                <a:srgbClr val="000000"/>
              </a:solidFill>
              <a:uFill>
                <a:solidFill>
                  <a:srgbClr val="FFFFFF"/>
                </a:solidFill>
              </a:uFill>
              <a:latin typeface="Arial"/>
            </a:endParaRPr>
          </a:p>
        </p:txBody>
      </p:sp>
      <p:sp>
        <p:nvSpPr>
          <p:cNvPr id="1026" name="TextShape 2"/>
          <p:cNvSpPr txBox="1"/>
          <p:nvPr/>
        </p:nvSpPr>
        <p:spPr>
          <a:xfrm>
            <a:off x="457200" y="3048120"/>
            <a:ext cx="8229240" cy="26665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À utiliser si</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base de données est petite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données de la base de données ne sont pas modifiées fréquemment ou sont en mode de lecture uniquement</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02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028" name="Picture 5"/>
          <p:cNvPicPr/>
          <p:nvPr/>
        </p:nvPicPr>
        <p:blipFill>
          <a:blip r:embed="rId3"/>
          <a:stretch/>
        </p:blipFill>
        <p:spPr>
          <a:xfrm>
            <a:off x="3429000" y="1828800"/>
            <a:ext cx="2895120" cy="1066320"/>
          </a:xfrm>
          <a:prstGeom prst="rect">
            <a:avLst/>
          </a:prstGeom>
          <a:ln w="9360">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complet</a:t>
            </a:r>
            <a:endParaRPr lang="en-US" sz="2500" b="0" strike="noStrike" spc="-1">
              <a:solidFill>
                <a:srgbClr val="000000"/>
              </a:solidFill>
              <a:uFill>
                <a:solidFill>
                  <a:srgbClr val="FFFFFF"/>
                </a:solidFill>
              </a:uFill>
              <a:latin typeface="Arial"/>
            </a:endParaRPr>
          </a:p>
        </p:txBody>
      </p:sp>
      <p:sp>
        <p:nvSpPr>
          <p:cNvPr id="1030" name="TextShape 2"/>
          <p:cNvSpPr txBox="1"/>
          <p:nvPr/>
        </p:nvSpPr>
        <p:spPr>
          <a:xfrm>
            <a:off x="457200" y="3048120"/>
            <a:ext cx="8229240" cy="26665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du journal de transactions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on implémente une stratégie de backup complet, et que la base de données est configurée pour utiliser un modèle de récupération bulk-logged ou complet, ces journaux seront remplis.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les logs sont remplis, SQL Server empêche certaines activités jusqu’à ce que le journal soit vidé.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Pour éviter cette situation</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Utilise le modèle de récupération simple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Vider le journal de transactions périodiquement. (options NO_LOG ou TRUNCTA_ONLY avec l’instruction BACKUP LOG)</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0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032" name="Picture 5"/>
          <p:cNvPicPr/>
          <p:nvPr/>
        </p:nvPicPr>
        <p:blipFill>
          <a:blip r:embed="rId3"/>
          <a:stretch/>
        </p:blipFill>
        <p:spPr>
          <a:xfrm>
            <a:off x="3429000" y="1828800"/>
            <a:ext cx="2895120" cy="1066320"/>
          </a:xfrm>
          <a:prstGeom prst="rect">
            <a:avLst/>
          </a:prstGeom>
          <a:ln w="9360">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de la base de données et des journaux de transaction</a:t>
            </a:r>
            <a:endParaRPr lang="en-US" sz="2500" b="0" strike="noStrike" spc="-1">
              <a:solidFill>
                <a:srgbClr val="000000"/>
              </a:solidFill>
              <a:uFill>
                <a:solidFill>
                  <a:srgbClr val="FFFFFF"/>
                </a:solidFill>
              </a:uFill>
              <a:latin typeface="Arial"/>
            </a:endParaRPr>
          </a:p>
        </p:txBody>
      </p:sp>
      <p:sp>
        <p:nvSpPr>
          <p:cNvPr id="1034"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Méthode de récupération impliquant l’exécution régulière de backup de journaux de transactions afin d’avoir un enregistrement de toutes les activités de la base de données entre deux backups complets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À utiliser quand</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données changent fréquemment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backups complets deviennent trop lent.</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03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036" name="Picture 2"/>
          <p:cNvPicPr/>
          <p:nvPr/>
        </p:nvPicPr>
        <p:blipFill>
          <a:blip r:embed="rId3"/>
          <a:stretch/>
        </p:blipFill>
        <p:spPr>
          <a:xfrm>
            <a:off x="3429000" y="1828800"/>
            <a:ext cx="2895120" cy="1066320"/>
          </a:xfrm>
          <a:prstGeom prst="rect">
            <a:avLst/>
          </a:prstGeom>
          <a:ln w="9360">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3"/>
          <p:cNvPicPr/>
          <p:nvPr/>
        </p:nvPicPr>
        <p:blipFill>
          <a:blip r:embed="rId3"/>
          <a:stretch/>
        </p:blipFill>
        <p:spPr>
          <a:xfrm>
            <a:off x="3429000" y="1828800"/>
            <a:ext cx="2895120" cy="1066320"/>
          </a:xfrm>
          <a:prstGeom prst="rect">
            <a:avLst/>
          </a:prstGeom>
          <a:ln w="9360">
            <a:noFill/>
          </a:ln>
        </p:spPr>
      </p:pic>
      <p:sp>
        <p:nvSpPr>
          <p:cNvPr id="103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différentiel</a:t>
            </a:r>
            <a:endParaRPr lang="en-US" sz="2500" b="0" strike="noStrike" spc="-1">
              <a:solidFill>
                <a:srgbClr val="000000"/>
              </a:solidFill>
              <a:uFill>
                <a:solidFill>
                  <a:srgbClr val="FFFFFF"/>
                </a:solidFill>
              </a:uFill>
              <a:latin typeface="Arial"/>
            </a:endParaRPr>
          </a:p>
        </p:txBody>
      </p:sp>
      <p:sp>
        <p:nvSpPr>
          <p:cNvPr id="1039"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Méthode de récupération impliquant l’exécution régulière de backup complets avec des backups référentiels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également exécuter des backup de journaux de transactions entre les deux backups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du plus récent backup complet, puis du plus récent backup référentiel, et enfin, tous les backup de journaux de transactions exécutés entre les deux premiers backups</a:t>
            </a:r>
          </a:p>
        </p:txBody>
      </p:sp>
      <p:sp>
        <p:nvSpPr>
          <p:cNvPr id="104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Picture 3"/>
          <p:cNvPicPr/>
          <p:nvPr/>
        </p:nvPicPr>
        <p:blipFill>
          <a:blip r:embed="rId3"/>
          <a:stretch/>
        </p:blipFill>
        <p:spPr>
          <a:xfrm>
            <a:off x="3429000" y="1828800"/>
            <a:ext cx="2895120" cy="1066320"/>
          </a:xfrm>
          <a:prstGeom prst="rect">
            <a:avLst/>
          </a:prstGeom>
          <a:ln w="9360">
            <a:noFill/>
          </a:ln>
        </p:spPr>
      </p:pic>
      <p:sp>
        <p:nvSpPr>
          <p:cNvPr id="104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différentiel</a:t>
            </a:r>
            <a:endParaRPr lang="en-US" sz="2500" b="0" strike="noStrike" spc="-1">
              <a:solidFill>
                <a:srgbClr val="000000"/>
              </a:solidFill>
              <a:uFill>
                <a:solidFill>
                  <a:srgbClr val="FFFFFF"/>
                </a:solidFill>
              </a:uFill>
              <a:latin typeface="Arial"/>
            </a:endParaRPr>
          </a:p>
        </p:txBody>
      </p:sp>
      <p:sp>
        <p:nvSpPr>
          <p:cNvPr id="1043" name="TextShape 2"/>
          <p:cNvSpPr txBox="1"/>
          <p:nvPr/>
        </p:nvSpPr>
        <p:spPr>
          <a:xfrm>
            <a:off x="457200" y="3124080"/>
            <a:ext cx="8229240" cy="2590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À utiliser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Pour réduire le temps de récupération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les données sont modifiées fréquemment</a:t>
            </a:r>
            <a:endParaRPr lang="en-US" sz="1600" b="0" strike="noStrike" spc="-1">
              <a:solidFill>
                <a:srgbClr val="000000"/>
              </a:solidFill>
              <a:uFill>
                <a:solidFill>
                  <a:srgbClr val="FFFFFF"/>
                </a:solidFill>
              </a:uFill>
              <a:latin typeface="Calibri"/>
            </a:endParaRPr>
          </a:p>
        </p:txBody>
      </p:sp>
      <p:sp>
        <p:nvSpPr>
          <p:cNvPr id="104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
          <p:cNvPicPr/>
          <p:nvPr/>
        </p:nvPicPr>
        <p:blipFill>
          <a:blip r:embed="rId3"/>
          <a:stretch/>
        </p:blipFill>
        <p:spPr>
          <a:xfrm>
            <a:off x="3224520" y="1828800"/>
            <a:ext cx="3252240" cy="1066320"/>
          </a:xfrm>
          <a:prstGeom prst="rect">
            <a:avLst/>
          </a:prstGeom>
          <a:ln w="9360">
            <a:noFill/>
          </a:ln>
        </p:spPr>
      </p:pic>
      <p:sp>
        <p:nvSpPr>
          <p:cNvPr id="104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des fichiers et des filegroups</a:t>
            </a:r>
            <a:endParaRPr lang="en-US" sz="2500" b="0" strike="noStrike" spc="-1">
              <a:solidFill>
                <a:srgbClr val="000000"/>
              </a:solidFill>
              <a:uFill>
                <a:solidFill>
                  <a:srgbClr val="FFFFFF"/>
                </a:solidFill>
              </a:uFill>
              <a:latin typeface="Arial"/>
            </a:endParaRPr>
          </a:p>
        </p:txBody>
      </p:sp>
      <p:sp>
        <p:nvSpPr>
          <p:cNvPr id="1047"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Méthode de récupération impliquant le backup de fichiers et des filegroups.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également exécuter des backup de journaux de transactions entre les backup de fichiers et des filegroups.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Stratégie très compliquée à gérer et ne maintient pas automatiquement l’intégrité référentielle.</a:t>
            </a:r>
          </a:p>
        </p:txBody>
      </p:sp>
      <p:sp>
        <p:nvSpPr>
          <p:cNvPr id="104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Picture 2"/>
          <p:cNvPicPr/>
          <p:nvPr/>
        </p:nvPicPr>
        <p:blipFill>
          <a:blip r:embed="rId3"/>
          <a:stretch/>
        </p:blipFill>
        <p:spPr>
          <a:xfrm>
            <a:off x="3224520" y="1828800"/>
            <a:ext cx="3252240" cy="1066320"/>
          </a:xfrm>
          <a:prstGeom prst="rect">
            <a:avLst/>
          </a:prstGeom>
          <a:ln w="9360">
            <a:noFill/>
          </a:ln>
        </p:spPr>
      </p:pic>
      <p:sp>
        <p:nvSpPr>
          <p:cNvPr id="105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Stratégie de backup des fichiers et des filegroups</a:t>
            </a:r>
            <a:endParaRPr lang="en-US" sz="2500" b="0" strike="noStrike" spc="-1">
              <a:solidFill>
                <a:srgbClr val="000000"/>
              </a:solidFill>
              <a:uFill>
                <a:solidFill>
                  <a:srgbClr val="FFFFFF"/>
                </a:solidFill>
              </a:uFill>
              <a:latin typeface="Arial"/>
            </a:endParaRPr>
          </a:p>
        </p:txBody>
      </p:sp>
      <p:sp>
        <p:nvSpPr>
          <p:cNvPr id="1051"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À utiliser quand</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base de données est très large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backup complet est trop lent.</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Bien faire attention à la consistance des données.</a:t>
            </a:r>
          </a:p>
        </p:txBody>
      </p:sp>
      <p:sp>
        <p:nvSpPr>
          <p:cNvPr id="105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Opérateurs de backup</a:t>
            </a:r>
            <a:endParaRPr lang="en-US" sz="2500" b="0" strike="noStrike" spc="-1">
              <a:solidFill>
                <a:srgbClr val="000000"/>
              </a:solidFill>
              <a:uFill>
                <a:solidFill>
                  <a:srgbClr val="FFFFFF"/>
                </a:solidFill>
              </a:uFill>
              <a:latin typeface="Arial"/>
            </a:endParaRPr>
          </a:p>
        </p:txBody>
      </p:sp>
      <p:sp>
        <p:nvSpPr>
          <p:cNvPr id="105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 backup peut être fait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Des instructions Transact-SQL</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exécuter un backup, on doit avoir l’un des rôles suivants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Sysadmin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Db_owner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Db_backupoperator</a:t>
            </a:r>
            <a:endParaRPr lang="en-US" sz="1600" b="0" strike="noStrike" spc="-1">
              <a:solidFill>
                <a:srgbClr val="000000"/>
              </a:solidFill>
              <a:uFill>
                <a:solidFill>
                  <a:srgbClr val="FFFFFF"/>
                </a:solidFill>
              </a:uFill>
              <a:latin typeface="Calibri"/>
            </a:endParaRPr>
          </a:p>
        </p:txBody>
      </p:sp>
      <p:sp>
        <p:nvSpPr>
          <p:cNvPr id="105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Considérations de sécurité</a:t>
            </a:r>
            <a:endParaRPr lang="en-US" sz="2500" b="0" strike="noStrike" spc="-1">
              <a:solidFill>
                <a:srgbClr val="000000"/>
              </a:solidFill>
              <a:uFill>
                <a:solidFill>
                  <a:srgbClr val="FFFFFF"/>
                </a:solidFill>
              </a:uFill>
              <a:latin typeface="Arial"/>
            </a:endParaRPr>
          </a:p>
        </p:txBody>
      </p:sp>
      <p:sp>
        <p:nvSpPr>
          <p:cNvPr id="51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SQL Server Service Accounts:</a:t>
            </a:r>
          </a:p>
          <a:p>
            <a:pPr marL="850320" lvl="1" indent="-45684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Un </a:t>
            </a:r>
            <a:r>
              <a:rPr lang="en-US" sz="1800" b="0" strike="noStrike" spc="-1" dirty="0" err="1">
                <a:solidFill>
                  <a:srgbClr val="000000"/>
                </a:solidFill>
                <a:uFill>
                  <a:solidFill>
                    <a:srgbClr val="FFFFFF"/>
                  </a:solidFill>
                </a:uFill>
                <a:latin typeface="Calibri"/>
              </a:rPr>
              <a:t>compte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utilisé</a:t>
            </a:r>
            <a:r>
              <a:rPr lang="en-US" sz="1800" b="0" strike="noStrike" spc="-1" dirty="0">
                <a:solidFill>
                  <a:srgbClr val="000000"/>
                </a:solidFill>
                <a:uFill>
                  <a:solidFill>
                    <a:srgbClr val="FFFFFF"/>
                  </a:solidFill>
                </a:uFill>
                <a:latin typeface="Calibri"/>
              </a:rPr>
              <a:t> par un service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un « Service Account »</a:t>
            </a:r>
            <a:endParaRPr lang="en-US" sz="1600" b="0" strike="noStrike" spc="-1" dirty="0">
              <a:solidFill>
                <a:srgbClr val="000000"/>
              </a:solidFill>
              <a:uFill>
                <a:solidFill>
                  <a:srgbClr val="FFFFFF"/>
                </a:solidFill>
              </a:uFill>
              <a:latin typeface="Calibri"/>
            </a:endParaRPr>
          </a:p>
          <a:p>
            <a:pPr marL="850320" lvl="1" indent="-45684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Types de « Service Account »:</a:t>
            </a:r>
            <a:endParaRPr lang="en-US" sz="1600" b="0" strike="noStrike" spc="-1" dirty="0">
              <a:solidFill>
                <a:srgbClr val="000000"/>
              </a:solidFill>
              <a:uFill>
                <a:solidFill>
                  <a:srgbClr val="FFFFFF"/>
                </a:solidFill>
              </a:uFill>
              <a:latin typeface="Calibri"/>
            </a:endParaRPr>
          </a:p>
          <a:p>
            <a:pPr marL="1353240" lvl="2" indent="-45684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Domaine User Account</a:t>
            </a:r>
            <a:endParaRPr lang="en-US" sz="1400" b="0" strike="noStrike" spc="-1" dirty="0">
              <a:solidFill>
                <a:srgbClr val="000000"/>
              </a:solidFill>
              <a:uFill>
                <a:solidFill>
                  <a:srgbClr val="FFFFFF"/>
                </a:solidFill>
              </a:uFill>
              <a:latin typeface="Calibri"/>
            </a:endParaRPr>
          </a:p>
          <a:p>
            <a:pPr marL="1435680" lvl="3" indent="-456840">
              <a:lnSpc>
                <a:spcPct val="100000"/>
              </a:lnSpc>
              <a:buClr>
                <a:srgbClr val="FFFFFF"/>
              </a:buClr>
              <a:buFont typeface="Symbol" charset="2"/>
              <a:buChar char=""/>
            </a:pPr>
            <a:r>
              <a:rPr lang="en-US" sz="1400" b="0" strike="noStrike" spc="-1" dirty="0" err="1">
                <a:solidFill>
                  <a:srgbClr val="000000"/>
                </a:solidFill>
                <a:uFill>
                  <a:solidFill>
                    <a:srgbClr val="FFFFFF"/>
                  </a:solidFill>
                </a:uFill>
                <a:latin typeface="Calibri"/>
              </a:rPr>
              <a:t>Utilisé</a:t>
            </a:r>
            <a:r>
              <a:rPr lang="en-US" sz="1400" b="0" strike="noStrike" spc="-1" dirty="0">
                <a:solidFill>
                  <a:srgbClr val="000000"/>
                </a:solidFill>
                <a:uFill>
                  <a:solidFill>
                    <a:srgbClr val="FFFFFF"/>
                  </a:solidFill>
                </a:uFill>
                <a:latin typeface="Calibri"/>
              </a:rPr>
              <a:t> par Windows </a:t>
            </a:r>
            <a:r>
              <a:rPr lang="en-US" sz="1400" b="0" strike="noStrike" spc="-1" dirty="0" err="1">
                <a:solidFill>
                  <a:srgbClr val="000000"/>
                </a:solidFill>
                <a:uFill>
                  <a:solidFill>
                    <a:srgbClr val="FFFFFF"/>
                  </a:solidFill>
                </a:uFill>
                <a:latin typeface="Calibri"/>
              </a:rPr>
              <a:t>Authentification</a:t>
            </a:r>
            <a:r>
              <a:rPr lang="en-US" sz="1400" b="0" strike="noStrike" spc="-1" dirty="0">
                <a:solidFill>
                  <a:srgbClr val="000000"/>
                </a:solidFill>
                <a:uFill>
                  <a:solidFill>
                    <a:srgbClr val="FFFFFF"/>
                  </a:solidFill>
                </a:uFill>
                <a:latin typeface="Calibri"/>
              </a:rPr>
              <a:t> pour </a:t>
            </a:r>
            <a:r>
              <a:rPr lang="en-US" sz="1400" b="0" strike="noStrike" spc="-1" dirty="0" err="1">
                <a:solidFill>
                  <a:srgbClr val="000000"/>
                </a:solidFill>
                <a:uFill>
                  <a:solidFill>
                    <a:srgbClr val="FFFFFF"/>
                  </a:solidFill>
                </a:uFill>
                <a:latin typeface="Calibri"/>
              </a:rPr>
              <a:t>démarrer</a:t>
            </a:r>
            <a:r>
              <a:rPr lang="en-US" sz="1400" b="0" strike="noStrike" spc="-1" dirty="0">
                <a:solidFill>
                  <a:srgbClr val="000000"/>
                </a:solidFill>
                <a:uFill>
                  <a:solidFill>
                    <a:srgbClr val="FFFFFF"/>
                  </a:solidFill>
                </a:uFill>
                <a:latin typeface="Calibri"/>
              </a:rPr>
              <a:t> et se connecter à SQL Server. </a:t>
            </a:r>
            <a:r>
              <a:rPr lang="en-US" sz="1400" b="0" strike="noStrike" spc="-1" dirty="0" err="1">
                <a:solidFill>
                  <a:srgbClr val="000000"/>
                </a:solidFill>
                <a:uFill>
                  <a:solidFill>
                    <a:srgbClr val="FFFFFF"/>
                  </a:solidFill>
                </a:uFill>
                <a:latin typeface="Calibri"/>
              </a:rPr>
              <a:t>Préférable</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quand</a:t>
            </a:r>
            <a:r>
              <a:rPr lang="en-US" sz="1400" b="0" strike="noStrike" spc="-1" dirty="0">
                <a:solidFill>
                  <a:srgbClr val="000000"/>
                </a:solidFill>
                <a:uFill>
                  <a:solidFill>
                    <a:srgbClr val="FFFFFF"/>
                  </a:solidFill>
                </a:uFill>
                <a:latin typeface="Calibri"/>
              </a:rPr>
              <a:t> les services </a:t>
            </a:r>
            <a:r>
              <a:rPr lang="en-US" sz="1400" b="0" strike="noStrike" spc="-1" dirty="0" err="1">
                <a:solidFill>
                  <a:srgbClr val="000000"/>
                </a:solidFill>
                <a:uFill>
                  <a:solidFill>
                    <a:srgbClr val="FFFFFF"/>
                  </a:solidFill>
                </a:uFill>
                <a:latin typeface="Calibri"/>
              </a:rPr>
              <a:t>doivent</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interagir</a:t>
            </a:r>
            <a:r>
              <a:rPr lang="en-US" sz="1400" b="0" strike="noStrike" spc="-1" dirty="0">
                <a:solidFill>
                  <a:srgbClr val="000000"/>
                </a:solidFill>
                <a:uFill>
                  <a:solidFill>
                    <a:srgbClr val="FFFFFF"/>
                  </a:solidFill>
                </a:uFill>
                <a:latin typeface="Calibri"/>
              </a:rPr>
              <a:t> avec des services </a:t>
            </a:r>
            <a:r>
              <a:rPr lang="en-US" sz="1400" b="0" strike="noStrike" spc="-1" dirty="0" err="1">
                <a:solidFill>
                  <a:srgbClr val="000000"/>
                </a:solidFill>
                <a:uFill>
                  <a:solidFill>
                    <a:srgbClr val="FFFFFF"/>
                  </a:solidFill>
                </a:uFill>
                <a:latin typeface="Calibri"/>
              </a:rPr>
              <a:t>réseau</a:t>
            </a:r>
            <a:r>
              <a:rPr lang="en-US" sz="1400" b="0" strike="noStrike" spc="-1" dirty="0">
                <a:solidFill>
                  <a:srgbClr val="000000"/>
                </a:solidFill>
                <a:uFill>
                  <a:solidFill>
                    <a:srgbClr val="FFFFFF"/>
                  </a:solidFill>
                </a:uFill>
                <a:latin typeface="Calibri"/>
              </a:rPr>
              <a:t>.</a:t>
            </a:r>
          </a:p>
          <a:p>
            <a:pPr marL="1353240" lvl="2" indent="-45684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Local User Account </a:t>
            </a:r>
            <a:endParaRPr lang="en-US" sz="1400" b="0" strike="noStrike" spc="-1" dirty="0">
              <a:solidFill>
                <a:srgbClr val="000000"/>
              </a:solidFill>
              <a:uFill>
                <a:solidFill>
                  <a:srgbClr val="FFFFFF"/>
                </a:solidFill>
              </a:uFill>
              <a:latin typeface="Calibri"/>
            </a:endParaRPr>
          </a:p>
          <a:p>
            <a:r>
              <a:rPr lang="en-US" sz="1400" b="0" strike="noStrike" spc="-1" dirty="0">
                <a:solidFill>
                  <a:srgbClr val="000000"/>
                </a:solidFill>
                <a:uFill>
                  <a:solidFill>
                    <a:srgbClr val="FFFFFF"/>
                  </a:solidFill>
                </a:uFill>
                <a:latin typeface="Calibri"/>
              </a:rPr>
              <a:t>  Si le </a:t>
            </a:r>
            <a:r>
              <a:rPr lang="en-US" sz="1400" b="0" strike="noStrike" spc="-1" dirty="0" err="1">
                <a:solidFill>
                  <a:srgbClr val="000000"/>
                </a:solidFill>
                <a:uFill>
                  <a:solidFill>
                    <a:srgbClr val="FFFFFF"/>
                  </a:solidFill>
                </a:uFill>
                <a:latin typeface="Calibri"/>
              </a:rPr>
              <a:t>serveur</a:t>
            </a:r>
            <a:r>
              <a:rPr lang="en-US" sz="1400" b="0" strike="noStrike" spc="-1" dirty="0">
                <a:solidFill>
                  <a:srgbClr val="000000"/>
                </a:solidFill>
                <a:uFill>
                  <a:solidFill>
                    <a:srgbClr val="FFFFFF"/>
                  </a:solidFill>
                </a:uFill>
                <a:latin typeface="Calibri"/>
              </a:rPr>
              <a:t> ne fait pas parti d’un </a:t>
            </a:r>
            <a:r>
              <a:rPr lang="en-US" sz="1400" b="0" strike="noStrike" spc="-1" dirty="0" err="1">
                <a:solidFill>
                  <a:srgbClr val="000000"/>
                </a:solidFill>
                <a:uFill>
                  <a:solidFill>
                    <a:srgbClr val="FFFFFF"/>
                  </a:solidFill>
                </a:uFill>
                <a:latin typeface="Calibri"/>
              </a:rPr>
              <a:t>domaine</a:t>
            </a:r>
            <a:r>
              <a:rPr lang="en-US" sz="1400" b="0" strike="noStrike" spc="-1" dirty="0">
                <a:solidFill>
                  <a:srgbClr val="000000"/>
                </a:solidFill>
                <a:uFill>
                  <a:solidFill>
                    <a:srgbClr val="FFFFFF"/>
                  </a:solidFill>
                </a:uFill>
                <a:latin typeface="Calibri"/>
              </a:rPr>
              <a:t>, le Local User Account </a:t>
            </a:r>
            <a:r>
              <a:rPr lang="en-US" sz="1400" b="0" strike="noStrike" spc="-1" dirty="0" err="1">
                <a:solidFill>
                  <a:srgbClr val="000000"/>
                </a:solidFill>
                <a:uFill>
                  <a:solidFill>
                    <a:srgbClr val="FFFFFF"/>
                  </a:solidFill>
                </a:uFill>
                <a:latin typeface="Calibri"/>
              </a:rPr>
              <a:t>est</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recommandé</a:t>
            </a:r>
            <a:r>
              <a:rPr lang="en-US" sz="1400" b="0" strike="noStrike" spc="-1" dirty="0">
                <a:solidFill>
                  <a:srgbClr val="000000"/>
                </a:solidFill>
                <a:uFill>
                  <a:solidFill>
                    <a:srgbClr val="FFFFFF"/>
                  </a:solidFill>
                </a:uFill>
                <a:latin typeface="Calibri"/>
              </a:rPr>
              <a:t>.</a:t>
            </a:r>
            <a:endParaRPr lang="en-US" sz="2100" b="0" strike="noStrike" spc="-1" dirty="0">
              <a:solidFill>
                <a:srgbClr val="595959"/>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51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bases de données utilisateurs</a:t>
            </a:r>
            <a:endParaRPr lang="en-US" sz="2500" b="0" strike="noStrike" spc="-1">
              <a:solidFill>
                <a:srgbClr val="000000"/>
              </a:solidFill>
              <a:uFill>
                <a:solidFill>
                  <a:srgbClr val="FFFFFF"/>
                </a:solidFill>
              </a:uFill>
              <a:latin typeface="Arial"/>
            </a:endParaRPr>
          </a:p>
        </p:txBody>
      </p:sp>
      <p:sp>
        <p:nvSpPr>
          <p:cNvPr id="105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de base de données complet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des journaux de transactions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différentiel</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des fichiers et des filegroups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pour s’assurer de l’intégrité des backup</a:t>
            </a:r>
          </a:p>
          <a:p>
            <a:pPr>
              <a:lnSpc>
                <a:spcPct val="100000"/>
              </a:lnSpc>
            </a:pPr>
            <a:endParaRPr lang="en-US" sz="2100" b="0" strike="noStrike" spc="-1">
              <a:solidFill>
                <a:srgbClr val="595959"/>
              </a:solidFill>
              <a:uFill>
                <a:solidFill>
                  <a:srgbClr val="FFFFFF"/>
                </a:solidFill>
              </a:uFill>
              <a:latin typeface="Calibri"/>
            </a:endParaRPr>
          </a:p>
        </p:txBody>
      </p:sp>
      <p:sp>
        <p:nvSpPr>
          <p:cNvPr id="105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 base de données complet</a:t>
            </a:r>
            <a:endParaRPr lang="en-US" sz="2500" b="0" strike="noStrike" spc="-1">
              <a:solidFill>
                <a:srgbClr val="000000"/>
              </a:solidFill>
              <a:uFill>
                <a:solidFill>
                  <a:srgbClr val="FFFFFF"/>
                </a:solidFill>
              </a:uFill>
              <a:latin typeface="Arial"/>
            </a:endParaRPr>
          </a:p>
        </p:txBody>
      </p:sp>
      <p:sp>
        <p:nvSpPr>
          <p:cNvPr id="106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a:t>
            </a:r>
          </a:p>
        </p:txBody>
      </p:sp>
      <p:sp>
        <p:nvSpPr>
          <p:cNvPr id="106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62" name="CustomShape 4"/>
          <p:cNvSpPr/>
          <p:nvPr/>
        </p:nvSpPr>
        <p:spPr>
          <a:xfrm>
            <a:off x="1752480" y="2362320"/>
            <a:ext cx="5562360" cy="14475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{database_name | @database_name_var}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&lt;backup_device&gt; [, ...n]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[FORMAT]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 {INIT | NOINIT}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p:txBody>
      </p:sp>
      <p:sp>
        <p:nvSpPr>
          <p:cNvPr id="1063" name="CustomShape 5"/>
          <p:cNvSpPr/>
          <p:nvPr/>
        </p:nvSpPr>
        <p:spPr>
          <a:xfrm>
            <a:off x="1752480" y="403848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EXEC sp_addumpdevice 'disk', 'AdventureWorksBack',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'D:\MyBackupDir\AdventureWorksBack.bak'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BACKUP DATABASE AdventureWorks TO AdventureWorksBack</a:t>
            </a:r>
            <a:endParaRPr lang="fr-BE" sz="1800" b="0" strike="noStrike" spc="-1">
              <a:solidFill>
                <a:srgbClr val="000000"/>
              </a:solidFill>
              <a:uFill>
                <a:solidFill>
                  <a:srgbClr val="FFFFFF"/>
                </a:solidFill>
              </a:uFill>
              <a:latin typeface="Arial"/>
            </a:endParaRPr>
          </a:p>
        </p:txBody>
      </p:sp>
      <p:sp>
        <p:nvSpPr>
          <p:cNvPr id="1064" name="CustomShape 6"/>
          <p:cNvSpPr/>
          <p:nvPr/>
        </p:nvSpPr>
        <p:spPr>
          <a:xfrm>
            <a:off x="1752480" y="480060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TO AdventureWorksBack WITH INIT</a:t>
            </a:r>
            <a:endParaRPr lang="fr-BE" sz="1800" b="0" strike="noStrike" spc="-1">
              <a:solidFill>
                <a:srgbClr val="000000"/>
              </a:solidFill>
              <a:uFill>
                <a:solidFill>
                  <a:srgbClr val="FFFFFF"/>
                </a:solidFill>
              </a:uFill>
              <a:latin typeface="Arial"/>
            </a:endParaRPr>
          </a:p>
        </p:txBody>
      </p:sp>
      <p:sp>
        <p:nvSpPr>
          <p:cNvPr id="1065" name="CustomShape 7"/>
          <p:cNvSpPr/>
          <p:nvPr/>
        </p:nvSpPr>
        <p:spPr>
          <a:xfrm>
            <a:off x="1752480" y="510552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TO AdventureWorksBack WITH NOINIT</a:t>
            </a:r>
            <a:endParaRPr lang="fr-BE" sz="1800" b="0" strike="noStrike" spc="-1">
              <a:solidFill>
                <a:srgbClr val="000000"/>
              </a:solidFill>
              <a:uFill>
                <a:solidFill>
                  <a:srgbClr val="FFFFFF"/>
                </a:solidFill>
              </a:uFill>
              <a:latin typeface="Arial"/>
            </a:endParaRPr>
          </a:p>
        </p:txBody>
      </p:sp>
      <p:sp>
        <p:nvSpPr>
          <p:cNvPr id="1066" name="CustomShape 8"/>
          <p:cNvSpPr/>
          <p:nvPr/>
        </p:nvSpPr>
        <p:spPr>
          <a:xfrm>
            <a:off x="1752480" y="541008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TO DISK = 'D:\Temp\MyTempBackup.bak'</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journaux de transactions</a:t>
            </a:r>
            <a:endParaRPr lang="en-US" sz="2500" b="0" strike="noStrike" spc="-1">
              <a:solidFill>
                <a:srgbClr val="000000"/>
              </a:solidFill>
              <a:uFill>
                <a:solidFill>
                  <a:srgbClr val="FFFFFF"/>
                </a:solidFill>
              </a:uFill>
              <a:latin typeface="Arial"/>
            </a:endParaRPr>
          </a:p>
        </p:txBody>
      </p:sp>
      <p:sp>
        <p:nvSpPr>
          <p:cNvPr id="10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a:t>
            </a:r>
          </a:p>
        </p:txBody>
      </p:sp>
      <p:sp>
        <p:nvSpPr>
          <p:cNvPr id="10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70" name="CustomShape 4"/>
          <p:cNvSpPr/>
          <p:nvPr/>
        </p:nvSpPr>
        <p:spPr>
          <a:xfrm>
            <a:off x="1752480" y="2209680"/>
            <a:ext cx="5562360" cy="14475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LOG {database_name | @database_name_var}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&lt;backup_device&gt; [, ...n]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[FORMAT]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 {INIT | NOINIT}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p:txBody>
      </p:sp>
      <p:sp>
        <p:nvSpPr>
          <p:cNvPr id="1071" name="CustomShape 5"/>
          <p:cNvSpPr/>
          <p:nvPr/>
        </p:nvSpPr>
        <p:spPr>
          <a:xfrm>
            <a:off x="1752480" y="388620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EXEC sp_addumpdevice 'disk', 'AWBackLog',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'D:\Backup\ AWBackLog.bak'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BACKUP LOG AdventureWorks TO AWBackLog</a:t>
            </a:r>
            <a:endParaRPr lang="fr-BE" sz="1800" b="0" strike="noStrike" spc="-1">
              <a:solidFill>
                <a:srgbClr val="000000"/>
              </a:solidFill>
              <a:uFill>
                <a:solidFill>
                  <a:srgbClr val="FFFFFF"/>
                </a:solidFill>
              </a:uFill>
              <a:latin typeface="Arial"/>
            </a:endParaRPr>
          </a:p>
        </p:txBody>
      </p:sp>
      <p:sp>
        <p:nvSpPr>
          <p:cNvPr id="1072" name="CustomShape 6"/>
          <p:cNvSpPr/>
          <p:nvPr/>
        </p:nvSpPr>
        <p:spPr>
          <a:xfrm>
            <a:off x="1752480" y="518148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LOG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'C:\Backup\AWTail.bak'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NORECOVERY, NO_TRUNCATE</a:t>
            </a:r>
            <a:endParaRPr lang="fr-BE" sz="1800" b="0" strike="noStrike" spc="-1">
              <a:solidFill>
                <a:srgbClr val="000000"/>
              </a:solidFill>
              <a:uFill>
                <a:solidFill>
                  <a:srgbClr val="FFFFFF"/>
                </a:solidFill>
              </a:uFill>
              <a:latin typeface="Arial"/>
            </a:endParaRPr>
          </a:p>
        </p:txBody>
      </p:sp>
      <p:sp>
        <p:nvSpPr>
          <p:cNvPr id="1073" name="CustomShape 7"/>
          <p:cNvSpPr/>
          <p:nvPr/>
        </p:nvSpPr>
        <p:spPr>
          <a:xfrm>
            <a:off x="457200" y="4572000"/>
            <a:ext cx="8229240" cy="609120"/>
          </a:xfrm>
          <a:prstGeom prst="rect">
            <a:avLst/>
          </a:prstGeom>
          <a:noFill/>
          <a:ln w="9360">
            <a:noFill/>
          </a:ln>
        </p:spPr>
        <p:style>
          <a:lnRef idx="0">
            <a:scrgbClr r="0" g="0" b="0"/>
          </a:lnRef>
          <a:fillRef idx="0">
            <a:scrgbClr r="0" g="0" b="0"/>
          </a:fillRef>
          <a:effectRef idx="0">
            <a:scrgbClr r="0" g="0" b="0"/>
          </a:effectRef>
          <a:fontRef idx="minor"/>
        </p:style>
        <p:txBody>
          <a:bodyPr/>
          <a:lstStyle/>
          <a:p>
            <a:pPr marL="343080" indent="-342720">
              <a:lnSpc>
                <a:spcPct val="100000"/>
              </a:lnSpc>
              <a:buClr>
                <a:srgbClr val="719AD1"/>
              </a:buClr>
              <a:buFont typeface="Symbol" charset="2"/>
              <a:buChar char=""/>
            </a:pPr>
            <a:r>
              <a:rPr lang="fr-BE" sz="2800" b="0" strike="noStrike" spc="-1">
                <a:solidFill>
                  <a:srgbClr val="719AD1"/>
                </a:solidFill>
                <a:uFill>
                  <a:solidFill>
                    <a:srgbClr val="FFFFFF"/>
                  </a:solidFill>
                </a:uFill>
                <a:latin typeface="Calibri"/>
              </a:rPr>
              <a:t>Tail-log</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journaux de transactions</a:t>
            </a:r>
            <a:endParaRPr lang="en-US" sz="2500" b="0" strike="noStrike" spc="-1">
              <a:solidFill>
                <a:srgbClr val="000000"/>
              </a:solidFill>
              <a:uFill>
                <a:solidFill>
                  <a:srgbClr val="FFFFFF"/>
                </a:solidFill>
              </a:uFill>
              <a:latin typeface="Arial"/>
            </a:endParaRPr>
          </a:p>
        </p:txBody>
      </p:sp>
      <p:sp>
        <p:nvSpPr>
          <p:cNvPr id="107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a:t>
            </a:r>
          </a:p>
        </p:txBody>
      </p:sp>
      <p:sp>
        <p:nvSpPr>
          <p:cNvPr id="107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77" name="CustomShape 4"/>
          <p:cNvSpPr/>
          <p:nvPr/>
        </p:nvSpPr>
        <p:spPr>
          <a:xfrm>
            <a:off x="1752480" y="2362320"/>
            <a:ext cx="5562360" cy="10663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{database_name | @database_name_var}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&lt;backup_device&gt; [, ...n]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WITH</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[DIFFERENTIAL]]</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p:txBody>
      </p:sp>
      <p:sp>
        <p:nvSpPr>
          <p:cNvPr id="1078" name="CustomShape 5"/>
          <p:cNvSpPr/>
          <p:nvPr/>
        </p:nvSpPr>
        <p:spPr>
          <a:xfrm>
            <a:off x="1752480" y="403848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TO</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DISK = 'D:\MyData\MyDiffBackup.bak'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DIFFERENTIAL</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fichiers et des filegroups</a:t>
            </a:r>
            <a:endParaRPr lang="en-US" sz="2500" b="0" strike="noStrike" spc="-1">
              <a:solidFill>
                <a:srgbClr val="000000"/>
              </a:solidFill>
              <a:uFill>
                <a:solidFill>
                  <a:srgbClr val="FFFFFF"/>
                </a:solidFill>
              </a:uFill>
              <a:latin typeface="Arial"/>
            </a:endParaRPr>
          </a:p>
        </p:txBody>
      </p:sp>
      <p:sp>
        <p:nvSpPr>
          <p:cNvPr id="108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a:t>
            </a:r>
          </a:p>
        </p:txBody>
      </p:sp>
      <p:sp>
        <p:nvSpPr>
          <p:cNvPr id="10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82" name="CustomShape 4"/>
          <p:cNvSpPr/>
          <p:nvPr/>
        </p:nvSpPr>
        <p:spPr>
          <a:xfrm>
            <a:off x="1752480" y="2362320"/>
            <a:ext cx="5562360" cy="10663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{database_name | @database_name_var}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 = {logical_file_name | @logical_file_name_var}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FILEGROUP = {logical_filegroup_name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@logical_filegroup_name_var}} [, ...n] TO &lt;backup_device&gt; [, …n]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DIFFERENTIAL]</a:t>
            </a:r>
            <a:endParaRPr lang="fr-BE" sz="1800" b="0" strike="noStrike" spc="-1">
              <a:solidFill>
                <a:srgbClr val="000000"/>
              </a:solidFill>
              <a:uFill>
                <a:solidFill>
                  <a:srgbClr val="FFFFFF"/>
                </a:solidFill>
              </a:uFill>
              <a:latin typeface="Arial"/>
            </a:endParaRPr>
          </a:p>
        </p:txBody>
      </p:sp>
      <p:sp>
        <p:nvSpPr>
          <p:cNvPr id="1083" name="CustomShape 5"/>
          <p:cNvSpPr/>
          <p:nvPr/>
        </p:nvSpPr>
        <p:spPr>
          <a:xfrm>
            <a:off x="1752480" y="4038480"/>
            <a:ext cx="5562360" cy="6091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PhoneOrders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 = Orders2 TO OrderBackup2</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BACKUP LOG PhoneOrders to OrderBackupLog</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fichiers et des filegroups</a:t>
            </a:r>
            <a:endParaRPr lang="en-US" sz="2500" b="0" strike="noStrike" spc="-1">
              <a:solidFill>
                <a:srgbClr val="000000"/>
              </a:solidFill>
              <a:uFill>
                <a:solidFill>
                  <a:srgbClr val="FFFFFF"/>
                </a:solidFill>
              </a:uFill>
              <a:latin typeface="Arial"/>
            </a:endParaRPr>
          </a:p>
        </p:txBody>
      </p:sp>
      <p:sp>
        <p:nvSpPr>
          <p:cNvPr id="1085" name="TextShape 2"/>
          <p:cNvSpPr txBox="1"/>
          <p:nvPr/>
        </p:nvSpPr>
        <p:spPr>
          <a:xfrm>
            <a:off x="457200" y="1600200"/>
            <a:ext cx="8229240" cy="2209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partiel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Inclure l’option READ_WRITE_FILEGROUPS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va exécuter le backup du filegroup primaire et de tous les filegroups en mode lecture/écriture.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également inclure les fichiers en lecture seule en les spécifiant </a:t>
            </a:r>
            <a:endParaRPr lang="en-US" sz="1600" b="0" strike="noStrike" spc="-1">
              <a:solidFill>
                <a:srgbClr val="000000"/>
              </a:solidFill>
              <a:uFill>
                <a:solidFill>
                  <a:srgbClr val="FFFFFF"/>
                </a:solidFill>
              </a:uFill>
              <a:latin typeface="Calibri"/>
            </a:endParaRPr>
          </a:p>
        </p:txBody>
      </p:sp>
      <p:sp>
        <p:nvSpPr>
          <p:cNvPr id="108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87" name="CustomShape 4"/>
          <p:cNvSpPr/>
          <p:nvPr/>
        </p:nvSpPr>
        <p:spPr>
          <a:xfrm>
            <a:off x="1752480" y="3809880"/>
            <a:ext cx="5562360" cy="10663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{database_name | @database_name_var}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 = {logical_file_name | @logical_file_name_var}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FILEGROUP = {logical_filegroup_name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@logical_filegroup_name_var}} [, ...n] TO &lt;backup_device&gt; [, …n]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DIFFERENTIAL]</a:t>
            </a:r>
            <a:endParaRPr lang="fr-BE" sz="1800" b="0" strike="noStrike" spc="-1">
              <a:solidFill>
                <a:srgbClr val="000000"/>
              </a:solidFill>
              <a:uFill>
                <a:solidFill>
                  <a:srgbClr val="FFFFFF"/>
                </a:solidFill>
              </a:uFill>
              <a:latin typeface="Arial"/>
            </a:endParaRPr>
          </a:p>
        </p:txBody>
      </p:sp>
      <p:sp>
        <p:nvSpPr>
          <p:cNvPr id="1088" name="CustomShape 5"/>
          <p:cNvSpPr/>
          <p:nvPr/>
        </p:nvSpPr>
        <p:spPr>
          <a:xfrm>
            <a:off x="1752480" y="502920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READ_WRITE_FILEGROUPS TO AWBackup</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pour s’assurer de l’intégrité des backups</a:t>
            </a:r>
            <a:endParaRPr lang="en-US" sz="2500" b="0" strike="noStrike" spc="-1">
              <a:solidFill>
                <a:srgbClr val="000000"/>
              </a:solidFill>
              <a:uFill>
                <a:solidFill>
                  <a:srgbClr val="FFFFFF"/>
                </a:solidFill>
              </a:uFill>
              <a:latin typeface="Arial"/>
            </a:endParaRPr>
          </a:p>
        </p:txBody>
      </p:sp>
      <p:sp>
        <p:nvSpPr>
          <p:cNvPr id="109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 mirroring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permet de faire le « mirroring » des médias de backup.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périphériques de backup et de mirroring doivent être similaires et de mêmes types.</a:t>
            </a:r>
            <a:endParaRPr lang="en-US" sz="1600" b="0" strike="noStrike" spc="-1">
              <a:solidFill>
                <a:srgbClr val="000000"/>
              </a:solidFill>
              <a:uFill>
                <a:solidFill>
                  <a:srgbClr val="FFFFFF"/>
                </a:solidFill>
              </a:uFill>
              <a:latin typeface="Calibri"/>
            </a:endParaRPr>
          </a:p>
        </p:txBody>
      </p:sp>
      <p:sp>
        <p:nvSpPr>
          <p:cNvPr id="10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92" name="CustomShape 4"/>
          <p:cNvSpPr/>
          <p:nvPr/>
        </p:nvSpPr>
        <p:spPr>
          <a:xfrm>
            <a:off x="1752480" y="4191120"/>
            <a:ext cx="5562360" cy="9903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BackupOrginal</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MIRROR TO BackupMirror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FORMAT</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pour s’assurer de l’intégrité des backups</a:t>
            </a:r>
            <a:endParaRPr lang="en-US" sz="2500" b="0" strike="noStrike" spc="-1">
              <a:solidFill>
                <a:srgbClr val="000000"/>
              </a:solidFill>
              <a:uFill>
                <a:solidFill>
                  <a:srgbClr val="FFFFFF"/>
                </a:solidFill>
              </a:uFill>
              <a:latin typeface="Arial"/>
            </a:endParaRPr>
          </a:p>
        </p:txBody>
      </p:sp>
      <p:sp>
        <p:nvSpPr>
          <p:cNvPr id="109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Checksum</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Mécanisme de détection d’erreurs de backup consistant à créer une somme par l’opération de backup, et à la vérifier par l’opération de récupération.</a:t>
            </a:r>
            <a:endParaRPr lang="en-US" sz="1600" b="0" strike="noStrike" spc="-1">
              <a:solidFill>
                <a:srgbClr val="000000"/>
              </a:solidFill>
              <a:uFill>
                <a:solidFill>
                  <a:srgbClr val="FFFFFF"/>
                </a:solidFill>
              </a:uFill>
              <a:latin typeface="Calibri"/>
            </a:endParaRPr>
          </a:p>
        </p:txBody>
      </p:sp>
      <p:sp>
        <p:nvSpPr>
          <p:cNvPr id="109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096" name="CustomShape 4"/>
          <p:cNvSpPr/>
          <p:nvPr/>
        </p:nvSpPr>
        <p:spPr>
          <a:xfrm>
            <a:off x="1752480" y="380988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DATABASE [AdventureWorks] TO AWBackup WITH CHECKSUM</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pour s’assurer de l’intégrité des backups</a:t>
            </a:r>
            <a:endParaRPr lang="en-US" sz="2500" b="0" strike="noStrike" spc="-1">
              <a:solidFill>
                <a:srgbClr val="000000"/>
              </a:solidFill>
              <a:uFill>
                <a:solidFill>
                  <a:srgbClr val="FFFFFF"/>
                </a:solidFill>
              </a:uFill>
              <a:latin typeface="Arial"/>
            </a:endParaRPr>
          </a:p>
        </p:txBody>
      </p:sp>
      <p:sp>
        <p:nvSpPr>
          <p:cNvPr id="109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RESTORE VERIFYONLY</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Après le backup, on peut utiliser l’instruction RESTORE VERIFYONLY pour vérifier le backup sans le restaurer.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Vérifie que l’ensemble du backup est complet et lisible.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L’instruction effectue les opérations suivantes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Vérifie que l’ensemble du backup est complet et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Vérifie l’intégrité de certains  champs d’en-tête des pages des  bases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Vérifie la validité des checksum</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Vérifie qu’il y a suffisamment d’espace </a:t>
            </a:r>
            <a:endParaRPr lang="en-US" sz="1400" b="0" strike="noStrike" spc="-1">
              <a:solidFill>
                <a:srgbClr val="000000"/>
              </a:solidFill>
              <a:uFill>
                <a:solidFill>
                  <a:srgbClr val="FFFFFF"/>
                </a:solidFill>
              </a:uFill>
              <a:latin typeface="Calibri"/>
            </a:endParaRPr>
          </a:p>
        </p:txBody>
      </p:sp>
      <p:sp>
        <p:nvSpPr>
          <p:cNvPr id="109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00" name="CustomShape 4"/>
          <p:cNvSpPr/>
          <p:nvPr/>
        </p:nvSpPr>
        <p:spPr>
          <a:xfrm>
            <a:off x="1703520" y="441972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RESTORE VERIFYONLY FROM AWBackup</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bases de données utilisateurs</a:t>
            </a:r>
            <a:endParaRPr lang="en-US" sz="2500" b="0" strike="noStrike" spc="-1">
              <a:solidFill>
                <a:srgbClr val="000000"/>
              </a:solidFill>
              <a:uFill>
                <a:solidFill>
                  <a:srgbClr val="FFFFFF"/>
                </a:solidFill>
              </a:uFill>
              <a:latin typeface="Arial"/>
            </a:endParaRPr>
          </a:p>
        </p:txBody>
      </p:sp>
      <p:sp>
        <p:nvSpPr>
          <p:cNvPr id="110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Processus de restauration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journaux de transactions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pages, fichiers et filegroups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restauration « petit à petit »</a:t>
            </a:r>
          </a:p>
        </p:txBody>
      </p:sp>
      <p:sp>
        <p:nvSpPr>
          <p:cNvPr id="110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0" name="TextShape 1"/>
          <p:cNvSpPr txBox="1"/>
          <p:nvPr/>
        </p:nvSpPr>
        <p:spPr>
          <a:xfrm>
            <a:off x="446400" y="251090"/>
            <a:ext cx="8239680" cy="718200"/>
          </a:xfrm>
          <a:prstGeom prst="rect">
            <a:avLst/>
          </a:prstGeom>
          <a:noFill/>
          <a:ln>
            <a:noFill/>
          </a:ln>
        </p:spPr>
        <p:txBody>
          <a:bodyPr/>
          <a:lstStyle/>
          <a:p>
            <a:pPr>
              <a:lnSpc>
                <a:spcPct val="100000"/>
              </a:lnSpc>
            </a:pPr>
            <a:r>
              <a:rPr lang="en-US" sz="2500" b="1" strike="noStrike" spc="-1" dirty="0" err="1">
                <a:solidFill>
                  <a:srgbClr val="808080"/>
                </a:solidFill>
                <a:highlight>
                  <a:srgbClr val="000000"/>
                </a:highlight>
                <a:uFill>
                  <a:solidFill>
                    <a:srgbClr val="FFFFFF"/>
                  </a:solidFill>
                </a:uFill>
                <a:latin typeface="Calibri"/>
              </a:rPr>
              <a:t>Considérations</a:t>
            </a:r>
            <a:r>
              <a:rPr lang="en-US" sz="2500" b="1" strike="noStrike" spc="-1" dirty="0">
                <a:solidFill>
                  <a:srgbClr val="808080"/>
                </a:solidFill>
                <a:highlight>
                  <a:srgbClr val="000000"/>
                </a:highlight>
                <a:uFill>
                  <a:solidFill>
                    <a:srgbClr val="FFFFFF"/>
                  </a:solidFill>
                </a:uFill>
                <a:latin typeface="Calibri"/>
              </a:rPr>
              <a:t> de </a:t>
            </a:r>
            <a:r>
              <a:rPr lang="en-US" sz="2500" b="1" strike="noStrike" spc="-1" dirty="0" err="1">
                <a:solidFill>
                  <a:srgbClr val="808080"/>
                </a:solidFill>
                <a:highlight>
                  <a:srgbClr val="000000"/>
                </a:highlight>
                <a:uFill>
                  <a:solidFill>
                    <a:srgbClr val="FFFFFF"/>
                  </a:solidFill>
                </a:uFill>
                <a:latin typeface="Calibri"/>
              </a:rPr>
              <a:t>sécurité</a:t>
            </a:r>
            <a:endParaRPr lang="en-US" sz="2500" b="0" strike="noStrike" spc="-1" dirty="0">
              <a:solidFill>
                <a:srgbClr val="000000"/>
              </a:solidFill>
              <a:highlight>
                <a:srgbClr val="000000"/>
              </a:highlight>
              <a:uFill>
                <a:solidFill>
                  <a:srgbClr val="FFFFFF"/>
                </a:solidFill>
              </a:uFill>
              <a:latin typeface="Arial"/>
            </a:endParaRPr>
          </a:p>
        </p:txBody>
      </p:sp>
      <p:sp>
        <p:nvSpPr>
          <p:cNvPr id="521" name="TextShape 2"/>
          <p:cNvSpPr txBox="1"/>
          <p:nvPr/>
        </p:nvSpPr>
        <p:spPr>
          <a:xfrm>
            <a:off x="457200" y="1000080"/>
            <a:ext cx="8229240" cy="4638240"/>
          </a:xfrm>
          <a:prstGeom prst="rect">
            <a:avLst/>
          </a:prstGeom>
          <a:noFill/>
          <a:ln>
            <a:noFill/>
          </a:ln>
        </p:spPr>
        <p:txBody>
          <a:bodyPr anchor="t"/>
          <a:lstStyle/>
          <a:p>
            <a:pPr marL="219710" indent="-219075">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SQL Server Service Accounts :</a:t>
            </a:r>
            <a:endParaRPr lang="fr-FR" dirty="0"/>
          </a:p>
          <a:p>
            <a:pPr marL="850265" lvl="1" indent="-456565">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Types de « Service Account » </a:t>
            </a:r>
            <a:r>
              <a:rPr lang="en-US" sz="1800" b="1" u="sng" strike="noStrike" spc="-1" dirty="0">
                <a:solidFill>
                  <a:srgbClr val="000000"/>
                </a:solidFill>
                <a:uFill>
                  <a:solidFill>
                    <a:srgbClr val="FFFFFF"/>
                  </a:solidFill>
                </a:uFill>
                <a:latin typeface="Calibri"/>
              </a:rPr>
              <a:t>NON</a:t>
            </a:r>
            <a:r>
              <a:rPr lang="en-US" sz="1800" b="1"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recommandé</a:t>
            </a:r>
            <a:r>
              <a:rPr lang="en-US" sz="1800" b="0" strike="noStrike" spc="-1" dirty="0">
                <a:solidFill>
                  <a:srgbClr val="000000"/>
                </a:solidFill>
                <a:uFill>
                  <a:solidFill>
                    <a:srgbClr val="FFFFFF"/>
                  </a:solidFill>
                </a:uFill>
                <a:latin typeface="Calibri"/>
              </a:rPr>
              <a:t> </a:t>
            </a:r>
            <a:r>
              <a:rPr lang="en-US" spc="-1" dirty="0">
                <a:solidFill>
                  <a:srgbClr val="000000"/>
                </a:solidFill>
                <a:uFill>
                  <a:solidFill>
                    <a:srgbClr val="FFFFFF"/>
                  </a:solidFill>
                </a:uFill>
                <a:latin typeface="Calibri"/>
              </a:rPr>
              <a:t>(</a:t>
            </a:r>
            <a:r>
              <a:rPr lang="en-US" spc="-1" dirty="0" err="1">
                <a:solidFill>
                  <a:srgbClr val="000000"/>
                </a:solidFill>
                <a:uFill>
                  <a:solidFill>
                    <a:srgbClr val="FFFFFF"/>
                  </a:solidFill>
                </a:uFill>
                <a:latin typeface="Calibri"/>
              </a:rPr>
              <a:t>sécurité</a:t>
            </a:r>
            <a:r>
              <a:rPr lang="en-US"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1141730" lvl="2" indent="-22733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Network Service Account</a:t>
            </a:r>
            <a:endParaRPr lang="en-US" sz="1400" b="0" strike="noStrike" spc="-1" dirty="0">
              <a:solidFill>
                <a:srgbClr val="000000"/>
              </a:solidFill>
              <a:uFill>
                <a:solidFill>
                  <a:srgbClr val="FFFFFF"/>
                </a:solidFill>
              </a:uFill>
              <a:latin typeface="Calibri"/>
            </a:endParaRPr>
          </a:p>
          <a:p>
            <a:pPr marL="1600200" lvl="3" indent="-227330">
              <a:lnSpc>
                <a:spcPct val="100000"/>
              </a:lnSpc>
              <a:buClr>
                <a:srgbClr val="000000"/>
              </a:buClr>
              <a:buFont typeface="Symbol" charset="2"/>
              <a:buChar char=""/>
            </a:pPr>
            <a:r>
              <a:rPr lang="en-US" sz="1400" b="0" strike="noStrike" spc="-1" dirty="0" err="1">
                <a:solidFill>
                  <a:srgbClr val="000000"/>
                </a:solidFill>
                <a:uFill>
                  <a:solidFill>
                    <a:srgbClr val="FFFFFF"/>
                  </a:solidFill>
                </a:uFill>
                <a:latin typeface="Calibri"/>
              </a:rPr>
              <a:t>C’est</a:t>
            </a:r>
            <a:r>
              <a:rPr lang="en-US" sz="1400" b="0" strike="noStrike" spc="-1" dirty="0">
                <a:solidFill>
                  <a:srgbClr val="000000"/>
                </a:solidFill>
                <a:uFill>
                  <a:solidFill>
                    <a:srgbClr val="FFFFFF"/>
                  </a:solidFill>
                </a:uFill>
                <a:latin typeface="Calibri"/>
              </a:rPr>
              <a:t>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intégré</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spécial</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similaire</a:t>
            </a:r>
            <a:r>
              <a:rPr lang="en-US" sz="1400" b="0" strike="noStrike" spc="-1" dirty="0">
                <a:solidFill>
                  <a:srgbClr val="000000"/>
                </a:solidFill>
                <a:uFill>
                  <a:solidFill>
                    <a:srgbClr val="FFFFFF"/>
                  </a:solidFill>
                </a:uFill>
                <a:latin typeface="Calibri"/>
              </a:rPr>
              <a:t> à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d’utilisateur</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authentifié</a:t>
            </a:r>
            <a:r>
              <a:rPr lang="en-US" sz="1400" b="0" strike="noStrike" spc="-1" dirty="0">
                <a:solidFill>
                  <a:srgbClr val="000000"/>
                </a:solidFill>
                <a:uFill>
                  <a:solidFill>
                    <a:srgbClr val="FFFFFF"/>
                  </a:solidFill>
                </a:uFill>
                <a:latin typeface="Calibri"/>
              </a:rPr>
              <a:t>. Les services, qui </a:t>
            </a:r>
            <a:r>
              <a:rPr lang="en-US" sz="1400" b="0" strike="noStrike" spc="-1" dirty="0" err="1">
                <a:solidFill>
                  <a:srgbClr val="000000"/>
                </a:solidFill>
                <a:uFill>
                  <a:solidFill>
                    <a:srgbClr val="FFFFFF"/>
                  </a:solidFill>
                </a:uFill>
                <a:latin typeface="Calibri"/>
              </a:rPr>
              <a:t>tournent</a:t>
            </a:r>
            <a:r>
              <a:rPr lang="en-US" sz="1400" b="0" strike="noStrike" spc="-1" dirty="0">
                <a:solidFill>
                  <a:srgbClr val="000000"/>
                </a:solidFill>
                <a:uFill>
                  <a:solidFill>
                    <a:srgbClr val="FFFFFF"/>
                  </a:solidFill>
                </a:uFill>
                <a:latin typeface="Calibri"/>
              </a:rPr>
              <a:t> sous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de service </a:t>
            </a:r>
            <a:r>
              <a:rPr lang="en-US" sz="1400" b="0" strike="noStrike" spc="-1" dirty="0" err="1">
                <a:solidFill>
                  <a:srgbClr val="000000"/>
                </a:solidFill>
                <a:uFill>
                  <a:solidFill>
                    <a:srgbClr val="FFFFFF"/>
                  </a:solidFill>
                </a:uFill>
                <a:latin typeface="Calibri"/>
              </a:rPr>
              <a:t>réseau</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accèdent</a:t>
            </a:r>
            <a:r>
              <a:rPr lang="en-US" sz="1400" b="0" strike="noStrike" spc="-1" dirty="0">
                <a:solidFill>
                  <a:srgbClr val="000000"/>
                </a:solidFill>
                <a:uFill>
                  <a:solidFill>
                    <a:srgbClr val="FFFFFF"/>
                  </a:solidFill>
                </a:uFill>
                <a:latin typeface="Calibri"/>
              </a:rPr>
              <a:t> aux </a:t>
            </a:r>
            <a:r>
              <a:rPr lang="en-US" sz="1400" b="0" strike="noStrike" spc="-1" dirty="0" err="1">
                <a:solidFill>
                  <a:srgbClr val="000000"/>
                </a:solidFill>
                <a:uFill>
                  <a:solidFill>
                    <a:srgbClr val="FFFFFF"/>
                  </a:solidFill>
                </a:uFill>
                <a:latin typeface="Calibri"/>
              </a:rPr>
              <a:t>ressources</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réseau</a:t>
            </a:r>
            <a:r>
              <a:rPr lang="en-US" sz="1400" b="0" strike="noStrike" spc="-1" dirty="0">
                <a:solidFill>
                  <a:srgbClr val="000000"/>
                </a:solidFill>
                <a:uFill>
                  <a:solidFill>
                    <a:srgbClr val="FFFFFF"/>
                  </a:solidFill>
                </a:uFill>
                <a:latin typeface="Calibri"/>
              </a:rPr>
              <a:t> en </a:t>
            </a:r>
            <a:r>
              <a:rPr lang="en-US" sz="1400" b="0" strike="noStrike" spc="-1" dirty="0" err="1">
                <a:solidFill>
                  <a:srgbClr val="000000"/>
                </a:solidFill>
                <a:uFill>
                  <a:solidFill>
                    <a:srgbClr val="FFFFFF"/>
                  </a:solidFill>
                </a:uFill>
                <a:latin typeface="Calibri"/>
              </a:rPr>
              <a:t>utilisant</a:t>
            </a:r>
            <a:r>
              <a:rPr lang="en-US" sz="1400" b="0" strike="noStrike" spc="-1" dirty="0">
                <a:solidFill>
                  <a:srgbClr val="000000"/>
                </a:solidFill>
                <a:uFill>
                  <a:solidFill>
                    <a:srgbClr val="FFFFFF"/>
                  </a:solidFill>
                </a:uFill>
                <a:latin typeface="Calibri"/>
              </a:rPr>
              <a:t> les </a:t>
            </a:r>
            <a:r>
              <a:rPr lang="en-US" sz="1400" b="0" strike="noStrike" spc="-1" dirty="0" err="1">
                <a:solidFill>
                  <a:srgbClr val="000000"/>
                </a:solidFill>
                <a:uFill>
                  <a:solidFill>
                    <a:srgbClr val="FFFFFF"/>
                  </a:solidFill>
                </a:uFill>
                <a:latin typeface="Calibri"/>
              </a:rPr>
              <a:t>crédentials</a:t>
            </a:r>
            <a:r>
              <a:rPr lang="en-US" sz="1400" b="0" strike="noStrike" spc="-1" dirty="0">
                <a:solidFill>
                  <a:srgbClr val="000000"/>
                </a:solidFill>
                <a:uFill>
                  <a:solidFill>
                    <a:srgbClr val="FFFFFF"/>
                  </a:solidFill>
                </a:uFill>
                <a:latin typeface="Calibri"/>
              </a:rPr>
              <a:t> du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de </a:t>
            </a:r>
            <a:r>
              <a:rPr lang="en-US" sz="1400" b="0" strike="noStrike" spc="-1" dirty="0" err="1">
                <a:solidFill>
                  <a:srgbClr val="000000"/>
                </a:solidFill>
                <a:uFill>
                  <a:solidFill>
                    <a:srgbClr val="FFFFFF"/>
                  </a:solidFill>
                </a:uFill>
                <a:latin typeface="Calibri"/>
              </a:rPr>
              <a:t>l’ordinateur</a:t>
            </a:r>
            <a:r>
              <a:rPr lang="en-US" sz="1400" b="0" strike="noStrike" spc="-1" dirty="0">
                <a:solidFill>
                  <a:srgbClr val="000000"/>
                </a:solidFill>
                <a:uFill>
                  <a:solidFill>
                    <a:srgbClr val="FFFFFF"/>
                  </a:solidFill>
                </a:uFill>
                <a:latin typeface="Calibri"/>
              </a:rPr>
              <a:t>.</a:t>
            </a:r>
          </a:p>
          <a:p>
            <a:pPr marL="1353185" lvl="2" indent="-456565">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Local Service Account</a:t>
            </a:r>
            <a:endParaRPr lang="en-US" sz="1400" b="0" strike="noStrike" spc="-1" dirty="0">
              <a:solidFill>
                <a:srgbClr val="000000"/>
              </a:solidFill>
              <a:uFill>
                <a:solidFill>
                  <a:srgbClr val="FFFFFF"/>
                </a:solidFill>
              </a:uFill>
              <a:latin typeface="Calibri"/>
            </a:endParaRPr>
          </a:p>
          <a:p>
            <a:pPr marL="1435100" lvl="3" indent="-456565">
              <a:buClr>
                <a:srgbClr val="FFFFFF"/>
              </a:buClr>
              <a:buFont typeface="Symbol" charset="2"/>
              <a:buChar char=""/>
            </a:pPr>
            <a:r>
              <a:rPr lang="en-US" sz="1400" b="0" strike="noStrike" spc="-1" dirty="0" err="1">
                <a:solidFill>
                  <a:srgbClr val="000000"/>
                </a:solidFill>
                <a:uFill>
                  <a:solidFill>
                    <a:srgbClr val="FFFFFF"/>
                  </a:solidFill>
                </a:uFill>
                <a:latin typeface="Calibri"/>
              </a:rPr>
              <a:t>C’est</a:t>
            </a:r>
            <a:r>
              <a:rPr lang="en-US" sz="1400" b="0" strike="noStrike" spc="-1" dirty="0">
                <a:solidFill>
                  <a:srgbClr val="000000"/>
                </a:solidFill>
                <a:uFill>
                  <a:solidFill>
                    <a:srgbClr val="FFFFFF"/>
                  </a:solidFill>
                </a:uFill>
                <a:latin typeface="Calibri"/>
              </a:rPr>
              <a:t>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intégré</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spécial</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similaire</a:t>
            </a:r>
            <a:r>
              <a:rPr lang="en-US" sz="1400" b="0" strike="noStrike" spc="-1" dirty="0">
                <a:solidFill>
                  <a:srgbClr val="000000"/>
                </a:solidFill>
                <a:uFill>
                  <a:solidFill>
                    <a:srgbClr val="FFFFFF"/>
                  </a:solidFill>
                </a:uFill>
                <a:latin typeface="Calibri"/>
              </a:rPr>
              <a:t> à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d’utilisateur</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authentifié</a:t>
            </a:r>
            <a:r>
              <a:rPr lang="en-US" sz="1400" b="0" strike="noStrike" spc="-1" dirty="0">
                <a:solidFill>
                  <a:srgbClr val="000000"/>
                </a:solidFill>
                <a:uFill>
                  <a:solidFill>
                    <a:srgbClr val="FFFFFF"/>
                  </a:solidFill>
                </a:uFill>
                <a:latin typeface="Calibri"/>
              </a:rPr>
              <a:t>.</a:t>
            </a:r>
            <a:r>
              <a:rPr lang="en-US" sz="1400" spc="-1" dirty="0">
                <a:solidFill>
                  <a:srgbClr val="000000"/>
                </a:solidFill>
                <a:uFill>
                  <a:solidFill>
                    <a:srgbClr val="FFFFFF"/>
                  </a:solidFill>
                </a:uFill>
                <a:latin typeface="Calibri"/>
              </a:rPr>
              <a:t> </a:t>
            </a:r>
            <a:r>
              <a:rPr lang="en-US" sz="1400" b="0" strike="noStrike" spc="-1" dirty="0">
                <a:solidFill>
                  <a:srgbClr val="000000"/>
                </a:solidFill>
                <a:uFill>
                  <a:solidFill>
                    <a:srgbClr val="FFFFFF"/>
                  </a:solidFill>
                </a:uFill>
                <a:latin typeface="Calibri"/>
              </a:rPr>
              <a:t> Les services qui </a:t>
            </a:r>
            <a:r>
              <a:rPr lang="en-US" sz="1400" b="0" strike="noStrike" spc="-1" dirty="0" err="1">
                <a:solidFill>
                  <a:srgbClr val="000000"/>
                </a:solidFill>
                <a:uFill>
                  <a:solidFill>
                    <a:srgbClr val="FFFFFF"/>
                  </a:solidFill>
                </a:uFill>
                <a:latin typeface="Calibri"/>
              </a:rPr>
              <a:t>tournent</a:t>
            </a:r>
            <a:r>
              <a:rPr lang="en-US" sz="1400" b="0" strike="noStrike" spc="-1" dirty="0">
                <a:solidFill>
                  <a:srgbClr val="000000"/>
                </a:solidFill>
                <a:uFill>
                  <a:solidFill>
                    <a:srgbClr val="FFFFFF"/>
                  </a:solidFill>
                </a:uFill>
                <a:latin typeface="Calibri"/>
              </a:rPr>
              <a:t> sous un </a:t>
            </a:r>
            <a:r>
              <a:rPr lang="en-US" sz="1400" b="0" strike="noStrike" spc="-1" dirty="0" err="1">
                <a:solidFill>
                  <a:srgbClr val="000000"/>
                </a:solidFill>
                <a:uFill>
                  <a:solidFill>
                    <a:srgbClr val="FFFFFF"/>
                  </a:solidFill>
                </a:uFill>
                <a:latin typeface="Calibri"/>
              </a:rPr>
              <a:t>compte</a:t>
            </a:r>
            <a:r>
              <a:rPr lang="en-US" sz="1400" b="0" strike="noStrike" spc="-1" dirty="0">
                <a:solidFill>
                  <a:srgbClr val="000000"/>
                </a:solidFill>
                <a:uFill>
                  <a:solidFill>
                    <a:srgbClr val="FFFFFF"/>
                  </a:solidFill>
                </a:uFill>
                <a:latin typeface="Calibri"/>
              </a:rPr>
              <a:t> de service local </a:t>
            </a:r>
            <a:r>
              <a:rPr lang="en-US" sz="1400" b="0" strike="noStrike" spc="-1" dirty="0" err="1">
                <a:solidFill>
                  <a:srgbClr val="000000"/>
                </a:solidFill>
                <a:uFill>
                  <a:solidFill>
                    <a:srgbClr val="FFFFFF"/>
                  </a:solidFill>
                </a:uFill>
                <a:latin typeface="Calibri"/>
              </a:rPr>
              <a:t>accèdent</a:t>
            </a:r>
            <a:r>
              <a:rPr lang="en-US" sz="1400" b="0" strike="noStrike" spc="-1" dirty="0">
                <a:solidFill>
                  <a:srgbClr val="000000"/>
                </a:solidFill>
                <a:uFill>
                  <a:solidFill>
                    <a:srgbClr val="FFFFFF"/>
                  </a:solidFill>
                </a:uFill>
                <a:latin typeface="Calibri"/>
              </a:rPr>
              <a:t> aux </a:t>
            </a:r>
            <a:r>
              <a:rPr lang="en-US" sz="1400" b="0" strike="noStrike" spc="-1" dirty="0" err="1">
                <a:solidFill>
                  <a:srgbClr val="000000"/>
                </a:solidFill>
                <a:uFill>
                  <a:solidFill>
                    <a:srgbClr val="FFFFFF"/>
                  </a:solidFill>
                </a:uFill>
                <a:latin typeface="Calibri"/>
              </a:rPr>
              <a:t>ressources</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réseau</a:t>
            </a:r>
            <a:r>
              <a:rPr lang="en-US" sz="1400" b="0" strike="noStrike" spc="-1" dirty="0">
                <a:solidFill>
                  <a:srgbClr val="000000"/>
                </a:solidFill>
                <a:uFill>
                  <a:solidFill>
                    <a:srgbClr val="FFFFFF"/>
                  </a:solidFill>
                </a:uFill>
                <a:latin typeface="Calibri"/>
              </a:rPr>
              <a:t> en tant que session </a:t>
            </a:r>
            <a:r>
              <a:rPr lang="en-US" sz="1400" b="0" strike="noStrike" spc="-1" dirty="0" err="1">
                <a:solidFill>
                  <a:srgbClr val="000000"/>
                </a:solidFill>
                <a:uFill>
                  <a:solidFill>
                    <a:srgbClr val="FFFFFF"/>
                  </a:solidFill>
                </a:uFill>
                <a:latin typeface="Calibri"/>
              </a:rPr>
              <a:t>nulle</a:t>
            </a:r>
            <a:r>
              <a:rPr lang="en-US" sz="1400" b="0" strike="noStrike" spc="-1" dirty="0">
                <a:solidFill>
                  <a:srgbClr val="000000"/>
                </a:solidFill>
                <a:uFill>
                  <a:solidFill>
                    <a:srgbClr val="FFFFFF"/>
                  </a:solidFill>
                </a:uFill>
                <a:latin typeface="Calibri"/>
              </a:rPr>
              <a:t> et </a:t>
            </a:r>
            <a:r>
              <a:rPr lang="en-US" sz="1400" b="0" strike="noStrike" spc="-1" dirty="0" err="1">
                <a:solidFill>
                  <a:srgbClr val="000000"/>
                </a:solidFill>
                <a:uFill>
                  <a:solidFill>
                    <a:srgbClr val="FFFFFF"/>
                  </a:solidFill>
                </a:uFill>
                <a:latin typeface="Calibri"/>
              </a:rPr>
              <a:t>aucun</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crédential</a:t>
            </a:r>
            <a:r>
              <a:rPr lang="en-US" sz="1400" b="0" strike="noStrike" spc="-1" dirty="0">
                <a:solidFill>
                  <a:srgbClr val="000000"/>
                </a:solidFill>
                <a:uFill>
                  <a:solidFill>
                    <a:srgbClr val="FFFFFF"/>
                  </a:solidFill>
                </a:uFill>
                <a:latin typeface="Calibri"/>
              </a:rPr>
              <a:t>.</a:t>
            </a:r>
          </a:p>
          <a:p>
            <a:pPr>
              <a:lnSpc>
                <a:spcPct val="100000"/>
              </a:lnSpc>
            </a:pPr>
            <a:endParaRPr lang="en-US" sz="2100" b="0" strike="noStrike" spc="-1" dirty="0">
              <a:solidFill>
                <a:srgbClr val="595959"/>
              </a:solidFill>
              <a:uFill>
                <a:solidFill>
                  <a:srgbClr val="FFFFFF"/>
                </a:solidFill>
              </a:uFill>
              <a:latin typeface="Calibri"/>
            </a:endParaRPr>
          </a:p>
        </p:txBody>
      </p:sp>
      <p:sp>
        <p:nvSpPr>
          <p:cNvPr id="52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Processus de restauration</a:t>
            </a:r>
            <a:endParaRPr lang="en-US" sz="2500" b="0" strike="noStrike" spc="-1">
              <a:solidFill>
                <a:srgbClr val="000000"/>
              </a:solidFill>
              <a:uFill>
                <a:solidFill>
                  <a:srgbClr val="FFFFFF"/>
                </a:solidFill>
              </a:uFill>
              <a:latin typeface="Arial"/>
            </a:endParaRPr>
          </a:p>
        </p:txBody>
      </p:sp>
      <p:sp>
        <p:nvSpPr>
          <p:cNvPr id="110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restauration consiste à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copier les données du backup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Copier les données, les logs et les pages d’index du périphérique de backup vers les fichiers de la base de données.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appliquer les transactions loguées aux données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Appliquer les transactions loguées des données copiées à partir du backup à l’ensemble des données restaurées. </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faire le roll back des transactions non complétées et rendre la base de données disponible pour les utilisateurs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Rendre la base de données online</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10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Processus de restauration</a:t>
            </a:r>
            <a:endParaRPr lang="en-US" sz="2500" b="0" strike="noStrike" spc="-1">
              <a:solidFill>
                <a:srgbClr val="000000"/>
              </a:solidFill>
              <a:uFill>
                <a:solidFill>
                  <a:srgbClr val="FFFFFF"/>
                </a:solidFill>
              </a:uFill>
              <a:latin typeface="Arial"/>
            </a:endParaRPr>
          </a:p>
        </p:txBody>
      </p:sp>
      <p:sp>
        <p:nvSpPr>
          <p:cNvPr id="110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options NORECOVERY et RECOVERY</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Permettent d’éviter des erreurs d’administration lors du processus de restauration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l’option RECOVERY est utilisée, les actions suivantes sont exécutées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fait le roll back de toutes les transactions non complètes et ré-exécute toutes les transactions complètes.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base de données est disponible après que l’exécution complète du processus de récupération.</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10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Processus de restauration</a:t>
            </a:r>
            <a:endParaRPr lang="en-US" sz="2500" b="0" strike="noStrike" spc="-1">
              <a:solidFill>
                <a:srgbClr val="000000"/>
              </a:solidFill>
              <a:uFill>
                <a:solidFill>
                  <a:srgbClr val="FFFFFF"/>
                </a:solidFill>
              </a:uFill>
              <a:latin typeface="Arial"/>
            </a:endParaRPr>
          </a:p>
        </p:txBody>
      </p:sp>
      <p:sp>
        <p:nvSpPr>
          <p:cNvPr id="111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option NORECOVERY et RECOVERY</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L’option NORECOVERY est utilisée quand on a de multiples backup à restaurer.</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1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 la base de données</a:t>
            </a:r>
            <a:endParaRPr lang="en-US" sz="2500" b="0" strike="noStrike" spc="-1">
              <a:solidFill>
                <a:srgbClr val="000000"/>
              </a:solidFill>
              <a:uFill>
                <a:solidFill>
                  <a:srgbClr val="FFFFFF"/>
                </a:solidFill>
              </a:uFill>
              <a:latin typeface="Arial"/>
            </a:endParaRPr>
          </a:p>
        </p:txBody>
      </p:sp>
      <p:sp>
        <p:nvSpPr>
          <p:cNvPr id="111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recrée la base de données et tous ses fichiers associés, puis les place dans leurs places d’origine.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Tous les objets de la base de données sont créés automatiquement.</a:t>
            </a:r>
          </a:p>
          <a:p>
            <a:endParaRPr lang="en-US" sz="2100" b="0" strike="noStrike" spc="-1">
              <a:solidFill>
                <a:srgbClr val="595959"/>
              </a:solidFill>
              <a:uFill>
                <a:solidFill>
                  <a:srgbClr val="FFFFFF"/>
                </a:solidFill>
              </a:uFill>
              <a:latin typeface="Calibri"/>
            </a:endParaRPr>
          </a:p>
        </p:txBody>
      </p:sp>
      <p:sp>
        <p:nvSpPr>
          <p:cNvPr id="11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 la base de données</a:t>
            </a:r>
            <a:endParaRPr lang="en-US" sz="2500" b="0" strike="noStrike" spc="-1">
              <a:solidFill>
                <a:srgbClr val="000000"/>
              </a:solidFill>
              <a:uFill>
                <a:solidFill>
                  <a:srgbClr val="FFFFFF"/>
                </a:solidFill>
              </a:uFill>
              <a:latin typeface="Arial"/>
            </a:endParaRPr>
          </a:p>
        </p:txBody>
      </p:sp>
      <p:sp>
        <p:nvSpPr>
          <p:cNvPr id="111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de restauration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RECOVERY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Initie le processus de récupération pour que la base de données retourne à un état consistant.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À utiliser quand on implémente une stratégie de backup complet ou quand on n’exécute aucun backup différentiel ou de journaux de transactions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NORECOVERY</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Retarde le processus de récupération jusqu'à ce que le dernier backup soit restauré</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À utiliser quand un backup différentiel ou de journaux de transactions existe</a:t>
            </a:r>
            <a:endParaRPr lang="en-US" sz="1400" b="0" strike="noStrike" spc="-1">
              <a:solidFill>
                <a:srgbClr val="000000"/>
              </a:solidFill>
              <a:uFill>
                <a:solidFill>
                  <a:srgbClr val="FFFFFF"/>
                </a:solidFill>
              </a:uFill>
              <a:latin typeface="Calibri"/>
            </a:endParaRPr>
          </a:p>
        </p:txBody>
      </p:sp>
      <p:sp>
        <p:nvSpPr>
          <p:cNvPr id="11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 la base de données</a:t>
            </a:r>
            <a:endParaRPr lang="en-US" sz="2500" b="0" strike="noStrike" spc="-1">
              <a:solidFill>
                <a:srgbClr val="000000"/>
              </a:solidFill>
              <a:uFill>
                <a:solidFill>
                  <a:srgbClr val="FFFFFF"/>
                </a:solidFill>
              </a:uFill>
              <a:latin typeface="Arial"/>
            </a:endParaRPr>
          </a:p>
        </p:txBody>
      </p:sp>
      <p:sp>
        <p:nvSpPr>
          <p:cNvPr id="112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de restauration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MOVE TO</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 de spécifier où restaurer les fichiers si on les restaure dans  des emplacements différents.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REPLACE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 de remplacer une base de données existante avec des données provenant du backup d’une base de données différente.</a:t>
            </a:r>
            <a:endParaRPr lang="en-US" sz="1400" b="0" strike="noStrike" spc="-1">
              <a:solidFill>
                <a:srgbClr val="000000"/>
              </a:solidFill>
              <a:uFill>
                <a:solidFill>
                  <a:srgbClr val="FFFFFF"/>
                </a:solidFill>
              </a:uFill>
              <a:latin typeface="Calibri"/>
            </a:endParaRPr>
          </a:p>
        </p:txBody>
      </p:sp>
      <p:sp>
        <p:nvSpPr>
          <p:cNvPr id="112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 la base de données</a:t>
            </a:r>
            <a:endParaRPr lang="en-US" sz="2500" b="0" strike="noStrike" spc="-1">
              <a:solidFill>
                <a:srgbClr val="000000"/>
              </a:solidFill>
              <a:uFill>
                <a:solidFill>
                  <a:srgbClr val="FFFFFF"/>
                </a:solidFill>
              </a:uFill>
              <a:latin typeface="Arial"/>
            </a:endParaRPr>
          </a:p>
        </p:txBody>
      </p:sp>
      <p:sp>
        <p:nvSpPr>
          <p:cNvPr id="1123"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24" name="CustomShape 3"/>
          <p:cNvSpPr/>
          <p:nvPr/>
        </p:nvSpPr>
        <p:spPr>
          <a:xfrm>
            <a:off x="1752480" y="1752480"/>
            <a:ext cx="5562360" cy="12949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AWBackDiff</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RECOVERY</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journaux de transactions</a:t>
            </a:r>
            <a:endParaRPr lang="en-US" sz="2500" b="0" strike="noStrike" spc="-1">
              <a:solidFill>
                <a:srgbClr val="000000"/>
              </a:solidFill>
              <a:uFill>
                <a:solidFill>
                  <a:srgbClr val="FFFFFF"/>
                </a:solidFill>
              </a:uFill>
              <a:latin typeface="Arial"/>
            </a:endParaRPr>
          </a:p>
        </p:txBody>
      </p:sp>
      <p:sp>
        <p:nvSpPr>
          <p:cNvPr id="1126" name="TextShape 2"/>
          <p:cNvSpPr txBox="1"/>
          <p:nvPr/>
        </p:nvSpPr>
        <p:spPr>
          <a:xfrm>
            <a:off x="457200" y="1600200"/>
            <a:ext cx="8229240" cy="1066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modifications de la base de données qui ont été enregistrées dans le journal de transactions.</a:t>
            </a:r>
          </a:p>
        </p:txBody>
      </p:sp>
      <p:sp>
        <p:nvSpPr>
          <p:cNvPr id="112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28" name="CustomShape 4"/>
          <p:cNvSpPr/>
          <p:nvPr/>
        </p:nvSpPr>
        <p:spPr>
          <a:xfrm>
            <a:off x="1752480" y="274320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NORECOVERY</a:t>
            </a:r>
            <a:endParaRPr lang="fr-BE" sz="1800" b="0" strike="noStrike" spc="-1">
              <a:solidFill>
                <a:srgbClr val="000000"/>
              </a:solidFill>
              <a:uFill>
                <a:solidFill>
                  <a:srgbClr val="FFFFFF"/>
                </a:solidFill>
              </a:uFill>
              <a:latin typeface="Arial"/>
            </a:endParaRPr>
          </a:p>
        </p:txBody>
      </p:sp>
      <p:sp>
        <p:nvSpPr>
          <p:cNvPr id="1129" name="CustomShape 5"/>
          <p:cNvSpPr/>
          <p:nvPr/>
        </p:nvSpPr>
        <p:spPr>
          <a:xfrm>
            <a:off x="1752480" y="3505320"/>
            <a:ext cx="5562360" cy="9140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AWBackLog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FILE = 1,</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NORECOVERY</a:t>
            </a:r>
            <a:endParaRPr lang="fr-BE" sz="1800" b="0" strike="noStrike" spc="-1">
              <a:solidFill>
                <a:srgbClr val="000000"/>
              </a:solidFill>
              <a:uFill>
                <a:solidFill>
                  <a:srgbClr val="FFFFFF"/>
                </a:solidFill>
              </a:uFill>
              <a:latin typeface="Arial"/>
            </a:endParaRPr>
          </a:p>
        </p:txBody>
      </p:sp>
      <p:sp>
        <p:nvSpPr>
          <p:cNvPr id="1130" name="CustomShape 6"/>
          <p:cNvSpPr/>
          <p:nvPr/>
        </p:nvSpPr>
        <p:spPr>
          <a:xfrm>
            <a:off x="1752480" y="4495680"/>
            <a:ext cx="5562360" cy="9140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AWBackLog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FILE = 2,</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RECOVERY</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pages, fichiers et filegroups</a:t>
            </a:r>
            <a:endParaRPr lang="en-US" sz="2500" b="0" strike="noStrike" spc="-1">
              <a:solidFill>
                <a:srgbClr val="000000"/>
              </a:solidFill>
              <a:uFill>
                <a:solidFill>
                  <a:srgbClr val="FFFFFF"/>
                </a:solidFill>
              </a:uFill>
              <a:latin typeface="Arial"/>
            </a:endParaRPr>
          </a:p>
        </p:txBody>
      </p:sp>
      <p:sp>
        <p:nvSpPr>
          <p:cNvPr id="113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de réduire le temps de restauration d’une grande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Récupère les données quand un fichier a été accidentellement supprimé ou endommagé</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on fait une restauration des pages, fichiers ou filegroups, on doit appliquer tous les journaux de transactions qui ont été créé depuis que le backup des fichiers a été créé. </a:t>
            </a:r>
          </a:p>
        </p:txBody>
      </p:sp>
      <p:sp>
        <p:nvSpPr>
          <p:cNvPr id="113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pages, fichiers et filegroups</a:t>
            </a:r>
            <a:endParaRPr lang="en-US" sz="2500" b="0" strike="noStrike" spc="-1">
              <a:solidFill>
                <a:srgbClr val="000000"/>
              </a:solidFill>
              <a:uFill>
                <a:solidFill>
                  <a:srgbClr val="FFFFFF"/>
                </a:solidFill>
              </a:uFill>
              <a:latin typeface="Arial"/>
            </a:endParaRPr>
          </a:p>
        </p:txBody>
      </p:sp>
      <p:sp>
        <p:nvSpPr>
          <p:cNvPr id="1135"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36" name="CustomShape 3"/>
          <p:cNvSpPr/>
          <p:nvPr/>
        </p:nvSpPr>
        <p:spPr>
          <a:xfrm>
            <a:off x="1752480" y="2743200"/>
            <a:ext cx="5562360" cy="837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FILE = AW2</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AW2Backup</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NORECOVERY</a:t>
            </a:r>
            <a:endParaRPr lang="fr-BE" sz="1800" b="0" strike="noStrike" spc="-1">
              <a:solidFill>
                <a:srgbClr val="000000"/>
              </a:solidFill>
              <a:uFill>
                <a:solidFill>
                  <a:srgbClr val="FFFFFF"/>
                </a:solidFill>
              </a:uFill>
              <a:latin typeface="Arial"/>
            </a:endParaRPr>
          </a:p>
        </p:txBody>
      </p:sp>
      <p:sp>
        <p:nvSpPr>
          <p:cNvPr id="1137" name="CustomShape 4"/>
          <p:cNvSpPr/>
          <p:nvPr/>
        </p:nvSpPr>
        <p:spPr>
          <a:xfrm>
            <a:off x="1752480" y="3657600"/>
            <a:ext cx="5562360" cy="837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USE master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AWBackLog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RECOVERY</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Considérations de classement</a:t>
            </a:r>
            <a:endParaRPr lang="en-US" sz="2500" b="0" strike="noStrike" spc="-1">
              <a:solidFill>
                <a:srgbClr val="000000"/>
              </a:solidFill>
              <a:uFill>
                <a:solidFill>
                  <a:srgbClr val="FFFFFF"/>
                </a:solidFill>
              </a:uFill>
              <a:latin typeface="Arial"/>
            </a:endParaRPr>
          </a:p>
        </p:txBody>
      </p:sp>
      <p:sp>
        <p:nvSpPr>
          <p:cNvPr id="52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a:t>
            </a:r>
            <a:r>
              <a:rPr lang="en-US" sz="2100" b="0" strike="noStrike" spc="-1" dirty="0" err="1">
                <a:solidFill>
                  <a:srgbClr val="595959"/>
                </a:solidFill>
                <a:uFill>
                  <a:solidFill>
                    <a:srgbClr val="FFFFFF"/>
                  </a:solidFill>
                </a:uFill>
                <a:latin typeface="Calibri"/>
              </a:rPr>
              <a:t>classement</a:t>
            </a:r>
            <a:r>
              <a:rPr lang="en-US" sz="2100" b="0" strike="noStrike" spc="-1" dirty="0">
                <a:solidFill>
                  <a:srgbClr val="595959"/>
                </a:solidFill>
                <a:uFill>
                  <a:solidFill>
                    <a:srgbClr val="FFFFFF"/>
                  </a:solidFill>
                </a:uFill>
                <a:latin typeface="Calibri"/>
              </a:rPr>
              <a:t> («  Collation ») </a:t>
            </a:r>
            <a:r>
              <a:rPr lang="en-US" sz="2100" b="0" strike="noStrike" spc="-1" dirty="0" err="1">
                <a:solidFill>
                  <a:srgbClr val="595959"/>
                </a:solidFill>
                <a:uFill>
                  <a:solidFill>
                    <a:srgbClr val="FFFFFF"/>
                  </a:solidFill>
                </a:uFill>
                <a:latin typeface="Calibri"/>
              </a:rPr>
              <a:t>réfère</a:t>
            </a:r>
            <a:r>
              <a:rPr lang="en-US" sz="2100" b="0" strike="noStrike" spc="-1" dirty="0">
                <a:solidFill>
                  <a:srgbClr val="595959"/>
                </a:solidFill>
                <a:uFill>
                  <a:solidFill>
                    <a:srgbClr val="FFFFFF"/>
                  </a:solidFill>
                </a:uFill>
                <a:latin typeface="Calibri"/>
              </a:rPr>
              <a:t> à </a:t>
            </a:r>
            <a:r>
              <a:rPr lang="en-US" sz="2100" b="0" strike="noStrike" spc="-1" dirty="0" err="1">
                <a:solidFill>
                  <a:srgbClr val="595959"/>
                </a:solidFill>
                <a:uFill>
                  <a:solidFill>
                    <a:srgbClr val="FFFFFF"/>
                  </a:solidFill>
                </a:uFill>
                <a:latin typeface="Calibri"/>
              </a:rPr>
              <a:t>l’ensemble</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règles</a:t>
            </a:r>
            <a:r>
              <a:rPr lang="en-US" sz="2100" b="0" strike="noStrike" spc="-1" dirty="0">
                <a:solidFill>
                  <a:srgbClr val="595959"/>
                </a:solidFill>
                <a:uFill>
                  <a:solidFill>
                    <a:srgbClr val="FFFFFF"/>
                  </a:solidFill>
                </a:uFill>
                <a:latin typeface="Calibri"/>
              </a:rPr>
              <a:t> qui </a:t>
            </a:r>
            <a:r>
              <a:rPr lang="en-US" sz="2100" b="0" strike="noStrike" spc="-1" dirty="0" err="1">
                <a:solidFill>
                  <a:srgbClr val="595959"/>
                </a:solidFill>
                <a:uFill>
                  <a:solidFill>
                    <a:srgbClr val="FFFFFF"/>
                  </a:solidFill>
                </a:uFill>
                <a:latin typeface="Calibri"/>
              </a:rPr>
              <a:t>déterminent</a:t>
            </a:r>
            <a:r>
              <a:rPr lang="en-US" sz="2100" b="0" strike="noStrike" spc="-1" dirty="0">
                <a:solidFill>
                  <a:srgbClr val="595959"/>
                </a:solidFill>
                <a:uFill>
                  <a:solidFill>
                    <a:srgbClr val="FFFFFF"/>
                  </a:solidFill>
                </a:uFill>
                <a:latin typeface="Calibri"/>
              </a:rPr>
              <a:t> comment les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comparées</a:t>
            </a:r>
            <a:r>
              <a:rPr lang="en-US" sz="2100" b="0" strike="noStrike" spc="-1" dirty="0">
                <a:solidFill>
                  <a:srgbClr val="595959"/>
                </a:solidFill>
                <a:uFill>
                  <a:solidFill>
                    <a:srgbClr val="FFFFFF"/>
                  </a:solidFill>
                </a:uFill>
                <a:latin typeface="Calibri"/>
              </a:rPr>
              <a:t> et </a:t>
            </a:r>
            <a:r>
              <a:rPr lang="en-US" sz="2100" b="0" strike="noStrike" spc="-1" dirty="0" err="1">
                <a:solidFill>
                  <a:srgbClr val="595959"/>
                </a:solidFill>
                <a:uFill>
                  <a:solidFill>
                    <a:srgbClr val="FFFFFF"/>
                  </a:solidFill>
                </a:uFill>
                <a:latin typeface="Calibri"/>
              </a:rPr>
              <a:t>classées</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a:t>
            </a:r>
            <a:r>
              <a:rPr lang="en-US" sz="2100" b="0" strike="noStrike" spc="-1" dirty="0" err="1">
                <a:solidFill>
                  <a:srgbClr val="595959"/>
                </a:solidFill>
                <a:uFill>
                  <a:solidFill>
                    <a:srgbClr val="FFFFFF"/>
                  </a:solidFill>
                </a:uFill>
                <a:latin typeface="Calibri"/>
              </a:rPr>
              <a:t>classement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spécifie</a:t>
            </a:r>
            <a:r>
              <a:rPr lang="en-US" sz="2100" b="0" strike="noStrike" spc="-1" dirty="0">
                <a:solidFill>
                  <a:srgbClr val="595959"/>
                </a:solidFill>
                <a:uFill>
                  <a:solidFill>
                    <a:srgbClr val="FFFFFF"/>
                  </a:solidFill>
                </a:uFill>
                <a:latin typeface="Calibri"/>
              </a:rPr>
              <a:t> trois </a:t>
            </a:r>
            <a:r>
              <a:rPr lang="en-US" sz="2100" b="0" strike="noStrike" spc="-1" dirty="0" err="1">
                <a:solidFill>
                  <a:srgbClr val="595959"/>
                </a:solidFill>
                <a:uFill>
                  <a:solidFill>
                    <a:srgbClr val="FFFFFF"/>
                  </a:solidFill>
                </a:uFill>
                <a:latin typeface="Calibri"/>
              </a:rPr>
              <a:t>propriétés</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L’ordre</a:t>
            </a:r>
            <a:r>
              <a:rPr lang="en-US" sz="1800" b="0" strike="noStrike" spc="-1" dirty="0">
                <a:solidFill>
                  <a:srgbClr val="000000"/>
                </a:solidFill>
                <a:uFill>
                  <a:solidFill>
                    <a:srgbClr val="FFFFFF"/>
                  </a:solidFill>
                </a:uFill>
                <a:latin typeface="Calibri"/>
              </a:rPr>
              <a:t> de tri à </a:t>
            </a: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pour les types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Unicode (</a:t>
            </a:r>
            <a:r>
              <a:rPr lang="en-US" sz="1800" b="0" strike="noStrike" spc="-1" dirty="0" err="1">
                <a:solidFill>
                  <a:srgbClr val="000000"/>
                </a:solidFill>
                <a:uFill>
                  <a:solidFill>
                    <a:srgbClr val="FFFFFF"/>
                  </a:solidFill>
                </a:uFill>
                <a:latin typeface="Calibri"/>
              </a:rPr>
              <a:t>nchar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nvarchar</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ntext</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L’ordre</a:t>
            </a:r>
            <a:r>
              <a:rPr lang="en-US" sz="1800" b="0" strike="noStrike" spc="-1" dirty="0">
                <a:solidFill>
                  <a:srgbClr val="000000"/>
                </a:solidFill>
                <a:uFill>
                  <a:solidFill>
                    <a:srgbClr val="FFFFFF"/>
                  </a:solidFill>
                </a:uFill>
                <a:latin typeface="Calibri"/>
              </a:rPr>
              <a:t> de tri à </a:t>
            </a: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pour les type non Unicode</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La page de code </a:t>
            </a:r>
            <a:r>
              <a:rPr lang="en-US" sz="1800" b="0" strike="noStrike" spc="-1" dirty="0" err="1">
                <a:solidFill>
                  <a:srgbClr val="000000"/>
                </a:solidFill>
                <a:uFill>
                  <a:solidFill>
                    <a:srgbClr val="FFFFFF"/>
                  </a:solidFill>
                </a:uFill>
                <a:latin typeface="Calibri"/>
              </a:rPr>
              <a:t>utilisé</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enregistrer</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caractères</a:t>
            </a:r>
            <a:r>
              <a:rPr lang="en-US" sz="1800" b="0" strike="noStrike" spc="-1" dirty="0">
                <a:solidFill>
                  <a:srgbClr val="000000"/>
                </a:solidFill>
                <a:uFill>
                  <a:solidFill>
                    <a:srgbClr val="FFFFFF"/>
                  </a:solidFill>
                </a:uFill>
                <a:latin typeface="Calibri"/>
              </a:rPr>
              <a:t> non Unicode.</a:t>
            </a:r>
            <a:endParaRPr lang="en-US" sz="16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a:t>
            </a:r>
            <a:r>
              <a:rPr lang="en-US" sz="2100" b="0" strike="noStrike" spc="-1" dirty="0" err="1">
                <a:solidFill>
                  <a:srgbClr val="595959"/>
                </a:solidFill>
                <a:uFill>
                  <a:solidFill>
                    <a:srgbClr val="FFFFFF"/>
                  </a:solidFill>
                </a:uFill>
                <a:latin typeface="Calibri"/>
              </a:rPr>
              <a:t>classement</a:t>
            </a:r>
            <a:r>
              <a:rPr lang="en-US" sz="2100" b="0" strike="noStrike" spc="-1" dirty="0">
                <a:solidFill>
                  <a:srgbClr val="595959"/>
                </a:solidFill>
                <a:uFill>
                  <a:solidFill>
                    <a:srgbClr val="FFFFFF"/>
                  </a:solidFill>
                </a:uFill>
                <a:latin typeface="Calibri"/>
              </a:rPr>
              <a:t>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Latin1_General.</a:t>
            </a:r>
          </a:p>
        </p:txBody>
      </p:sp>
      <p:sp>
        <p:nvSpPr>
          <p:cNvPr id="52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restauration « petit à petit »</a:t>
            </a:r>
            <a:endParaRPr lang="en-US" sz="2500" b="0" strike="noStrike" spc="-1">
              <a:solidFill>
                <a:srgbClr val="000000"/>
              </a:solidFill>
              <a:uFill>
                <a:solidFill>
                  <a:srgbClr val="FFFFFF"/>
                </a:solidFill>
              </a:uFill>
              <a:latin typeface="Arial"/>
            </a:endParaRPr>
          </a:p>
        </p:txBody>
      </p:sp>
      <p:sp>
        <p:nvSpPr>
          <p:cNvPr id="113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bases de données avec plusieurs filegroups peuvent être restaurés en plusieurs étapes.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Cette restauration fonctionne avec tous les modèles de récupération (plus flexible avec le mode complet et bulk-logged)</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commence avec le filegroup primaire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Ensuite les filesgroups secondaires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Chaque filegroup devient online dès qu’il est restauré</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filegroups non restaurés sont marqués « offline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transactions relatives à un filegroup non encore restauré seront vérouillées jusqu’à ce que la restauration soit complète  </a:t>
            </a:r>
          </a:p>
        </p:txBody>
      </p:sp>
      <p:sp>
        <p:nvSpPr>
          <p:cNvPr id="114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restauration « petit à petit »</a:t>
            </a:r>
            <a:endParaRPr lang="en-US" sz="2500" b="0" strike="noStrike" spc="-1">
              <a:solidFill>
                <a:srgbClr val="000000"/>
              </a:solidFill>
              <a:uFill>
                <a:solidFill>
                  <a:srgbClr val="FFFFFF"/>
                </a:solidFill>
              </a:uFill>
              <a:latin typeface="Arial"/>
            </a:endParaRPr>
          </a:p>
        </p:txBody>
      </p:sp>
      <p:sp>
        <p:nvSpPr>
          <p:cNvPr id="1142"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43" name="CustomShape 3"/>
          <p:cNvSpPr/>
          <p:nvPr/>
        </p:nvSpPr>
        <p:spPr>
          <a:xfrm>
            <a:off x="1752480" y="190512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BACKUP LOG AWData TO tailLogBackup WITH NORECOVERY, NO_TRUNCATE</a:t>
            </a:r>
            <a:endParaRPr lang="fr-BE" sz="1800" b="0" strike="noStrike" spc="-1">
              <a:solidFill>
                <a:srgbClr val="000000"/>
              </a:solidFill>
              <a:uFill>
                <a:solidFill>
                  <a:srgbClr val="FFFFFF"/>
                </a:solidFill>
              </a:uFill>
              <a:latin typeface="Arial"/>
            </a:endParaRPr>
          </a:p>
        </p:txBody>
      </p:sp>
      <p:sp>
        <p:nvSpPr>
          <p:cNvPr id="1144" name="CustomShape 4"/>
          <p:cNvSpPr/>
          <p:nvPr/>
        </p:nvSpPr>
        <p:spPr>
          <a:xfrm>
            <a:off x="1752480" y="2209680"/>
            <a:ext cx="5562360" cy="12949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RESTORE DATABASE AWData FILEGROUP='Primary' FROM backup1</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PARTIAL,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DATABASE AWData FILEGROUP='A' FROM backup2</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backup3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backup4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backup5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tailLogBackup WITH RECOVERY</a:t>
            </a:r>
            <a:endParaRPr lang="fr-BE" sz="1800" b="0" strike="noStrike" spc="-1">
              <a:solidFill>
                <a:srgbClr val="000000"/>
              </a:solidFill>
              <a:uFill>
                <a:solidFill>
                  <a:srgbClr val="FFFFFF"/>
                </a:solidFill>
              </a:uFill>
              <a:latin typeface="Arial"/>
            </a:endParaRPr>
          </a:p>
        </p:txBody>
      </p:sp>
      <p:sp>
        <p:nvSpPr>
          <p:cNvPr id="1145" name="CustomShape 5"/>
          <p:cNvSpPr/>
          <p:nvPr/>
        </p:nvSpPr>
        <p:spPr>
          <a:xfrm>
            <a:off x="1752480" y="3581280"/>
            <a:ext cx="5562360" cy="9140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RESTORE DATABASE AWData FILEGROUP='C' FROM backup2a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backup3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backup4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backup5 WITH NORECOVERY</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RESTORE LOG AWData FROM tailLogBackup WITH RECOVERY</a:t>
            </a:r>
            <a:endParaRPr lang="fr-BE" sz="1800" b="0" strike="noStrike" spc="-1">
              <a:solidFill>
                <a:srgbClr val="000000"/>
              </a:solidFill>
              <a:uFill>
                <a:solidFill>
                  <a:srgbClr val="FFFFFF"/>
                </a:solidFill>
              </a:uFill>
              <a:latin typeface="Arial"/>
            </a:endParaRPr>
          </a:p>
        </p:txBody>
      </p:sp>
      <p:sp>
        <p:nvSpPr>
          <p:cNvPr id="1146" name="CustomShape 6"/>
          <p:cNvSpPr/>
          <p:nvPr/>
        </p:nvSpPr>
        <p:spPr>
          <a:xfrm>
            <a:off x="1752480" y="457200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RESTORE DATABASE AWData FILEGROUP='B' FROM backup2b WITH RECOVERY</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 à partir d’un « Snapshot » de la base de données</a:t>
            </a:r>
            <a:endParaRPr lang="en-US" sz="2500" b="0" strike="noStrike" spc="-1">
              <a:solidFill>
                <a:srgbClr val="000000"/>
              </a:solidFill>
              <a:uFill>
                <a:solidFill>
                  <a:srgbClr val="FFFFFF"/>
                </a:solidFill>
              </a:uFill>
              <a:latin typeface="Arial"/>
            </a:endParaRPr>
          </a:p>
        </p:txBody>
      </p:sp>
      <p:sp>
        <p:nvSpPr>
          <p:cNvPr id="114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Qu’est ce qu’un Snapshot?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Comment ça fonctionne?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Récupération des données</a:t>
            </a:r>
          </a:p>
        </p:txBody>
      </p:sp>
      <p:sp>
        <p:nvSpPr>
          <p:cNvPr id="114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qu’un Snapshot?</a:t>
            </a:r>
            <a:endParaRPr lang="en-US" sz="2500" b="0" strike="noStrike" spc="-1">
              <a:solidFill>
                <a:srgbClr val="000000"/>
              </a:solidFill>
              <a:uFill>
                <a:solidFill>
                  <a:srgbClr val="FFFFFF"/>
                </a:solidFill>
              </a:uFill>
              <a:latin typeface="Arial"/>
            </a:endParaRPr>
          </a:p>
        </p:txBody>
      </p:sp>
      <p:sp>
        <p:nvSpPr>
          <p:cNvPr id="1151"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Vue statique et en lecture seulement de la base de données à un moment donné.</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Peut être utile en tant que point de restauration rapide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Ne peut être substitué aux backups car ils ne contiennent pas tous les enregistrements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Peut être utilisé dans un contexte de développements, tests ou de reporting.</a:t>
            </a:r>
          </a:p>
        </p:txBody>
      </p:sp>
      <p:sp>
        <p:nvSpPr>
          <p:cNvPr id="115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153" name="Picture 2"/>
          <p:cNvPicPr/>
          <p:nvPr/>
        </p:nvPicPr>
        <p:blipFill>
          <a:blip r:embed="rId3"/>
          <a:stretch/>
        </p:blipFill>
        <p:spPr>
          <a:xfrm>
            <a:off x="3276720" y="1752480"/>
            <a:ext cx="2676240" cy="999720"/>
          </a:xfrm>
          <a:prstGeom prst="rect">
            <a:avLst/>
          </a:prstGeom>
          <a:ln w="9360">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qu’un Snapshot?</a:t>
            </a:r>
            <a:endParaRPr lang="en-US" sz="2500" b="0" strike="noStrike" spc="-1">
              <a:solidFill>
                <a:srgbClr val="000000"/>
              </a:solidFill>
              <a:uFill>
                <a:solidFill>
                  <a:srgbClr val="FFFFFF"/>
                </a:solidFill>
              </a:uFill>
              <a:latin typeface="Arial"/>
            </a:endParaRPr>
          </a:p>
        </p:txBody>
      </p:sp>
      <p:sp>
        <p:nvSpPr>
          <p:cNvPr id="1155"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Restrictions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doit être placé sur le même serveur que la base de données source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ne peut être créer pour les bases de données model, master et tempdb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Ne peut être restauré ou subir un backup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Ne peut être attaché ou détaché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Doit être supprimé avant que la base de donnée source ne soit supprimée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Ne peut être créé que via des instructions Transact-SQL</a:t>
            </a:r>
            <a:endParaRPr lang="en-US" sz="1600" b="0" strike="noStrike" spc="-1">
              <a:solidFill>
                <a:srgbClr val="000000"/>
              </a:solidFill>
              <a:uFill>
                <a:solidFill>
                  <a:srgbClr val="FFFFFF"/>
                </a:solidFill>
              </a:uFill>
              <a:latin typeface="Calibri"/>
            </a:endParaRPr>
          </a:p>
        </p:txBody>
      </p:sp>
      <p:sp>
        <p:nvSpPr>
          <p:cNvPr id="11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157" name="Picture 2"/>
          <p:cNvPicPr/>
          <p:nvPr/>
        </p:nvPicPr>
        <p:blipFill>
          <a:blip r:embed="rId3"/>
          <a:stretch/>
        </p:blipFill>
        <p:spPr>
          <a:xfrm>
            <a:off x="3276720" y="1752480"/>
            <a:ext cx="2676240" cy="999720"/>
          </a:xfrm>
          <a:prstGeom prst="rect">
            <a:avLst/>
          </a:prstGeom>
          <a:ln w="9360">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ça fonctionne?</a:t>
            </a:r>
            <a:endParaRPr lang="en-US" sz="2500" b="0" strike="noStrike" spc="-1">
              <a:solidFill>
                <a:srgbClr val="000000"/>
              </a:solidFill>
              <a:uFill>
                <a:solidFill>
                  <a:srgbClr val="FFFFFF"/>
                </a:solidFill>
              </a:uFill>
              <a:latin typeface="Arial"/>
            </a:endParaRPr>
          </a:p>
        </p:txBody>
      </p:sp>
      <p:sp>
        <p:nvSpPr>
          <p:cNvPr id="115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snapshots maintiennent la vue statique de la base de données source en stockant des copies des pré-modifications des données de celle-ci.</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Utiliser la clause AS SNAPSHOT OF dans l’instruction CREATE DATABASE</a:t>
            </a:r>
            <a:endParaRPr lang="en-US" sz="1600" b="0" strike="noStrike" spc="-1">
              <a:solidFill>
                <a:srgbClr val="000000"/>
              </a:solidFill>
              <a:uFill>
                <a:solidFill>
                  <a:srgbClr val="FFFFFF"/>
                </a:solidFill>
              </a:uFill>
              <a:latin typeface="Calibri"/>
            </a:endParaRPr>
          </a:p>
        </p:txBody>
      </p:sp>
      <p:sp>
        <p:nvSpPr>
          <p:cNvPr id="116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ça fonctionne?</a:t>
            </a:r>
            <a:endParaRPr lang="en-US" sz="2500" b="0" strike="noStrike" spc="-1">
              <a:solidFill>
                <a:srgbClr val="000000"/>
              </a:solidFill>
              <a:uFill>
                <a:solidFill>
                  <a:srgbClr val="FFFFFF"/>
                </a:solidFill>
              </a:uFill>
              <a:latin typeface="Arial"/>
            </a:endParaRPr>
          </a:p>
        </p:txBody>
      </p:sp>
      <p:sp>
        <p:nvSpPr>
          <p:cNvPr id="1162" name="TextShape 2"/>
          <p:cNvSpPr txBox="1"/>
          <p:nvPr/>
        </p:nvSpPr>
        <p:spPr>
          <a:xfrm>
            <a:off x="457200" y="3733920"/>
            <a:ext cx="8229240" cy="19807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utilise la technologie « copy-on-write » pour implémenter le snapshot.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snapshot est initialement vide.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une page de la base de données source est modifiée, l’image originale de la page est copiée dans le snapshot.</a:t>
            </a:r>
          </a:p>
          <a:p>
            <a:pPr>
              <a:lnSpc>
                <a:spcPct val="100000"/>
              </a:lnSpc>
            </a:pPr>
            <a:endParaRPr lang="en-US" sz="2100" b="0" strike="noStrike" spc="-1">
              <a:solidFill>
                <a:srgbClr val="595959"/>
              </a:solidFill>
              <a:uFill>
                <a:solidFill>
                  <a:srgbClr val="FFFFFF"/>
                </a:solidFill>
              </a:uFill>
              <a:latin typeface="Calibri"/>
            </a:endParaRPr>
          </a:p>
        </p:txBody>
      </p:sp>
      <p:sp>
        <p:nvSpPr>
          <p:cNvPr id="116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164" name="Picture 2"/>
          <p:cNvPicPr/>
          <p:nvPr/>
        </p:nvPicPr>
        <p:blipFill>
          <a:blip r:embed="rId3"/>
          <a:stretch/>
        </p:blipFill>
        <p:spPr>
          <a:xfrm>
            <a:off x="2619360" y="1600200"/>
            <a:ext cx="3400200" cy="2069640"/>
          </a:xfrm>
          <a:prstGeom prst="rect">
            <a:avLst/>
          </a:prstGeom>
          <a:ln w="9360">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6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utiliser le snapshot pour corriger une modification accidentelle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Cependant, ce mécanisme de récupération est très léger et ne doit pas être considéré comme substitut à une vraie stratégie de récupération </a:t>
            </a:r>
          </a:p>
        </p:txBody>
      </p:sp>
      <p:sp>
        <p:nvSpPr>
          <p:cNvPr id="116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6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Restaurer les données à partir d’un snapshot est très rapide et plus simple que l’exécution d’une opération de restauration à partir d’un backup.</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Cependant, ce mécanisme ne fonctionne pas en cas de corruption de fichiers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ne peut pas récupérer toutes les données, mais uniquement celles existantes lors de l’exécution du snapshot.</a:t>
            </a:r>
          </a:p>
        </p:txBody>
      </p:sp>
      <p:sp>
        <p:nvSpPr>
          <p:cNvPr id="117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7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Suppression de lignes</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17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74" name="CustomShape 4"/>
          <p:cNvSpPr/>
          <p:nvPr/>
        </p:nvSpPr>
        <p:spPr>
          <a:xfrm>
            <a:off x="1752480" y="2971800"/>
            <a:ext cx="5562360" cy="12949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ALTER TABLE Production.WorkOrderRouting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NOCHECK CONSTRAINT CK_WorkOrderRouting_ActualEndDate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INSERT INTO Production.WorkOrderRouting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SELECT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AdventureWorks_dbsnapshot_1800.Production.WorkOrderRouting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ALTER TABLE Production.WorkOrderRouting</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CHECK CONSTRAINT CK_WorkOrderRouting_ActualEndDate</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Considérations de classement</a:t>
            </a:r>
            <a:endParaRPr lang="en-US" sz="2500" b="0" strike="noStrike" spc="-1">
              <a:solidFill>
                <a:srgbClr val="000000"/>
              </a:solidFill>
              <a:uFill>
                <a:solidFill>
                  <a:srgbClr val="FFFFFF"/>
                </a:solidFill>
              </a:uFill>
              <a:latin typeface="Arial"/>
            </a:endParaRPr>
          </a:p>
        </p:txBody>
      </p:sp>
      <p:sp>
        <p:nvSpPr>
          <p:cNvPr id="52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classement SQL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cherche les correspondances entre ses règles de classement et celles qui étaient spécifiées dans les versions précédentes.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classement SQL contrôle les pages de codes utilisés pour stocker les données non-Unicode et les règles de classement des données unicodes et non-Unicodes </a:t>
            </a:r>
            <a:endParaRPr lang="en-US" sz="1600" b="0" strike="noStrike" spc="-1">
              <a:solidFill>
                <a:srgbClr val="000000"/>
              </a:solidFill>
              <a:uFill>
                <a:solidFill>
                  <a:srgbClr val="FFFFFF"/>
                </a:solidFill>
              </a:uFill>
              <a:latin typeface="Calibri"/>
            </a:endParaRPr>
          </a:p>
        </p:txBody>
      </p:sp>
      <p:sp>
        <p:nvSpPr>
          <p:cNvPr id="5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7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Modification accidentelle</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17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78" name="CustomShape 4"/>
          <p:cNvSpPr/>
          <p:nvPr/>
        </p:nvSpPr>
        <p:spPr>
          <a:xfrm>
            <a:off x="1752480" y="2971800"/>
            <a:ext cx="5562360" cy="12949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UPDATE HumanResources.Department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Name =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SELECT 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AdventureWorks_dbsnapshot_1800.HumanResources.Department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WHERE DepartmentID = 1)</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WHERE DepartmentID = 1</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8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Suppression d’objets</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Une table A a été supprimée de la base de données DB_A.</a:t>
            </a:r>
          </a:p>
          <a:p>
            <a:pPr marL="1828800" lvl="3" indent="-456840">
              <a:lnSpc>
                <a:spcPct val="100000"/>
              </a:lnSpc>
              <a:buClr>
                <a:srgbClr val="000000"/>
              </a:buClr>
              <a:buFont typeface="StarSymbol"/>
              <a:buAutoNum type="arabicPeriod"/>
            </a:pPr>
            <a:r>
              <a:rPr lang="en-US" sz="1400" b="0" strike="noStrike" spc="-1">
                <a:solidFill>
                  <a:srgbClr val="000000"/>
                </a:solidFill>
                <a:uFill>
                  <a:solidFill>
                    <a:srgbClr val="FFFFFF"/>
                  </a:solidFill>
                </a:uFill>
                <a:latin typeface="Calibri"/>
              </a:rPr>
              <a:t>Récupérer le script de création de l’objet à partir du snapshot DB_A_snapshot</a:t>
            </a:r>
          </a:p>
          <a:p>
            <a:pPr marL="1828800" lvl="3" indent="-456840">
              <a:lnSpc>
                <a:spcPct val="100000"/>
              </a:lnSpc>
              <a:buClr>
                <a:srgbClr val="000000"/>
              </a:buClr>
              <a:buFont typeface="StarSymbol"/>
              <a:buAutoNum type="arabicPeriod"/>
            </a:pPr>
            <a:r>
              <a:rPr lang="en-US" sz="1400" b="0" strike="noStrike" spc="-1">
                <a:solidFill>
                  <a:srgbClr val="000000"/>
                </a:solidFill>
                <a:uFill>
                  <a:solidFill>
                    <a:srgbClr val="FFFFFF"/>
                  </a:solidFill>
                </a:uFill>
                <a:latin typeface="Calibri"/>
              </a:rPr>
              <a:t>Exécuter le script sur la base de données DB_A</a:t>
            </a:r>
          </a:p>
          <a:p>
            <a:pPr marL="1828800" lvl="3" indent="-456840">
              <a:lnSpc>
                <a:spcPct val="100000"/>
              </a:lnSpc>
              <a:buClr>
                <a:srgbClr val="000000"/>
              </a:buClr>
              <a:buFont typeface="StarSymbol"/>
              <a:buAutoNum type="arabicPeriod"/>
            </a:pPr>
            <a:r>
              <a:rPr lang="en-US" sz="1400" b="0" strike="noStrike" spc="-1">
                <a:solidFill>
                  <a:srgbClr val="000000"/>
                </a:solidFill>
                <a:uFill>
                  <a:solidFill>
                    <a:srgbClr val="FFFFFF"/>
                  </a:solidFill>
                </a:uFill>
                <a:latin typeface="Calibri"/>
              </a:rPr>
              <a:t>Peupler les tables en utilisant le scénario de suppression de lignes</a:t>
            </a:r>
          </a:p>
        </p:txBody>
      </p:sp>
      <p:sp>
        <p:nvSpPr>
          <p:cNvPr id="11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données</a:t>
            </a:r>
            <a:endParaRPr lang="en-US" sz="2500" b="0" strike="noStrike" spc="-1">
              <a:solidFill>
                <a:srgbClr val="000000"/>
              </a:solidFill>
              <a:uFill>
                <a:solidFill>
                  <a:srgbClr val="FFFFFF"/>
                </a:solidFill>
              </a:uFill>
              <a:latin typeface="Arial"/>
            </a:endParaRPr>
          </a:p>
        </p:txBody>
      </p:sp>
      <p:sp>
        <p:nvSpPr>
          <p:cNvPr id="118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Retourner au snapshot</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Si la base de données source est endommagé ou qu’un grand nombre de données a été accidentellement perdu, on peut restaurer la base de données à partir du snapshot le plus récent.</a:t>
            </a:r>
          </a:p>
        </p:txBody>
      </p:sp>
      <p:sp>
        <p:nvSpPr>
          <p:cNvPr id="11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185" name="CustomShape 4"/>
          <p:cNvSpPr/>
          <p:nvPr/>
        </p:nvSpPr>
        <p:spPr>
          <a:xfrm>
            <a:off x="1752480" y="4114800"/>
            <a:ext cx="5562360" cy="3805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RESTORE DATABASE AdventureWorks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DATABASE_SNAPSHOT = 'AdventureWorks_dbsnapshot_1800'</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Récupération des bases de données système </a:t>
            </a:r>
            <a:endParaRPr lang="en-US" sz="2500" b="0" strike="noStrike" spc="-1">
              <a:solidFill>
                <a:srgbClr val="000000"/>
              </a:solidFill>
              <a:uFill>
                <a:solidFill>
                  <a:srgbClr val="FFFFFF"/>
                </a:solidFill>
              </a:uFill>
              <a:latin typeface="Arial"/>
            </a:endParaRPr>
          </a:p>
        </p:txBody>
      </p:sp>
      <p:sp>
        <p:nvSpPr>
          <p:cNvPr id="118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Backup des bases de données système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bases de données système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Comment restaurer la base de données master?</a:t>
            </a:r>
          </a:p>
        </p:txBody>
      </p:sp>
      <p:sp>
        <p:nvSpPr>
          <p:cNvPr id="118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bases de données système</a:t>
            </a:r>
            <a:endParaRPr lang="en-US" sz="2500" b="0" strike="noStrike" spc="-1">
              <a:solidFill>
                <a:srgbClr val="000000"/>
              </a:solidFill>
              <a:uFill>
                <a:solidFill>
                  <a:srgbClr val="FFFFFF"/>
                </a:solidFill>
              </a:uFill>
              <a:latin typeface="Arial"/>
            </a:endParaRPr>
          </a:p>
        </p:txBody>
      </p:sp>
      <p:sp>
        <p:nvSpPr>
          <p:cNvPr id="119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base de données master contient des informations sur toutes les bases de données contenues dans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faut faire le backup de cette base de données à chaque fois qu’une base de données est créée ou modifiée.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Après que la master est reconstruite et restaurée, on peut restaurer d’autres bases de données système.</a:t>
            </a:r>
          </a:p>
          <a:p>
            <a:pPr>
              <a:lnSpc>
                <a:spcPct val="100000"/>
              </a:lnSpc>
            </a:pPr>
            <a:endParaRPr lang="en-US" sz="2100" b="0" strike="noStrike" spc="-1">
              <a:solidFill>
                <a:srgbClr val="595959"/>
              </a:solidFill>
              <a:uFill>
                <a:solidFill>
                  <a:srgbClr val="FFFFFF"/>
                </a:solidFill>
              </a:uFill>
              <a:latin typeface="Calibri"/>
            </a:endParaRPr>
          </a:p>
        </p:txBody>
      </p:sp>
      <p:sp>
        <p:nvSpPr>
          <p:cNvPr id="11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bases de données système</a:t>
            </a:r>
            <a:endParaRPr lang="en-US" sz="2500" b="0" strike="noStrike" spc="-1">
              <a:solidFill>
                <a:srgbClr val="000000"/>
              </a:solidFill>
              <a:uFill>
                <a:solidFill>
                  <a:srgbClr val="FFFFFF"/>
                </a:solidFill>
              </a:uFill>
              <a:latin typeface="Arial"/>
            </a:endParaRPr>
          </a:p>
        </p:txBody>
      </p:sp>
      <p:sp>
        <p:nvSpPr>
          <p:cNvPr id="119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faut faire le backup de la base de données master à chaque fois qu’on exécute l’une des instructions suivantes: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CREATE DATABASE, ALTER DATABASE et DROP DATABASE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procédures stockées sp_addserver, sp_dropserver et sp_addlinkedserver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procédure stockée sp_addmessage qui ajoute un message d’erreur à SQL Server</a:t>
            </a:r>
            <a:endParaRPr lang="en-US" sz="1600" b="0" strike="noStrike" spc="-1">
              <a:solidFill>
                <a:srgbClr val="000000"/>
              </a:solidFill>
              <a:uFill>
                <a:solidFill>
                  <a:srgbClr val="FFFFFF"/>
                </a:solidFill>
              </a:uFill>
              <a:latin typeface="Calibri"/>
            </a:endParaRPr>
          </a:p>
        </p:txBody>
      </p:sp>
      <p:sp>
        <p:nvSpPr>
          <p:cNvPr id="119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bases de données système</a:t>
            </a:r>
            <a:endParaRPr lang="en-US" sz="2500" b="0" strike="noStrike" spc="-1">
              <a:solidFill>
                <a:srgbClr val="000000"/>
              </a:solidFill>
              <a:uFill>
                <a:solidFill>
                  <a:srgbClr val="FFFFFF"/>
                </a:solidFill>
              </a:uFill>
              <a:latin typeface="Arial"/>
            </a:endParaRPr>
          </a:p>
        </p:txBody>
      </p:sp>
      <p:sp>
        <p:nvSpPr>
          <p:cNvPr id="119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base de données msdb contient des informations sur les jobs, les alertes, et certains opérateurs utilisés par SQL Server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faut faire le backup de la base de données msdb après qu’elle soit modifiée.</a:t>
            </a:r>
          </a:p>
          <a:p>
            <a:pPr>
              <a:lnSpc>
                <a:spcPct val="100000"/>
              </a:lnSpc>
            </a:pP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19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Backup des bases de données système</a:t>
            </a:r>
            <a:endParaRPr lang="en-US" sz="2500" b="0" strike="noStrike" spc="-1">
              <a:solidFill>
                <a:srgbClr val="000000"/>
              </a:solidFill>
              <a:uFill>
                <a:solidFill>
                  <a:srgbClr val="FFFFFF"/>
                </a:solidFill>
              </a:uFill>
              <a:latin typeface="Arial"/>
            </a:endParaRPr>
          </a:p>
        </p:txBody>
      </p:sp>
      <p:sp>
        <p:nvSpPr>
          <p:cNvPr id="119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faut faire le backup de la base de données model, si on la modifie, pour inclure une configuration par défaut pour toute nouvelle base de données utilisateur.</a:t>
            </a:r>
          </a:p>
          <a:p>
            <a:pPr>
              <a:lnSpc>
                <a:spcPct val="100000"/>
              </a:lnSpc>
            </a:pP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20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bases de données système</a:t>
            </a:r>
            <a:endParaRPr lang="en-US" sz="2500" b="0" strike="noStrike" spc="-1">
              <a:solidFill>
                <a:srgbClr val="000000"/>
              </a:solidFill>
              <a:uFill>
                <a:solidFill>
                  <a:srgbClr val="FFFFFF"/>
                </a:solidFill>
              </a:uFill>
              <a:latin typeface="Arial"/>
            </a:endParaRPr>
          </a:p>
        </p:txBody>
      </p:sp>
      <p:sp>
        <p:nvSpPr>
          <p:cNvPr id="120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 les fichiers contenant les bases de données système est endommagé, il faut reconstruire ou restaurer les bases de données système.</a:t>
            </a:r>
          </a:p>
        </p:txBody>
      </p:sp>
      <p:sp>
        <p:nvSpPr>
          <p:cNvPr id="120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bases de données système</a:t>
            </a:r>
            <a:endParaRPr lang="en-US" sz="2500" b="0" strike="noStrike" spc="-1">
              <a:solidFill>
                <a:srgbClr val="000000"/>
              </a:solidFill>
              <a:uFill>
                <a:solidFill>
                  <a:srgbClr val="FFFFFF"/>
                </a:solidFill>
              </a:uFill>
              <a:latin typeface="Arial"/>
            </a:endParaRPr>
          </a:p>
        </p:txBody>
      </p:sp>
      <p:sp>
        <p:nvSpPr>
          <p:cNvPr id="120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bases de données système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décision de restaurer ou reconstruire les bases de données système dépend du fait que le service SQL Server est démarré ou pas.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le service peut démarrer, on peut restaurer les bases de données à partir du backup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le service ne peut pas démarrer, on doit reconstruire les bases de données système, ajouter les informations qui on été perdues en attachant les tables existantes et en recréant les objets.</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20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 du cours</a:t>
            </a:r>
            <a:endParaRPr lang="en-US" sz="2500" b="0" strike="noStrike" spc="-1">
              <a:solidFill>
                <a:srgbClr val="000000"/>
              </a:solidFill>
              <a:uFill>
                <a:solidFill>
                  <a:srgbClr val="FFFFFF"/>
                </a:solidFill>
              </a:uFill>
              <a:latin typeface="Arial"/>
            </a:endParaRPr>
          </a:p>
        </p:txBody>
      </p:sp>
      <p:sp>
        <p:nvSpPr>
          <p:cNvPr id="468" name="TextShape 2"/>
          <p:cNvSpPr txBox="1"/>
          <p:nvPr/>
        </p:nvSpPr>
        <p:spPr>
          <a:xfrm>
            <a:off x="533520" y="12193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1 : Installation de SQL Server</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2 : Gestion des </a:t>
            </a:r>
            <a:r>
              <a:rPr lang="en-US" sz="2100" b="0" strike="noStrike" spc="-1" dirty="0" err="1">
                <a:solidFill>
                  <a:srgbClr val="595959"/>
                </a:solidFill>
                <a:uFill>
                  <a:solidFill>
                    <a:srgbClr val="FFFFFF"/>
                  </a:solidFill>
                </a:uFill>
                <a:latin typeface="Calibri"/>
              </a:rPr>
              <a:t>fichiers</a:t>
            </a:r>
            <a:r>
              <a:rPr lang="en-US" sz="2100" b="0" strike="noStrike" spc="-1" dirty="0">
                <a:solidFill>
                  <a:srgbClr val="595959"/>
                </a:solidFill>
                <a:uFill>
                  <a:solidFill>
                    <a:srgbClr val="FFFFFF"/>
                  </a:solidFill>
                </a:uFill>
                <a:latin typeface="Calibri"/>
              </a:rPr>
              <a:t>  et des bases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3 : Gestion de la </a:t>
            </a:r>
            <a:r>
              <a:rPr lang="en-US" sz="2100" b="0" strike="noStrike" spc="-1" dirty="0" err="1">
                <a:solidFill>
                  <a:srgbClr val="595959"/>
                </a:solidFill>
                <a:uFill>
                  <a:solidFill>
                    <a:srgbClr val="FFFFFF"/>
                  </a:solidFill>
                </a:uFill>
                <a:latin typeface="Calibri"/>
              </a:rPr>
              <a:t>sécurité</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4 : Backup et restauration</a:t>
            </a:r>
          </a:p>
          <a:p>
            <a:pPr marL="219960" indent="-219600">
              <a:lnSpc>
                <a:spcPct val="100000"/>
              </a:lnSpc>
              <a:buClr>
                <a:srgbClr val="92B4DF"/>
              </a:buClr>
              <a:buSzPct val="99000"/>
              <a:buFont typeface="Arial"/>
              <a:buChar char="•"/>
            </a:pPr>
            <a:r>
              <a:rPr lang="en-US" sz="2100" b="0" strike="noStrike" spc="-1" dirty="0" err="1">
                <a:solidFill>
                  <a:schemeClr val="bg1">
                    <a:lumMod val="65000"/>
                  </a:schemeClr>
                </a:solidFill>
                <a:uFill>
                  <a:solidFill>
                    <a:srgbClr val="FFFFFF"/>
                  </a:solidFill>
                </a:uFill>
                <a:latin typeface="Calibri"/>
              </a:rPr>
              <a:t>Chapitre</a:t>
            </a:r>
            <a:r>
              <a:rPr lang="en-US" sz="2100" b="0" strike="noStrike" spc="-1" dirty="0">
                <a:solidFill>
                  <a:schemeClr val="bg1">
                    <a:lumMod val="65000"/>
                  </a:schemeClr>
                </a:solidFill>
                <a:uFill>
                  <a:solidFill>
                    <a:srgbClr val="FFFFFF"/>
                  </a:solidFill>
                </a:uFill>
                <a:latin typeface="Calibri"/>
              </a:rPr>
              <a:t> 5 : </a:t>
            </a:r>
            <a:r>
              <a:rPr lang="en-US" sz="2100" b="0" strike="noStrike" spc="-1" dirty="0" err="1">
                <a:solidFill>
                  <a:schemeClr val="bg1">
                    <a:lumMod val="65000"/>
                  </a:schemeClr>
                </a:solidFill>
                <a:uFill>
                  <a:solidFill>
                    <a:srgbClr val="FFFFFF"/>
                  </a:solidFill>
                </a:uFill>
                <a:latin typeface="Calibri"/>
              </a:rPr>
              <a:t>Automatisation</a:t>
            </a:r>
            <a:r>
              <a:rPr lang="en-US" sz="2100" b="0" strike="noStrike" spc="-1" dirty="0">
                <a:solidFill>
                  <a:schemeClr val="bg1">
                    <a:lumMod val="65000"/>
                  </a:schemeClr>
                </a:solidFill>
                <a:uFill>
                  <a:solidFill>
                    <a:srgbClr val="FFFFFF"/>
                  </a:solidFill>
                </a:uFill>
                <a:latin typeface="Calibri"/>
              </a:rPr>
              <a:t> des </a:t>
            </a:r>
            <a:r>
              <a:rPr lang="en-US" sz="2100" b="0" strike="noStrike" spc="-1" dirty="0" err="1">
                <a:solidFill>
                  <a:schemeClr val="bg1">
                    <a:lumMod val="65000"/>
                  </a:schemeClr>
                </a:solidFill>
                <a:uFill>
                  <a:solidFill>
                    <a:srgbClr val="FFFFFF"/>
                  </a:solidFill>
                </a:uFill>
                <a:latin typeface="Calibri"/>
              </a:rPr>
              <a:t>tâches</a:t>
            </a:r>
            <a:r>
              <a:rPr lang="en-US" sz="2100" b="0" strike="noStrike" spc="-1" dirty="0">
                <a:solidFill>
                  <a:schemeClr val="bg1">
                    <a:lumMod val="65000"/>
                  </a:schemeClr>
                </a:solidFill>
                <a:uFill>
                  <a:solidFill>
                    <a:srgbClr val="FFFFFF"/>
                  </a:solidFill>
                </a:uFill>
                <a:latin typeface="Calibri"/>
              </a:rPr>
              <a:t> </a:t>
            </a:r>
            <a:r>
              <a:rPr lang="en-US" sz="2100" b="0" strike="noStrike" spc="-1" dirty="0" err="1">
                <a:solidFill>
                  <a:schemeClr val="bg1">
                    <a:lumMod val="65000"/>
                  </a:schemeClr>
                </a:solidFill>
                <a:uFill>
                  <a:solidFill>
                    <a:srgbClr val="FFFFFF"/>
                  </a:solidFill>
                </a:uFill>
                <a:latin typeface="Calibri"/>
              </a:rPr>
              <a:t>administratives</a:t>
            </a:r>
            <a:endParaRPr lang="en-US" sz="2100" b="0" strike="noStrike" spc="-1" dirty="0">
              <a:solidFill>
                <a:schemeClr val="bg1">
                  <a:lumMod val="65000"/>
                </a:schemeClr>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chemeClr val="bg1">
                    <a:lumMod val="65000"/>
                  </a:schemeClr>
                </a:solidFill>
                <a:uFill>
                  <a:solidFill>
                    <a:srgbClr val="FFFFFF"/>
                  </a:solidFill>
                </a:uFill>
                <a:latin typeface="Calibri"/>
              </a:rPr>
              <a:t>Chapitre</a:t>
            </a:r>
            <a:r>
              <a:rPr lang="en-US" sz="2100" b="0" strike="noStrike" spc="-1" dirty="0">
                <a:solidFill>
                  <a:schemeClr val="bg1">
                    <a:lumMod val="65000"/>
                  </a:schemeClr>
                </a:solidFill>
                <a:uFill>
                  <a:solidFill>
                    <a:srgbClr val="FFFFFF"/>
                  </a:solidFill>
                </a:uFill>
                <a:latin typeface="Calibri"/>
              </a:rPr>
              <a:t> 6 : Monitoring </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7 : </a:t>
            </a:r>
            <a:r>
              <a:rPr lang="en-US" sz="2100" b="0" strike="noStrike" spc="-1" dirty="0" err="1">
                <a:solidFill>
                  <a:srgbClr val="595959"/>
                </a:solidFill>
                <a:uFill>
                  <a:solidFill>
                    <a:srgbClr val="FFFFFF"/>
                  </a:solidFill>
                </a:uFill>
                <a:latin typeface="Calibri"/>
              </a:rPr>
              <a:t>Transfert</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Chapitre</a:t>
            </a:r>
            <a:r>
              <a:rPr lang="en-US" sz="2100" b="0" strike="noStrike" spc="-1" dirty="0">
                <a:solidFill>
                  <a:srgbClr val="595959"/>
                </a:solidFill>
                <a:uFill>
                  <a:solidFill>
                    <a:srgbClr val="FFFFFF"/>
                  </a:solidFill>
                </a:uFill>
                <a:latin typeface="Calibri"/>
              </a:rPr>
              <a:t> 8 : Introduction à la </a:t>
            </a:r>
            <a:r>
              <a:rPr lang="en-US" sz="2100" b="0" strike="noStrike" spc="-1" dirty="0" err="1">
                <a:solidFill>
                  <a:srgbClr val="595959"/>
                </a:solidFill>
                <a:uFill>
                  <a:solidFill>
                    <a:srgbClr val="FFFFFF"/>
                  </a:solidFill>
                </a:uFill>
                <a:latin typeface="Calibri"/>
              </a:rPr>
              <a:t>réplication</a:t>
            </a: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4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9" name="TextShape 1"/>
          <p:cNvSpPr txBox="1"/>
          <p:nvPr/>
        </p:nvSpPr>
        <p:spPr>
          <a:xfrm>
            <a:off x="446400" y="294120"/>
            <a:ext cx="8239680" cy="718200"/>
          </a:xfrm>
          <a:prstGeom prst="rect">
            <a:avLst/>
          </a:prstGeom>
          <a:noFill/>
          <a:ln>
            <a:noFill/>
          </a:ln>
        </p:spPr>
        <p:txBody>
          <a:bodyPr/>
          <a:lstStyle/>
          <a:p>
            <a:pPr>
              <a:lnSpc>
                <a:spcPct val="100000"/>
              </a:lnSpc>
            </a:pPr>
            <a:r>
              <a:rPr lang="en-US" sz="2500" b="1" spc="-1" dirty="0">
                <a:solidFill>
                  <a:srgbClr val="808080"/>
                </a:solidFill>
                <a:highlight>
                  <a:srgbClr val="000000"/>
                </a:highlight>
                <a:uFill>
                  <a:solidFill>
                    <a:srgbClr val="FFFFFF"/>
                  </a:solidFill>
                </a:uFill>
                <a:latin typeface="Calibri"/>
              </a:rPr>
              <a:t>Points </a:t>
            </a:r>
            <a:r>
              <a:rPr lang="en-US" sz="2500" b="1" spc="-1" dirty="0" err="1">
                <a:solidFill>
                  <a:srgbClr val="808080"/>
                </a:solidFill>
                <a:highlight>
                  <a:srgbClr val="000000"/>
                </a:highlight>
                <a:uFill>
                  <a:solidFill>
                    <a:srgbClr val="FFFFFF"/>
                  </a:solidFill>
                </a:uFill>
                <a:latin typeface="Calibri"/>
              </a:rPr>
              <a:t>d’attention</a:t>
            </a:r>
            <a:endParaRPr lang="en-US" sz="2500" b="0" strike="noStrike" spc="-1" dirty="0">
              <a:solidFill>
                <a:srgbClr val="000000"/>
              </a:solidFill>
              <a:highlight>
                <a:srgbClr val="000000"/>
              </a:highlight>
              <a:uFill>
                <a:solidFill>
                  <a:srgbClr val="FFFFFF"/>
                </a:solidFill>
              </a:uFill>
              <a:latin typeface="Arial"/>
            </a:endParaRPr>
          </a:p>
        </p:txBody>
      </p:sp>
      <p:sp>
        <p:nvSpPr>
          <p:cNvPr id="5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fr-BE" sz="2100" b="0" strike="noStrike" spc="-1" dirty="0">
                <a:solidFill>
                  <a:srgbClr val="595959"/>
                </a:solidFill>
                <a:uFill>
                  <a:solidFill>
                    <a:srgbClr val="FFFFFF"/>
                  </a:solidFill>
                </a:uFill>
                <a:latin typeface="Calibri"/>
              </a:rPr>
              <a:t>Si la langue du pc est en E</a:t>
            </a:r>
            <a:r>
              <a:rPr lang="fr-BE" sz="2100" spc="-1" dirty="0">
                <a:solidFill>
                  <a:srgbClr val="595959"/>
                </a:solidFill>
                <a:uFill>
                  <a:solidFill>
                    <a:srgbClr val="FFFFFF"/>
                  </a:solidFill>
                </a:uFill>
                <a:latin typeface="Calibri"/>
              </a:rPr>
              <a:t>N-BE.</a:t>
            </a:r>
          </a:p>
          <a:p>
            <a:pPr marL="677160" lvl="1" indent="-219600">
              <a:buClr>
                <a:srgbClr val="92B4DF"/>
              </a:buClr>
              <a:buSzPct val="99000"/>
              <a:buFont typeface="Arial"/>
              <a:buChar char="•"/>
            </a:pPr>
            <a:r>
              <a:rPr lang="fr-BE" sz="1600" b="0" strike="noStrike" spc="-1" dirty="0">
                <a:solidFill>
                  <a:srgbClr val="595959"/>
                </a:solidFill>
                <a:uFill>
                  <a:solidFill>
                    <a:srgbClr val="FFFFFF"/>
                  </a:solidFill>
                </a:uFill>
                <a:latin typeface="Calibri"/>
              </a:rPr>
              <a:t>Fonctionnalité de connexions à SSAS ne fonctionnent pas.</a:t>
            </a:r>
          </a:p>
          <a:p>
            <a:pPr marL="677160" lvl="1" indent="-219600">
              <a:buClr>
                <a:srgbClr val="92B4DF"/>
              </a:buClr>
              <a:buSzPct val="99000"/>
              <a:buFont typeface="Arial"/>
              <a:buChar char="•"/>
            </a:pPr>
            <a:r>
              <a:rPr lang="fr-BE" sz="1600" spc="-1" dirty="0">
                <a:solidFill>
                  <a:srgbClr val="595959"/>
                </a:solidFill>
                <a:uFill>
                  <a:solidFill>
                    <a:srgbClr val="FFFFFF"/>
                  </a:solidFill>
                </a:uFill>
                <a:latin typeface="Calibri"/>
              </a:rPr>
              <a:t>Déploiement de package SSIS impossible.</a:t>
            </a:r>
            <a:endParaRPr lang="fr-BE" sz="1600" b="0" strike="noStrike" spc="-1" dirty="0">
              <a:solidFill>
                <a:srgbClr val="595959"/>
              </a:solidFill>
              <a:uFill>
                <a:solidFill>
                  <a:srgbClr val="FFFFFF"/>
                </a:solidFill>
              </a:uFill>
              <a:latin typeface="Calibri"/>
            </a:endParaRPr>
          </a:p>
          <a:p>
            <a:pPr marL="677160" lvl="1" indent="-219600">
              <a:buClr>
                <a:srgbClr val="92B4DF"/>
              </a:buClr>
              <a:buSzPct val="99000"/>
              <a:buFont typeface="Arial"/>
              <a:buChar char="•"/>
            </a:pPr>
            <a:endParaRPr lang="fr-BE" sz="1600" spc="-1" dirty="0">
              <a:solidFill>
                <a:srgbClr val="595959"/>
              </a:solidFill>
              <a:uFill>
                <a:solidFill>
                  <a:srgbClr val="FFFFFF"/>
                </a:solidFill>
              </a:uFill>
              <a:latin typeface="Calibri"/>
            </a:endParaRPr>
          </a:p>
          <a:p>
            <a:pPr marL="677160" lvl="1" indent="-219600">
              <a:buClr>
                <a:srgbClr val="92B4DF"/>
              </a:buClr>
              <a:buSzPct val="99000"/>
              <a:buFont typeface="Arial"/>
              <a:buChar char="•"/>
            </a:pPr>
            <a:r>
              <a:rPr lang="fr-BE" sz="1600" spc="-1" dirty="0">
                <a:solidFill>
                  <a:srgbClr val="595959"/>
                </a:solidFill>
                <a:uFill>
                  <a:solidFill>
                    <a:srgbClr val="FFFFFF"/>
                  </a:solidFill>
                </a:uFill>
                <a:latin typeface="Calibri"/>
              </a:rPr>
              <a:t>Erreur de type </a:t>
            </a:r>
            <a:r>
              <a:rPr lang="en-US" sz="1100" b="1" i="1" dirty="0"/>
              <a:t>Error while deploying package The locale identifier (LCID) is not supported by SQL Server</a:t>
            </a:r>
          </a:p>
          <a:p>
            <a:pPr marL="677160" lvl="1" indent="-219600">
              <a:buClr>
                <a:srgbClr val="92B4DF"/>
              </a:buClr>
              <a:buSzPct val="99000"/>
              <a:buFont typeface="Arial"/>
              <a:buChar char="•"/>
            </a:pPr>
            <a:endParaRPr lang="fr-BE" sz="1600" spc="-1" dirty="0">
              <a:solidFill>
                <a:srgbClr val="595959"/>
              </a:solidFill>
              <a:uFill>
                <a:solidFill>
                  <a:srgbClr val="FFFFFF"/>
                </a:solidFill>
              </a:uFill>
              <a:latin typeface="Calibri"/>
            </a:endParaRPr>
          </a:p>
          <a:p>
            <a:pPr marL="677160" lvl="1" indent="-219600">
              <a:buClr>
                <a:srgbClr val="92B4DF"/>
              </a:buClr>
              <a:buSzPct val="99000"/>
              <a:buFont typeface="Arial"/>
              <a:buChar char="•"/>
            </a:pPr>
            <a:r>
              <a:rPr lang="fr-BE" sz="1600" spc="-1" dirty="0">
                <a:solidFill>
                  <a:srgbClr val="595959"/>
                </a:solidFill>
                <a:uFill>
                  <a:solidFill>
                    <a:srgbClr val="FFFFFF"/>
                  </a:solidFill>
                </a:uFill>
                <a:latin typeface="Calibri"/>
              </a:rPr>
              <a:t>Résolution via un changement des codes de langues dans les registres pour le comptes qui fait tourner SQL Server.</a:t>
            </a:r>
          </a:p>
          <a:p>
            <a:pPr marL="677160" lvl="1" indent="-219600">
              <a:buClr>
                <a:srgbClr val="92B4DF"/>
              </a:buClr>
              <a:buSzPct val="99000"/>
              <a:buFont typeface="Arial"/>
              <a:buChar char="•"/>
            </a:pPr>
            <a:r>
              <a:rPr lang="fr-BE" sz="1600" spc="-1" dirty="0">
                <a:solidFill>
                  <a:srgbClr val="595959"/>
                </a:solidFill>
                <a:uFill>
                  <a:solidFill>
                    <a:srgbClr val="FFFFFF"/>
                  </a:solidFill>
                </a:uFill>
                <a:latin typeface="Calibri"/>
              </a:rPr>
              <a:t>(</a:t>
            </a:r>
            <a:r>
              <a:rPr lang="fr-FR" sz="1600" dirty="0">
                <a:hlinkClick r:id="rId3"/>
              </a:rPr>
              <a:t>https://sqlkover.com/cant-connect-to-analysis-services-invalid-connection-information/</a:t>
            </a:r>
            <a:r>
              <a:rPr lang="fr-FR" sz="1600" dirty="0"/>
              <a:t>)</a:t>
            </a:r>
            <a:r>
              <a:rPr lang="fr-BE" sz="1600" spc="-1" dirty="0">
                <a:solidFill>
                  <a:srgbClr val="595959"/>
                </a:solidFill>
                <a:uFill>
                  <a:solidFill>
                    <a:srgbClr val="FFFFFF"/>
                  </a:solidFill>
                </a:uFill>
                <a:latin typeface="Calibri"/>
              </a:rPr>
              <a:t>		</a:t>
            </a:r>
          </a:p>
          <a:p>
            <a:pPr marL="219960" indent="-219600">
              <a:buClr>
                <a:srgbClr val="92B4DF"/>
              </a:buClr>
              <a:buSzPct val="99000"/>
              <a:buFont typeface="Arial"/>
              <a:buChar char="•"/>
            </a:pPr>
            <a:endParaRPr lang="en-US" sz="1600" b="0" strike="noStrike" spc="-1" dirty="0">
              <a:solidFill>
                <a:srgbClr val="000000"/>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5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bases de données système</a:t>
            </a:r>
            <a:endParaRPr lang="en-US" sz="2500" b="0" strike="noStrike" spc="-1">
              <a:solidFill>
                <a:srgbClr val="000000"/>
              </a:solidFill>
              <a:uFill>
                <a:solidFill>
                  <a:srgbClr val="FFFFFF"/>
                </a:solidFill>
              </a:uFill>
              <a:latin typeface="Arial"/>
            </a:endParaRPr>
          </a:p>
        </p:txBody>
      </p:sp>
      <p:sp>
        <p:nvSpPr>
          <p:cNvPr id="120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bases de données système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le service ne peut pas démarrer,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doit reconstruire les bases de données système.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doit ajouter les informations qui on été perdues en attachant les tables existantes et en recréant les objets.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service SQL Server pourra démarrer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doit restaurer les bases de données système dans l’ordre suivant</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Master</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Msdb</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model</a:t>
            </a: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20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Restauration des bases de données système</a:t>
            </a:r>
            <a:endParaRPr lang="en-US" sz="2500" b="0" strike="noStrike" spc="-1">
              <a:solidFill>
                <a:srgbClr val="000000"/>
              </a:solidFill>
              <a:uFill>
                <a:solidFill>
                  <a:srgbClr val="FFFFFF"/>
                </a:solidFill>
              </a:uFill>
              <a:latin typeface="Arial"/>
            </a:endParaRPr>
          </a:p>
        </p:txBody>
      </p:sp>
      <p:sp>
        <p:nvSpPr>
          <p:cNvPr id="121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Restauration des bases de données utilisateur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la base de données master est restaurée à partir d’un backup, elle contiendra des références vers chaque base de données utilisateur, et il n’y a aucun besoin de les rattacher.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la base de données master est reconstruite, on doit restaurer les bases de données utilisateur à partir d’un backup, et attacher les fichiers de bases de données à la nouvelle base de données master.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Utiliser les procédures stockées suivantes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Sp_Attach_db</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Sp_attach_single_file_db </a:t>
            </a:r>
            <a:endParaRPr lang="en-US" sz="1400" b="0" strike="noStrike" spc="-1">
              <a:solidFill>
                <a:srgbClr val="000000"/>
              </a:solidFill>
              <a:uFill>
                <a:solidFill>
                  <a:srgbClr val="FFFFFF"/>
                </a:solidFill>
              </a:uFill>
              <a:latin typeface="Calibri"/>
            </a:endParaRPr>
          </a:p>
        </p:txBody>
      </p:sp>
      <p:sp>
        <p:nvSpPr>
          <p:cNvPr id="12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restaurer la base de données master?</a:t>
            </a:r>
            <a:endParaRPr lang="en-US" sz="2500" b="0" strike="noStrike" spc="-1">
              <a:solidFill>
                <a:srgbClr val="000000"/>
              </a:solidFill>
              <a:uFill>
                <a:solidFill>
                  <a:srgbClr val="FFFFFF"/>
                </a:solidFill>
              </a:uFill>
              <a:latin typeface="Arial"/>
            </a:endParaRPr>
          </a:p>
        </p:txBody>
      </p:sp>
      <p:sp>
        <p:nvSpPr>
          <p:cNvPr id="121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 la base de données master et l’instance de SQL Server sont encore accessibles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Démarrer SQL Server en mode single-user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Sqlservr.exe –c –m</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Restaurer la base de données master à partir du backup le plus récent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RESTORE DATABASE master FROM masterbackup</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sera automatiquement stoppé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Redémarrer le serveur</a:t>
            </a:r>
            <a:endParaRPr lang="en-US" sz="1600" b="0" strike="noStrike" spc="-1">
              <a:solidFill>
                <a:srgbClr val="000000"/>
              </a:solidFill>
              <a:uFill>
                <a:solidFill>
                  <a:srgbClr val="FFFFFF"/>
                </a:solidFill>
              </a:uFill>
              <a:latin typeface="Calibri"/>
            </a:endParaRPr>
          </a:p>
        </p:txBody>
      </p:sp>
      <p:sp>
        <p:nvSpPr>
          <p:cNvPr id="12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restaurer la base de données master?</a:t>
            </a:r>
            <a:endParaRPr lang="en-US" sz="2500" b="0" strike="noStrike" spc="-1">
              <a:solidFill>
                <a:srgbClr val="000000"/>
              </a:solidFill>
              <a:uFill>
                <a:solidFill>
                  <a:srgbClr val="FFFFFF"/>
                </a:solidFill>
              </a:uFill>
              <a:latin typeface="Arial"/>
            </a:endParaRPr>
          </a:p>
        </p:txBody>
      </p:sp>
      <p:sp>
        <p:nvSpPr>
          <p:cNvPr id="121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 la base de données master est endommagée, l’instance de SQL Server ne peut plus démarrer: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Reconstruire la base de données en utilisant le programme setup.exe de SQL Server avec les options suivantes: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/qn (pas d’interface utilisateur)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REINSTALLMODE = AMUS (reconstruire proprement les DB système)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REINSTALL = ALL </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Restaurer la version originale si un backup existe, sinon, recréer et configurer manuellement le système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Restaurer les bases de données msdb et model.</a:t>
            </a:r>
            <a:endParaRPr lang="en-US" sz="1600" b="0" strike="noStrike" spc="-1">
              <a:solidFill>
                <a:srgbClr val="000000"/>
              </a:solidFill>
              <a:uFill>
                <a:solidFill>
                  <a:srgbClr val="FFFFFF"/>
                </a:solidFill>
              </a:uFill>
              <a:latin typeface="Calibri"/>
            </a:endParaRPr>
          </a:p>
        </p:txBody>
      </p:sp>
      <p:sp>
        <p:nvSpPr>
          <p:cNvPr id="12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uFill>
                  <a:solidFill>
                    <a:srgbClr val="FFFFFF"/>
                  </a:solidFill>
                </a:uFill>
                <a:latin typeface="Calibri"/>
              </a:rPr>
              <a:t>Back-up LABO</a:t>
            </a:r>
            <a:endParaRPr lang="en-US" sz="2500" b="0" strike="noStrike" spc="-1" dirty="0">
              <a:solidFill>
                <a:srgbClr val="000000"/>
              </a:solidFill>
              <a:uFill>
                <a:solidFill>
                  <a:srgbClr val="FFFFFF"/>
                </a:solidFill>
              </a:uFill>
              <a:latin typeface="Arial"/>
            </a:endParaRPr>
          </a:p>
        </p:txBody>
      </p:sp>
      <p:sp>
        <p:nvSpPr>
          <p:cNvPr id="1217" name="TextShape 2"/>
          <p:cNvSpPr txBox="1"/>
          <p:nvPr/>
        </p:nvSpPr>
        <p:spPr>
          <a:xfrm>
            <a:off x="446400" y="735376"/>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1600" spc="-1" dirty="0" err="1">
                <a:solidFill>
                  <a:srgbClr val="000000"/>
                </a:solidFill>
                <a:uFill>
                  <a:solidFill>
                    <a:srgbClr val="FFFFFF"/>
                  </a:solidFill>
                </a:uFill>
                <a:latin typeface="Calibri"/>
              </a:rPr>
              <a:t>Créer</a:t>
            </a:r>
            <a:r>
              <a:rPr lang="en-US" sz="1600" spc="-1" dirty="0">
                <a:solidFill>
                  <a:srgbClr val="000000"/>
                </a:solidFill>
                <a:uFill>
                  <a:solidFill>
                    <a:srgbClr val="FFFFFF"/>
                  </a:solidFill>
                </a:uFill>
                <a:latin typeface="Calibri"/>
              </a:rPr>
              <a:t> </a:t>
            </a:r>
            <a:r>
              <a:rPr lang="en-US" sz="1600" spc="-1" dirty="0" err="1">
                <a:solidFill>
                  <a:srgbClr val="000000"/>
                </a:solidFill>
                <a:uFill>
                  <a:solidFill>
                    <a:srgbClr val="FFFFFF"/>
                  </a:solidFill>
                </a:uFill>
                <a:latin typeface="Calibri"/>
              </a:rPr>
              <a:t>une</a:t>
            </a:r>
            <a:r>
              <a:rPr lang="en-US" sz="1600" spc="-1" dirty="0">
                <a:solidFill>
                  <a:srgbClr val="000000"/>
                </a:solidFill>
                <a:uFill>
                  <a:solidFill>
                    <a:srgbClr val="FFFFFF"/>
                  </a:solidFill>
                </a:uFill>
                <a:latin typeface="Calibri"/>
              </a:rPr>
              <a:t> DB </a:t>
            </a:r>
            <a:r>
              <a:rPr lang="en-US" sz="1600" spc="-1" dirty="0" err="1">
                <a:solidFill>
                  <a:srgbClr val="000000"/>
                </a:solidFill>
                <a:uFill>
                  <a:solidFill>
                    <a:srgbClr val="FFFFFF"/>
                  </a:solidFill>
                </a:uFill>
                <a:latin typeface="Calibri"/>
              </a:rPr>
              <a:t>DbBackupTest</a:t>
            </a:r>
            <a:r>
              <a:rPr lang="en-US" sz="1600" spc="-1" dirty="0">
                <a:solidFill>
                  <a:srgbClr val="000000"/>
                </a:solidFill>
                <a:uFill>
                  <a:solidFill>
                    <a:srgbClr val="FFFFFF"/>
                  </a:solidFill>
                </a:uFill>
                <a:latin typeface="Calibri"/>
              </a:rPr>
              <a:t> </a:t>
            </a:r>
            <a:r>
              <a:rPr lang="fr-FR" sz="1600" spc="-1" dirty="0">
                <a:solidFill>
                  <a:srgbClr val="000000"/>
                </a:solidFill>
                <a:uFill>
                  <a:solidFill>
                    <a:srgbClr val="FFFFFF"/>
                  </a:solidFill>
                </a:uFill>
                <a:latin typeface="Calibri"/>
              </a:rPr>
              <a:t>avec un </a:t>
            </a:r>
            <a:r>
              <a:rPr lang="fr-FR" sz="1600" spc="-1" dirty="0" err="1">
                <a:solidFill>
                  <a:srgbClr val="000000"/>
                </a:solidFill>
                <a:uFill>
                  <a:solidFill>
                    <a:srgbClr val="FFFFFF"/>
                  </a:solidFill>
                </a:uFill>
                <a:latin typeface="Calibri"/>
              </a:rPr>
              <a:t>filegroup</a:t>
            </a:r>
            <a:r>
              <a:rPr lang="fr-FR" sz="1600" spc="-1" dirty="0">
                <a:solidFill>
                  <a:srgbClr val="000000"/>
                </a:solidFill>
                <a:uFill>
                  <a:solidFill>
                    <a:srgbClr val="FFFFFF"/>
                  </a:solidFill>
                </a:uFill>
                <a:latin typeface="Calibri"/>
              </a:rPr>
              <a:t> archive</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Ajouter deux tables dans la DB : tab1 avec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un Id int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un </a:t>
            </a:r>
            <a:r>
              <a:rPr lang="fr-FR" sz="1600" spc="-1" dirty="0" err="1">
                <a:solidFill>
                  <a:srgbClr val="000000"/>
                </a:solidFill>
                <a:uFill>
                  <a:solidFill>
                    <a:srgbClr val="FFFFFF"/>
                  </a:solidFill>
                </a:uFill>
                <a:latin typeface="Calibri"/>
              </a:rPr>
              <a:t>name</a:t>
            </a:r>
            <a:r>
              <a:rPr lang="fr-FR" sz="1600" spc="-1" dirty="0">
                <a:solidFill>
                  <a:srgbClr val="000000"/>
                </a:solidFill>
                <a:uFill>
                  <a:solidFill>
                    <a:srgbClr val="FFFFFF"/>
                  </a:solidFill>
                </a:uFill>
                <a:latin typeface="Calibri"/>
              </a:rPr>
              <a:t> </a:t>
            </a:r>
            <a:r>
              <a:rPr lang="fr-FR" sz="1600" spc="-1" dirty="0" err="1">
                <a:solidFill>
                  <a:srgbClr val="000000"/>
                </a:solidFill>
                <a:uFill>
                  <a:solidFill>
                    <a:srgbClr val="FFFFFF"/>
                  </a:solidFill>
                </a:uFill>
                <a:latin typeface="Calibri"/>
              </a:rPr>
              <a:t>nvarchar</a:t>
            </a:r>
            <a:r>
              <a:rPr lang="fr-FR" sz="1600" spc="-1" dirty="0">
                <a:solidFill>
                  <a:srgbClr val="000000"/>
                </a:solidFill>
                <a:uFill>
                  <a:solidFill>
                    <a:srgbClr val="FFFFFF"/>
                  </a:solidFill>
                </a:uFill>
                <a:latin typeface="Calibri"/>
              </a:rPr>
              <a:t>(50)</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 une description </a:t>
            </a:r>
            <a:r>
              <a:rPr lang="fr-FR" sz="1600" spc="-1" dirty="0" err="1">
                <a:solidFill>
                  <a:srgbClr val="000000"/>
                </a:solidFill>
                <a:uFill>
                  <a:solidFill>
                    <a:srgbClr val="FFFFFF"/>
                  </a:solidFill>
                </a:uFill>
                <a:latin typeface="Calibri"/>
              </a:rPr>
              <a:t>nvarchar</a:t>
            </a:r>
            <a:r>
              <a:rPr lang="fr-FR" sz="1600" spc="-1" dirty="0">
                <a:solidFill>
                  <a:srgbClr val="000000"/>
                </a:solidFill>
                <a:uFill>
                  <a:solidFill>
                    <a:srgbClr val="FFFFFF"/>
                  </a:solidFill>
                </a:uFill>
                <a:latin typeface="Calibri"/>
              </a:rPr>
              <a:t>(255)</a:t>
            </a: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et une autre table dans le </a:t>
            </a:r>
            <a:r>
              <a:rPr lang="fr-FR" sz="1600" spc="-1" dirty="0" err="1">
                <a:solidFill>
                  <a:srgbClr val="000000"/>
                </a:solidFill>
                <a:uFill>
                  <a:solidFill>
                    <a:srgbClr val="FFFFFF"/>
                  </a:solidFill>
                </a:uFill>
                <a:latin typeface="Calibri"/>
              </a:rPr>
              <a:t>filegroup</a:t>
            </a:r>
            <a:r>
              <a:rPr lang="fr-FR" sz="1600" spc="-1" dirty="0">
                <a:solidFill>
                  <a:srgbClr val="000000"/>
                </a:solidFill>
                <a:uFill>
                  <a:solidFill>
                    <a:srgbClr val="FFFFFF"/>
                  </a:solidFill>
                </a:uFill>
                <a:latin typeface="Calibri"/>
              </a:rPr>
              <a:t> archive : arch1 avec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un Id int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un </a:t>
            </a:r>
            <a:r>
              <a:rPr lang="fr-FR" sz="1600" spc="-1" dirty="0" err="1">
                <a:solidFill>
                  <a:srgbClr val="000000"/>
                </a:solidFill>
                <a:uFill>
                  <a:solidFill>
                    <a:srgbClr val="FFFFFF"/>
                  </a:solidFill>
                </a:uFill>
                <a:latin typeface="Calibri"/>
              </a:rPr>
              <a:t>name</a:t>
            </a:r>
            <a:r>
              <a:rPr lang="fr-FR" sz="1600" spc="-1" dirty="0">
                <a:solidFill>
                  <a:srgbClr val="000000"/>
                </a:solidFill>
                <a:uFill>
                  <a:solidFill>
                    <a:srgbClr val="FFFFFF"/>
                  </a:solidFill>
                </a:uFill>
                <a:latin typeface="Calibri"/>
              </a:rPr>
              <a:t> </a:t>
            </a:r>
            <a:r>
              <a:rPr lang="fr-FR" sz="1600" spc="-1" dirty="0" err="1">
                <a:solidFill>
                  <a:srgbClr val="000000"/>
                </a:solidFill>
                <a:uFill>
                  <a:solidFill>
                    <a:srgbClr val="FFFFFF"/>
                  </a:solidFill>
                </a:uFill>
                <a:latin typeface="Calibri"/>
              </a:rPr>
              <a:t>nvarchar</a:t>
            </a:r>
            <a:r>
              <a:rPr lang="fr-FR" sz="1600" spc="-1" dirty="0">
                <a:solidFill>
                  <a:srgbClr val="000000"/>
                </a:solidFill>
                <a:uFill>
                  <a:solidFill>
                    <a:srgbClr val="FFFFFF"/>
                  </a:solidFill>
                </a:uFill>
                <a:latin typeface="Calibri"/>
              </a:rPr>
              <a:t>(50)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une description </a:t>
            </a:r>
            <a:r>
              <a:rPr lang="fr-FR" sz="1600" spc="-1" dirty="0" err="1">
                <a:solidFill>
                  <a:srgbClr val="000000"/>
                </a:solidFill>
                <a:uFill>
                  <a:solidFill>
                    <a:srgbClr val="FFFFFF"/>
                  </a:solidFill>
                </a:uFill>
                <a:latin typeface="Calibri"/>
              </a:rPr>
              <a:t>nvarchar</a:t>
            </a:r>
            <a:r>
              <a:rPr lang="fr-FR" sz="1600" spc="-1" dirty="0">
                <a:solidFill>
                  <a:srgbClr val="000000"/>
                </a:solidFill>
                <a:uFill>
                  <a:solidFill>
                    <a:srgbClr val="FFFFFF"/>
                  </a:solidFill>
                </a:uFill>
                <a:latin typeface="Calibri"/>
              </a:rPr>
              <a:t>(255)</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insérer quelques lignes dans les deux tables</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effectuer un back-up de la DB</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avec une vérification du back-up</a:t>
            </a:r>
          </a:p>
          <a:p>
            <a:pPr marL="219960" indent="-219600">
              <a:buClr>
                <a:srgbClr val="92B4DF"/>
              </a:buClr>
              <a:buSzPct val="99000"/>
              <a:buFont typeface="Arial"/>
              <a:buChar char="•"/>
            </a:pPr>
            <a:r>
              <a:rPr lang="fr-FR" sz="1600" spc="-1" dirty="0">
                <a:solidFill>
                  <a:srgbClr val="000000"/>
                </a:solidFill>
                <a:uFill>
                  <a:solidFill>
                    <a:srgbClr val="FFFFFF"/>
                  </a:solidFill>
                </a:uFill>
                <a:latin typeface="Calibri"/>
              </a:rPr>
              <a:t>Insérer quelques données</a:t>
            </a:r>
          </a:p>
          <a:p>
            <a:pPr marL="219960" indent="-219600">
              <a:buClr>
                <a:srgbClr val="92B4DF"/>
              </a:buClr>
              <a:buSzPct val="99000"/>
              <a:buFont typeface="Arial"/>
              <a:buChar char="•"/>
            </a:pPr>
            <a:r>
              <a:rPr lang="fr-FR" sz="1600" spc="-1" dirty="0">
                <a:solidFill>
                  <a:srgbClr val="000000"/>
                </a:solidFill>
                <a:uFill>
                  <a:solidFill>
                    <a:srgbClr val="FFFFFF"/>
                  </a:solidFill>
                </a:uFill>
                <a:latin typeface="Calibri"/>
              </a:rPr>
              <a:t>Supprimer la Base de données</a:t>
            </a:r>
          </a:p>
          <a:p>
            <a:pPr marL="219960" indent="-219600">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buClr>
                <a:srgbClr val="92B4DF"/>
              </a:buClr>
              <a:buSzPct val="99000"/>
              <a:buFont typeface="Arial"/>
              <a:buChar char="•"/>
            </a:pPr>
            <a:r>
              <a:rPr lang="fr-FR" sz="1600" spc="-1" dirty="0">
                <a:solidFill>
                  <a:srgbClr val="000000"/>
                </a:solidFill>
                <a:uFill>
                  <a:solidFill>
                    <a:srgbClr val="FFFFFF"/>
                  </a:solidFill>
                </a:uFill>
                <a:latin typeface="Calibri"/>
              </a:rPr>
              <a:t>Restaurer la base de données :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Restaurer le back-up complet </a:t>
            </a:r>
          </a:p>
          <a:p>
            <a:pPr marL="677160" lvl="1" indent="-219600">
              <a:buClr>
                <a:srgbClr val="92B4DF"/>
              </a:buClr>
              <a:buSzPct val="99000"/>
              <a:buFont typeface="Arial"/>
              <a:buChar char="•"/>
            </a:pPr>
            <a:r>
              <a:rPr lang="fr-FR" sz="1600" spc="-1" dirty="0">
                <a:solidFill>
                  <a:srgbClr val="000000"/>
                </a:solidFill>
                <a:uFill>
                  <a:solidFill>
                    <a:srgbClr val="FFFFFF"/>
                  </a:solidFill>
                </a:uFill>
                <a:latin typeface="Calibri"/>
              </a:rPr>
              <a:t>Restaurer le back-up complet + le journal des transactions</a:t>
            </a:r>
          </a:p>
          <a:p>
            <a:pPr marL="219960" indent="-219600">
              <a:lnSpc>
                <a:spcPct val="100000"/>
              </a:lnSpc>
              <a:buClr>
                <a:srgbClr val="92B4DF"/>
              </a:buClr>
              <a:buSzPct val="99000"/>
              <a:buFont typeface="Arial"/>
              <a:buChar char="•"/>
            </a:pPr>
            <a:endParaRPr lang="en-US" sz="1600" b="0" strike="noStrike" spc="-1" dirty="0">
              <a:solidFill>
                <a:srgbClr val="000000"/>
              </a:solidFill>
              <a:uFill>
                <a:solidFill>
                  <a:srgbClr val="FFFFFF"/>
                </a:solidFill>
              </a:uFill>
              <a:latin typeface="Calibri"/>
            </a:endParaRPr>
          </a:p>
        </p:txBody>
      </p:sp>
      <p:sp>
        <p:nvSpPr>
          <p:cNvPr id="12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864726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5</a:t>
            </a:r>
            <a:endParaRPr lang="en-US" sz="2100" b="0" strike="noStrike" spc="-1">
              <a:solidFill>
                <a:srgbClr val="595959"/>
              </a:solidFill>
              <a:uFill>
                <a:solidFill>
                  <a:srgbClr val="FFFFFF"/>
                </a:solidFill>
              </a:uFill>
              <a:latin typeface="Calibri"/>
            </a:endParaRPr>
          </a:p>
        </p:txBody>
      </p:sp>
      <p:sp>
        <p:nvSpPr>
          <p:cNvPr id="1220"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221"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Automatisation des tâches administratives</a:t>
            </a:r>
            <a:endParaRPr lang="en-US" sz="2500" b="0" strike="noStrike" spc="-1">
              <a:solidFill>
                <a:srgbClr val="000000"/>
              </a:solidFill>
              <a:uFill>
                <a:solidFill>
                  <a:srgbClr val="FFFFFF"/>
                </a:solidFill>
              </a:uFill>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122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Automatiser les tâches administratives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Minimiser le travail administratif</a:t>
            </a:r>
          </a:p>
          <a:p>
            <a:pPr>
              <a:lnSpc>
                <a:spcPct val="100000"/>
              </a:lnSpc>
            </a:pPr>
            <a:endParaRPr lang="en-US" sz="2100" b="0" strike="noStrike" spc="-1">
              <a:solidFill>
                <a:srgbClr val="595959"/>
              </a:solidFill>
              <a:uFill>
                <a:solidFill>
                  <a:srgbClr val="FFFFFF"/>
                </a:solidFill>
              </a:uFill>
              <a:latin typeface="Calibri"/>
            </a:endParaRPr>
          </a:p>
        </p:txBody>
      </p:sp>
      <p:sp>
        <p:nvSpPr>
          <p:cNvPr id="122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	</a:t>
            </a:r>
            <a:endParaRPr lang="en-US" sz="2500" b="0" strike="noStrike" spc="-1">
              <a:solidFill>
                <a:srgbClr val="000000"/>
              </a:solidFill>
              <a:uFill>
                <a:solidFill>
                  <a:srgbClr val="FFFFFF"/>
                </a:solidFill>
              </a:uFill>
              <a:latin typeface="Arial"/>
            </a:endParaRPr>
          </a:p>
        </p:txBody>
      </p:sp>
      <p:sp>
        <p:nvSpPr>
          <p:cNvPr id="122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Automatisation des tâches administratives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de SQL Server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 jobs et opérateurs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des alertes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de serveurs multiples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de la sécurité de SQL Server Agent</a:t>
            </a:r>
          </a:p>
        </p:txBody>
      </p:sp>
      <p:sp>
        <p:nvSpPr>
          <p:cNvPr id="122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Automatisation des tâches administratives</a:t>
            </a:r>
            <a:endParaRPr lang="en-US" sz="2500" b="0" strike="noStrike" spc="-1">
              <a:solidFill>
                <a:srgbClr val="000000"/>
              </a:solidFill>
              <a:uFill>
                <a:solidFill>
                  <a:srgbClr val="FFFFFF"/>
                </a:solidFill>
              </a:uFill>
              <a:latin typeface="Arial"/>
            </a:endParaRPr>
          </a:p>
        </p:txBody>
      </p:sp>
      <p:sp>
        <p:nvSpPr>
          <p:cNvPr id="122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Pourquoi automatiser?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wizard du plan de maintenance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Agent</a:t>
            </a:r>
          </a:p>
        </p:txBody>
      </p:sp>
      <p:sp>
        <p:nvSpPr>
          <p:cNvPr id="123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Pourquoi automatiser?</a:t>
            </a:r>
            <a:endParaRPr lang="en-US" sz="2500" b="0" strike="noStrike" spc="-1">
              <a:solidFill>
                <a:srgbClr val="000000"/>
              </a:solidFill>
              <a:uFill>
                <a:solidFill>
                  <a:srgbClr val="FFFFFF"/>
                </a:solidFill>
              </a:uFill>
              <a:latin typeface="Arial"/>
            </a:endParaRPr>
          </a:p>
        </p:txBody>
      </p:sp>
      <p:sp>
        <p:nvSpPr>
          <p:cNvPr id="1232" name="TextShape 2"/>
          <p:cNvSpPr txBox="1"/>
          <p:nvPr/>
        </p:nvSpPr>
        <p:spPr>
          <a:xfrm>
            <a:off x="457200" y="1600200"/>
            <a:ext cx="42667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Réduction de la charge de travail administratif.</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Réduction du risque d’erreur humaine lors de l’exécution de tâches de maintenance de la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pro-active de la base de données par des alertes indiquant que des actions doivent être prises afin de se prémunir de situations non désirées</a:t>
            </a:r>
          </a:p>
        </p:txBody>
      </p:sp>
      <p:sp>
        <p:nvSpPr>
          <p:cNvPr id="123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34" name="Picture 2"/>
          <p:cNvPicPr/>
          <p:nvPr/>
        </p:nvPicPr>
        <p:blipFill>
          <a:blip r:embed="rId3"/>
          <a:stretch/>
        </p:blipFill>
        <p:spPr>
          <a:xfrm>
            <a:off x="4734000" y="2743200"/>
            <a:ext cx="4333680" cy="1371240"/>
          </a:xfrm>
          <a:prstGeom prst="rect">
            <a:avLst/>
          </a:prstGeom>
          <a:ln w="936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Installation</a:t>
            </a:r>
            <a:endParaRPr lang="en-US" sz="2500" b="0" strike="noStrike" spc="-1">
              <a:solidFill>
                <a:srgbClr val="000000"/>
              </a:solidFill>
              <a:uFill>
                <a:solidFill>
                  <a:srgbClr val="FFFFFF"/>
                </a:solidFill>
              </a:uFill>
              <a:latin typeface="Arial"/>
            </a:endParaRPr>
          </a:p>
        </p:txBody>
      </p:sp>
      <p:sp>
        <p:nvSpPr>
          <p:cNvPr id="533" name="TextShape 2"/>
          <p:cNvSpPr txBox="1"/>
          <p:nvPr/>
        </p:nvSpPr>
        <p:spPr>
          <a:xfrm>
            <a:off x="457560" y="1143000"/>
            <a:ext cx="8228520" cy="4963320"/>
          </a:xfrm>
          <a:prstGeom prst="rect">
            <a:avLst/>
          </a:prstGeom>
          <a:noFill/>
          <a:ln>
            <a:noFill/>
          </a:ln>
        </p:spPr>
        <p:txBody>
          <a:bodyPr anchor="t"/>
          <a:lstStyle/>
          <a:p>
            <a:pPr marL="219710" indent="-219075">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Processus </a:t>
            </a:r>
            <a:r>
              <a:rPr lang="en-US" sz="2100" b="0" strike="noStrike" spc="-1" dirty="0" err="1">
                <a:solidFill>
                  <a:srgbClr val="595959"/>
                </a:solidFill>
                <a:uFill>
                  <a:solidFill>
                    <a:srgbClr val="FFFFFF"/>
                  </a:solidFill>
                </a:uFill>
                <a:latin typeface="Calibri"/>
              </a:rPr>
              <a:t>d’installation</a:t>
            </a:r>
            <a:r>
              <a:rPr lang="en-US" sz="2100" b="0" strike="noStrike" spc="-1" dirty="0">
                <a:solidFill>
                  <a:srgbClr val="595959"/>
                </a:solidFill>
                <a:uFill>
                  <a:solidFill>
                    <a:srgbClr val="FFFFFF"/>
                  </a:solidFill>
                </a:uFill>
                <a:latin typeface="Calibri"/>
              </a:rPr>
              <a:t> de SQL Server </a:t>
            </a:r>
            <a:r>
              <a:rPr lang="en-US" sz="2100" spc="-1" dirty="0">
                <a:solidFill>
                  <a:srgbClr val="595959"/>
                </a:solidFill>
                <a:uFill>
                  <a:solidFill>
                    <a:srgbClr val="FFFFFF"/>
                  </a:solidFill>
                </a:uFill>
                <a:latin typeface="Calibri"/>
              </a:rPr>
              <a:t>2017</a:t>
            </a:r>
            <a:endParaRPr lang="fr-FR" dirty="0"/>
          </a:p>
          <a:p>
            <a:pPr marL="219710" indent="-219075">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Options </a:t>
            </a:r>
            <a:r>
              <a:rPr lang="en-US" sz="2100" b="0" strike="noStrike" spc="-1" dirty="0" err="1">
                <a:solidFill>
                  <a:srgbClr val="595959"/>
                </a:solidFill>
                <a:uFill>
                  <a:solidFill>
                    <a:srgbClr val="FFFFFF"/>
                  </a:solidFill>
                </a:uFill>
                <a:latin typeface="Calibri"/>
              </a:rPr>
              <a:t>d’installation</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composants</a:t>
            </a:r>
          </a:p>
          <a:p>
            <a:pPr marL="219710" indent="-219075">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Installation non </a:t>
            </a:r>
            <a:r>
              <a:rPr lang="en-US" sz="2100" b="0" strike="noStrike" spc="-1" dirty="0" err="1">
                <a:solidFill>
                  <a:srgbClr val="595959"/>
                </a:solidFill>
                <a:uFill>
                  <a:solidFill>
                    <a:srgbClr val="FFFFFF"/>
                  </a:solidFill>
                </a:uFill>
                <a:latin typeface="Calibri"/>
              </a:rPr>
              <a:t>assistée</a:t>
            </a:r>
          </a:p>
          <a:p>
            <a:pPr marL="219710" indent="-219075">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Installation à distance</a:t>
            </a:r>
          </a:p>
          <a:p>
            <a:pPr>
              <a:lnSpc>
                <a:spcPct val="100000"/>
              </a:lnSpc>
            </a:pPr>
            <a:endParaRPr lang="en-US" sz="2100" b="0" strike="noStrike" spc="-1">
              <a:solidFill>
                <a:srgbClr val="595959"/>
              </a:solidFill>
              <a:uFill>
                <a:solidFill>
                  <a:srgbClr val="FFFFFF"/>
                </a:solidFill>
              </a:uFill>
              <a:latin typeface="Calibri"/>
            </a:endParaRPr>
          </a:p>
        </p:txBody>
      </p:sp>
      <p:sp>
        <p:nvSpPr>
          <p:cNvPr id="5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wizard du plan de maintenance</a:t>
            </a:r>
            <a:endParaRPr lang="en-US" sz="2500" b="0" strike="noStrike" spc="-1">
              <a:solidFill>
                <a:srgbClr val="000000"/>
              </a:solidFill>
              <a:uFill>
                <a:solidFill>
                  <a:srgbClr val="FFFFFF"/>
                </a:solidFill>
              </a:uFill>
              <a:latin typeface="Arial"/>
            </a:endParaRPr>
          </a:p>
        </p:txBody>
      </p:sp>
      <p:sp>
        <p:nvSpPr>
          <p:cNvPr id="1236" name="TextShape 2"/>
          <p:cNvSpPr txBox="1"/>
          <p:nvPr/>
        </p:nvSpPr>
        <p:spPr>
          <a:xfrm>
            <a:off x="457200" y="16002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de programmer l’exécution des tâches de maintenance afin de s’assurer que la base de données est régulièrement sauvegardée, fonctionne bien, et est consistante.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la création d’un ou plusieurs jobs.</a:t>
            </a:r>
          </a:p>
        </p:txBody>
      </p:sp>
      <p:sp>
        <p:nvSpPr>
          <p:cNvPr id="12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38" name="Picture 2"/>
          <p:cNvPicPr/>
          <p:nvPr/>
        </p:nvPicPr>
        <p:blipFill>
          <a:blip r:embed="rId3"/>
          <a:stretch/>
        </p:blipFill>
        <p:spPr>
          <a:xfrm>
            <a:off x="2581200" y="4419720"/>
            <a:ext cx="3981240" cy="1352160"/>
          </a:xfrm>
          <a:prstGeom prst="rect">
            <a:avLst/>
          </a:prstGeom>
          <a:ln w="9360">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wizard du plan de maintenance</a:t>
            </a:r>
            <a:endParaRPr lang="en-US" sz="2500" b="0" strike="noStrike" spc="-1">
              <a:solidFill>
                <a:srgbClr val="000000"/>
              </a:solidFill>
              <a:uFill>
                <a:solidFill>
                  <a:srgbClr val="FFFFFF"/>
                </a:solidFill>
              </a:uFill>
              <a:latin typeface="Arial"/>
            </a:endParaRPr>
          </a:p>
        </p:txBody>
      </p:sp>
      <p:sp>
        <p:nvSpPr>
          <p:cNvPr id="1240" name="TextShape 2"/>
          <p:cNvSpPr txBox="1"/>
          <p:nvPr/>
        </p:nvSpPr>
        <p:spPr>
          <a:xfrm>
            <a:off x="457200" y="3352680"/>
            <a:ext cx="8229240" cy="2361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Tâches qui peuvent être automatisées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Backup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Exécuter les SQL Server Agent Jobs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Compression des fichiers de données en supprimant les pages vides de la base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Exécuter une vérification interne de la consistance des données et des pages de données de la base de données afin de s’assurer que des problèmes de système et de software n’ont pas endommagé les données.</a:t>
            </a:r>
            <a:endParaRPr lang="en-US" sz="1600" b="0" strike="noStrike" spc="-1">
              <a:solidFill>
                <a:srgbClr val="000000"/>
              </a:solidFill>
              <a:uFill>
                <a:solidFill>
                  <a:srgbClr val="FFFFFF"/>
                </a:solidFill>
              </a:uFill>
              <a:latin typeface="Calibri"/>
            </a:endParaRPr>
          </a:p>
        </p:txBody>
      </p:sp>
      <p:sp>
        <p:nvSpPr>
          <p:cNvPr id="124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42" name="Picture 3"/>
          <p:cNvPicPr/>
          <p:nvPr/>
        </p:nvPicPr>
        <p:blipFill>
          <a:blip r:embed="rId3"/>
          <a:stretch/>
        </p:blipFill>
        <p:spPr>
          <a:xfrm>
            <a:off x="2662200" y="1828800"/>
            <a:ext cx="3819240" cy="1399680"/>
          </a:xfrm>
          <a:prstGeom prst="rect">
            <a:avLst/>
          </a:prstGeom>
          <a:ln w="9360">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wizard du plan de maintenance</a:t>
            </a:r>
            <a:endParaRPr lang="en-US" sz="2500" b="0" strike="noStrike" spc="-1">
              <a:solidFill>
                <a:srgbClr val="000000"/>
              </a:solidFill>
              <a:uFill>
                <a:solidFill>
                  <a:srgbClr val="FFFFFF"/>
                </a:solidFill>
              </a:uFill>
              <a:latin typeface="Arial"/>
            </a:endParaRPr>
          </a:p>
        </p:txBody>
      </p:sp>
      <p:sp>
        <p:nvSpPr>
          <p:cNvPr id="1244" name="TextShape 2"/>
          <p:cNvSpPr txBox="1"/>
          <p:nvPr/>
        </p:nvSpPr>
        <p:spPr>
          <a:xfrm>
            <a:off x="457200" y="3352680"/>
            <a:ext cx="8229240" cy="2361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Tâches qui peuvent être automatisées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Réorganiser les données dans les pages d’index et de données en reconstruisant les index.</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Mise à jour des statistiques pour être sûr que l’optimisateur de requêtes possède bien des données mises à jour.</a:t>
            </a:r>
            <a:endParaRPr lang="en-US" sz="1600" b="0" strike="noStrike" spc="-1">
              <a:solidFill>
                <a:srgbClr val="000000"/>
              </a:solidFill>
              <a:uFill>
                <a:solidFill>
                  <a:srgbClr val="FFFFFF"/>
                </a:solidFill>
              </a:uFill>
              <a:latin typeface="Calibri"/>
            </a:endParaRPr>
          </a:p>
        </p:txBody>
      </p:sp>
      <p:sp>
        <p:nvSpPr>
          <p:cNvPr id="124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46" name="Picture 3"/>
          <p:cNvPicPr/>
          <p:nvPr/>
        </p:nvPicPr>
        <p:blipFill>
          <a:blip r:embed="rId3"/>
          <a:stretch/>
        </p:blipFill>
        <p:spPr>
          <a:xfrm>
            <a:off x="2662200" y="1828800"/>
            <a:ext cx="3819240" cy="1399680"/>
          </a:xfrm>
          <a:prstGeom prst="rect">
            <a:avLst/>
          </a:prstGeom>
          <a:ln w="9360">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wizard du plan de maintenance</a:t>
            </a:r>
            <a:endParaRPr lang="en-US" sz="2500" b="0" strike="noStrike" spc="-1">
              <a:solidFill>
                <a:srgbClr val="000000"/>
              </a:solidFill>
              <a:uFill>
                <a:solidFill>
                  <a:srgbClr val="FFFFFF"/>
                </a:solidFill>
              </a:uFill>
              <a:latin typeface="Arial"/>
            </a:endParaRPr>
          </a:p>
        </p:txBody>
      </p:sp>
      <p:sp>
        <p:nvSpPr>
          <p:cNvPr id="1248" name="TextShape 2"/>
          <p:cNvSpPr txBox="1"/>
          <p:nvPr/>
        </p:nvSpPr>
        <p:spPr>
          <a:xfrm>
            <a:off x="457200" y="3352680"/>
            <a:ext cx="8229240" cy="2361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résultats générés par les tâches administratives peuvent être écrits dans un fichier texte ou dans les tables de plan de maintenance sysmaintplan_log et sysmaintplan_log_detail de la base de données msdb.</a:t>
            </a:r>
          </a:p>
          <a:p>
            <a:pPr>
              <a:lnSpc>
                <a:spcPct val="100000"/>
              </a:lnSpc>
            </a:pPr>
            <a:endParaRPr lang="en-US" sz="2100" b="0" strike="noStrike" spc="-1">
              <a:solidFill>
                <a:srgbClr val="595959"/>
              </a:solidFill>
              <a:uFill>
                <a:solidFill>
                  <a:srgbClr val="FFFFFF"/>
                </a:solidFill>
              </a:uFill>
              <a:latin typeface="Calibri"/>
            </a:endParaRPr>
          </a:p>
        </p:txBody>
      </p:sp>
      <p:sp>
        <p:nvSpPr>
          <p:cNvPr id="124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50" name="Picture 3"/>
          <p:cNvPicPr/>
          <p:nvPr/>
        </p:nvPicPr>
        <p:blipFill>
          <a:blip r:embed="rId3"/>
          <a:stretch/>
        </p:blipFill>
        <p:spPr>
          <a:xfrm>
            <a:off x="2662200" y="1828800"/>
            <a:ext cx="3819240" cy="1399680"/>
          </a:xfrm>
          <a:prstGeom prst="rect">
            <a:avLst/>
          </a:prstGeom>
          <a:ln w="9360">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Agent</a:t>
            </a:r>
            <a:endParaRPr lang="en-US" sz="2500" b="0" strike="noStrike" spc="-1">
              <a:solidFill>
                <a:srgbClr val="000000"/>
              </a:solidFill>
              <a:uFill>
                <a:solidFill>
                  <a:srgbClr val="FFFFFF"/>
                </a:solidFill>
              </a:uFill>
              <a:latin typeface="Arial"/>
            </a:endParaRPr>
          </a:p>
        </p:txBody>
      </p:sp>
      <p:sp>
        <p:nvSpPr>
          <p:cNvPr id="125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C’est le composant de SQL Server qui est responsable de l’automatisation des tâches administratives de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doit fonctionner tout le temps et avoir suffisamment de permissions pour exécuter les jobs et les alertes.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à l’administrateur de programmer l’exécution de tâches complexes avec plus de flexibilité que le wizard du plan de maintenance. </a:t>
            </a:r>
          </a:p>
          <a:p>
            <a:pPr>
              <a:lnSpc>
                <a:spcPct val="100000"/>
              </a:lnSpc>
            </a:pPr>
            <a:endParaRPr lang="en-US" sz="2100" b="0" strike="noStrike" spc="-1">
              <a:solidFill>
                <a:srgbClr val="595959"/>
              </a:solidFill>
              <a:uFill>
                <a:solidFill>
                  <a:srgbClr val="FFFFFF"/>
                </a:solidFill>
              </a:uFill>
              <a:latin typeface="Calibri"/>
            </a:endParaRPr>
          </a:p>
        </p:txBody>
      </p:sp>
      <p:sp>
        <p:nvSpPr>
          <p:cNvPr id="125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Agent</a:t>
            </a:r>
            <a:endParaRPr lang="en-US" sz="2500" b="0" strike="noStrike" spc="-1">
              <a:solidFill>
                <a:srgbClr val="000000"/>
              </a:solidFill>
              <a:uFill>
                <a:solidFill>
                  <a:srgbClr val="FFFFFF"/>
                </a:solidFill>
              </a:uFill>
              <a:latin typeface="Arial"/>
            </a:endParaRPr>
          </a:p>
        </p:txBody>
      </p:sp>
      <p:sp>
        <p:nvSpPr>
          <p:cNvPr id="125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Agent fonctionne en tant que service de Windows.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doit bien spécifier qu’il doit démarrer automatiquement à chaque fois que le système d’exploitation démarre.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également spécifier qu’il redémarre automatiquement si jamais il stoppe de manière imprévisible.</a:t>
            </a:r>
          </a:p>
          <a:p>
            <a:pPr>
              <a:lnSpc>
                <a:spcPct val="100000"/>
              </a:lnSpc>
            </a:pP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2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5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de SQL Serve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de SQL Server Agent Mail</a:t>
            </a:r>
          </a:p>
        </p:txBody>
      </p:sp>
      <p:sp>
        <p:nvSpPr>
          <p:cNvPr id="125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6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Rappels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Chaque instance de SQL Server a son propre service SQL Server Agent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L’instance par défaut s’appelle SQLSERVERAGENT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autres instances nommées s’appellent SQLAgent$instancename </a:t>
            </a:r>
            <a:endParaRPr lang="en-US" sz="1600" b="0" strike="noStrike" spc="-1">
              <a:solidFill>
                <a:srgbClr val="000000"/>
              </a:solidFill>
              <a:uFill>
                <a:solidFill>
                  <a:srgbClr val="FFFFFF"/>
                </a:solidFill>
              </a:uFill>
              <a:latin typeface="Calibri"/>
            </a:endParaRPr>
          </a:p>
        </p:txBody>
      </p:sp>
      <p:sp>
        <p:nvSpPr>
          <p:cNvPr id="12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6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Configuration de démarrage du service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Peut être configuré pour démarrer manuellement ou automatiquement.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Par défaut, il n’est pas configurer à  fonctionner automatiquement.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modifier cette option via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Configuration Manager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Outils d’administration Windows -&gt; Services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il démarre, le service se connecte à SQL Server et exécute la procédure stockée xp_sqlagent_monitor.</a:t>
            </a:r>
            <a:endParaRPr lang="en-US" sz="1600" b="0" strike="noStrike" spc="-1">
              <a:solidFill>
                <a:srgbClr val="000000"/>
              </a:solidFill>
              <a:uFill>
                <a:solidFill>
                  <a:srgbClr val="FFFFFF"/>
                </a:solidFill>
              </a:uFill>
              <a:latin typeface="Calibri"/>
            </a:endParaRPr>
          </a:p>
        </p:txBody>
      </p:sp>
      <p:sp>
        <p:nvSpPr>
          <p:cNvPr id="126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6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service account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configurer le service à tourner en tant que « compte intégré » ou en tant que « compte utilisateur spécifique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Comptes intégrés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Local system : ce compte est membre du groupe Aministrators. (à ne pas utiliser)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Local Service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Network Service </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En général, on doit spécifier un compte d’utilisateur local ou un compte d’utilisateur domaine pour ce service, et assigner le minimum de permissions et de droits dont le service a besoin.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service requiert le droit utilisateur </a:t>
            </a:r>
            <a:r>
              <a:rPr lang="en-US" sz="1800" b="1" strike="noStrike" spc="-1">
                <a:solidFill>
                  <a:srgbClr val="000000"/>
                </a:solidFill>
                <a:uFill>
                  <a:solidFill>
                    <a:srgbClr val="FFFFFF"/>
                  </a:solidFill>
                </a:uFill>
                <a:latin typeface="Calibri"/>
              </a:rPr>
              <a:t>log on as a service.</a:t>
            </a:r>
            <a:endParaRPr lang="en-US" sz="1600" b="0" strike="noStrike" spc="-1">
              <a:solidFill>
                <a:srgbClr val="000000"/>
              </a:solidFill>
              <a:uFill>
                <a:solidFill>
                  <a:srgbClr val="FFFFFF"/>
                </a:solidFill>
              </a:uFill>
              <a:latin typeface="Calibri"/>
            </a:endParaRPr>
          </a:p>
        </p:txBody>
      </p:sp>
      <p:sp>
        <p:nvSpPr>
          <p:cNvPr id="126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Installation</a:t>
            </a:r>
            <a:endParaRPr lang="en-US" sz="2500" b="0" strike="noStrike" spc="-1">
              <a:solidFill>
                <a:srgbClr val="000000"/>
              </a:solidFill>
              <a:uFill>
                <a:solidFill>
                  <a:srgbClr val="FFFFFF"/>
                </a:solidFill>
              </a:uFill>
              <a:latin typeface="Arial"/>
            </a:endParaRPr>
          </a:p>
        </p:txBody>
      </p:sp>
      <p:sp>
        <p:nvSpPr>
          <p:cNvPr id="536" name="CustomShape 2"/>
          <p:cNvSpPr/>
          <p:nvPr/>
        </p:nvSpPr>
        <p:spPr>
          <a:xfrm>
            <a:off x="457200" y="1413360"/>
            <a:ext cx="8229240" cy="906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scrgbClr r="0" g="0" b="0"/>
          </a:lnRef>
          <a:fillRef idx="0">
            <a:scrgbClr r="0" g="0" b="0"/>
          </a:fillRef>
          <a:effectRef idx="0">
            <a:scrgbClr r="0" g="0" b="0"/>
          </a:effectRef>
          <a:fontRef idx="minor"/>
        </p:style>
        <p:txBody>
          <a:bodyPr lIns="638640" tIns="374760" rIns="638640" bIns="99720"/>
          <a:lstStyle/>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.Net Framework </a:t>
            </a:r>
            <a:r>
              <a:rPr lang="fr-BE" sz="1400" spc="-1" dirty="0">
                <a:solidFill>
                  <a:srgbClr val="000000"/>
                </a:solidFill>
                <a:uFill>
                  <a:solidFill>
                    <a:srgbClr val="FFFFFF"/>
                  </a:solidFill>
                </a:uFill>
                <a:latin typeface="Constantia"/>
              </a:rPr>
              <a:t>4.6</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Windows installer 4.5</a:t>
            </a:r>
            <a:endParaRPr lang="fr-BE" sz="1800" b="0" strike="noStrike" spc="-1" dirty="0">
              <a:solidFill>
                <a:srgbClr val="000000"/>
              </a:solidFill>
              <a:uFill>
                <a:solidFill>
                  <a:srgbClr val="FFFFFF"/>
                </a:solidFill>
              </a:uFill>
              <a:latin typeface="Arial"/>
            </a:endParaRPr>
          </a:p>
        </p:txBody>
      </p:sp>
      <p:sp>
        <p:nvSpPr>
          <p:cNvPr id="537" name="CustomShape 3"/>
          <p:cNvSpPr/>
          <p:nvPr/>
        </p:nvSpPr>
        <p:spPr>
          <a:xfrm>
            <a:off x="868680" y="1147680"/>
            <a:ext cx="5760360" cy="531000"/>
          </a:xfrm>
          <a:prstGeom prst="roundRect">
            <a:avLst>
              <a:gd name="adj" fmla="val 16667"/>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43720" tIns="25920" rIns="217800" bIns="25920" anchor="ctr"/>
          <a:lstStyle/>
          <a:p>
            <a:pPr>
              <a:lnSpc>
                <a:spcPct val="90000"/>
              </a:lnSpc>
            </a:pPr>
            <a:r>
              <a:rPr lang="fr-BE" sz="1800" b="1" strike="noStrike" spc="-1">
                <a:solidFill>
                  <a:srgbClr val="FFFFFF"/>
                </a:solidFill>
                <a:uFill>
                  <a:solidFill>
                    <a:srgbClr val="FFFFFF"/>
                  </a:solidFill>
                </a:uFill>
                <a:latin typeface="Constantia"/>
              </a:rPr>
              <a:t>1 Mise à jour des composants</a:t>
            </a:r>
            <a:endParaRPr lang="fr-BE" sz="1800" b="0" strike="noStrike" spc="-1">
              <a:solidFill>
                <a:srgbClr val="000000"/>
              </a:solidFill>
              <a:uFill>
                <a:solidFill>
                  <a:srgbClr val="FFFFFF"/>
                </a:solidFill>
              </a:uFill>
              <a:latin typeface="Arial"/>
            </a:endParaRPr>
          </a:p>
        </p:txBody>
      </p:sp>
      <p:sp>
        <p:nvSpPr>
          <p:cNvPr id="538" name="CustomShape 4"/>
          <p:cNvSpPr/>
          <p:nvPr/>
        </p:nvSpPr>
        <p:spPr>
          <a:xfrm>
            <a:off x="457200" y="2693520"/>
            <a:ext cx="8229240" cy="6800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scrgbClr r="0" g="0" b="0"/>
          </a:lnRef>
          <a:fillRef idx="0">
            <a:scrgbClr r="0" g="0" b="0"/>
          </a:fillRef>
          <a:effectRef idx="0">
            <a:scrgbClr r="0" g="0" b="0"/>
          </a:effectRef>
          <a:fontRef idx="minor"/>
        </p:style>
        <p:txBody>
          <a:bodyPr lIns="638640" tIns="374760" rIns="638640" bIns="99720"/>
          <a:lstStyle/>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Nouvelle installation ou ajouter des fonctionnalités à une installation existante</a:t>
            </a:r>
            <a:endParaRPr lang="fr-BE" sz="1800" b="0" strike="noStrike" spc="-1" dirty="0">
              <a:solidFill>
                <a:srgbClr val="000000"/>
              </a:solidFill>
              <a:uFill>
                <a:solidFill>
                  <a:srgbClr val="FFFFFF"/>
                </a:solidFill>
              </a:uFill>
              <a:latin typeface="Arial"/>
            </a:endParaRPr>
          </a:p>
        </p:txBody>
      </p:sp>
      <p:sp>
        <p:nvSpPr>
          <p:cNvPr id="539" name="CustomShape 5"/>
          <p:cNvSpPr/>
          <p:nvPr/>
        </p:nvSpPr>
        <p:spPr>
          <a:xfrm>
            <a:off x="868680" y="2417760"/>
            <a:ext cx="5760360" cy="531000"/>
          </a:xfrm>
          <a:prstGeom prst="roundRect">
            <a:avLst>
              <a:gd name="adj" fmla="val 16667"/>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43720" tIns="25920" rIns="217800" bIns="25920" anchor="ctr"/>
          <a:lstStyle/>
          <a:p>
            <a:pPr>
              <a:lnSpc>
                <a:spcPct val="90000"/>
              </a:lnSpc>
            </a:pPr>
            <a:r>
              <a:rPr lang="fr-BE" sz="1800" b="1" strike="noStrike" spc="-1">
                <a:solidFill>
                  <a:srgbClr val="FFFFFF"/>
                </a:solidFill>
                <a:uFill>
                  <a:solidFill>
                    <a:srgbClr val="FFFFFF"/>
                  </a:solidFill>
                </a:uFill>
                <a:latin typeface="Constantia"/>
              </a:rPr>
              <a:t>2 Centre d’installation de SQL Server</a:t>
            </a:r>
            <a:r>
              <a:rPr lang="fr-BE" sz="1500" b="0" strike="noStrike" spc="-1">
                <a:solidFill>
                  <a:srgbClr val="FFFFFF"/>
                </a:solidFill>
                <a:uFill>
                  <a:solidFill>
                    <a:srgbClr val="FFFFFF"/>
                  </a:solidFill>
                </a:uFill>
                <a:latin typeface="Calibri"/>
              </a:rPr>
              <a:t>	</a:t>
            </a:r>
            <a:endParaRPr lang="fr-BE" sz="1800" b="0" strike="noStrike" spc="-1">
              <a:solidFill>
                <a:srgbClr val="000000"/>
              </a:solidFill>
              <a:uFill>
                <a:solidFill>
                  <a:srgbClr val="FFFFFF"/>
                </a:solidFill>
              </a:uFill>
              <a:latin typeface="Arial"/>
            </a:endParaRPr>
          </a:p>
        </p:txBody>
      </p:sp>
      <p:sp>
        <p:nvSpPr>
          <p:cNvPr id="540" name="CustomShape 6"/>
          <p:cNvSpPr/>
          <p:nvPr/>
        </p:nvSpPr>
        <p:spPr>
          <a:xfrm>
            <a:off x="457200" y="3726720"/>
            <a:ext cx="8229240" cy="110520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scrgbClr r="0" g="0" b="0"/>
          </a:lnRef>
          <a:fillRef idx="0">
            <a:scrgbClr r="0" g="0" b="0"/>
          </a:fillRef>
          <a:effectRef idx="0">
            <a:scrgbClr r="0" g="0" b="0"/>
          </a:effectRef>
          <a:fontRef idx="minor"/>
        </p:style>
        <p:txBody>
          <a:bodyPr lIns="638640" tIns="374760" rIns="638640" bIns="99720"/>
          <a:lstStyle/>
          <a:p>
            <a:pPr marL="114480" lvl="1" indent="-114120">
              <a:lnSpc>
                <a:spcPct val="90000"/>
              </a:lnSpc>
              <a:buClr>
                <a:srgbClr val="000000"/>
              </a:buClr>
              <a:buFont typeface="Symbol" charset="2"/>
              <a:buChar char=""/>
            </a:pPr>
            <a:r>
              <a:rPr lang="fr-BE" sz="1400" b="0" strike="noStrike" spc="-1">
                <a:solidFill>
                  <a:srgbClr val="000000"/>
                </a:solidFill>
                <a:uFill>
                  <a:solidFill>
                    <a:srgbClr val="FFFFFF"/>
                  </a:solidFill>
                </a:uFill>
                <a:latin typeface="Constantia"/>
              </a:rPr>
              <a:t>Génération de log file.</a:t>
            </a:r>
            <a:endParaRPr lang="fr-BE" sz="1800" b="0" strike="noStrike" spc="-1">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a:solidFill>
                  <a:srgbClr val="000000"/>
                </a:solidFill>
                <a:uFill>
                  <a:solidFill>
                    <a:srgbClr val="FFFFFF"/>
                  </a:solidFill>
                </a:uFill>
                <a:latin typeface="Constantia"/>
              </a:rPr>
              <a:t>Check la version de l’OS, les droits du user courant, restart requis, les services, clé de registre cohérent, longueur du chemin d’accès, check si la version est compatible</a:t>
            </a:r>
            <a:endParaRPr lang="fr-BE" sz="1800" b="0" strike="noStrike" spc="-1">
              <a:solidFill>
                <a:srgbClr val="000000"/>
              </a:solidFill>
              <a:uFill>
                <a:solidFill>
                  <a:srgbClr val="FFFFFF"/>
                </a:solidFill>
              </a:uFill>
              <a:latin typeface="Arial"/>
            </a:endParaRPr>
          </a:p>
        </p:txBody>
      </p:sp>
      <p:sp>
        <p:nvSpPr>
          <p:cNvPr id="541" name="CustomShape 7"/>
          <p:cNvSpPr/>
          <p:nvPr/>
        </p:nvSpPr>
        <p:spPr>
          <a:xfrm>
            <a:off x="868680" y="3461040"/>
            <a:ext cx="5760360" cy="531000"/>
          </a:xfrm>
          <a:prstGeom prst="roundRect">
            <a:avLst>
              <a:gd name="adj" fmla="val 16667"/>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43720" tIns="25920" rIns="217800" bIns="25920" anchor="ctr"/>
          <a:lstStyle/>
          <a:p>
            <a:pPr>
              <a:lnSpc>
                <a:spcPct val="90000"/>
              </a:lnSpc>
            </a:pPr>
            <a:r>
              <a:rPr lang="fr-BE" sz="1800" b="1" strike="noStrike" spc="-1">
                <a:solidFill>
                  <a:srgbClr val="FFFFFF"/>
                </a:solidFill>
                <a:uFill>
                  <a:solidFill>
                    <a:srgbClr val="FFFFFF"/>
                  </a:solidFill>
                </a:uFill>
                <a:latin typeface="Constantia"/>
              </a:rPr>
              <a:t>3 Outils d’analyse de configuration</a:t>
            </a:r>
            <a:endParaRPr lang="fr-BE" sz="1800" b="0" strike="noStrike" spc="-1">
              <a:solidFill>
                <a:srgbClr val="000000"/>
              </a:solidFill>
              <a:uFill>
                <a:solidFill>
                  <a:srgbClr val="FFFFFF"/>
                </a:solidFill>
              </a:uFill>
              <a:latin typeface="Arial"/>
            </a:endParaRPr>
          </a:p>
        </p:txBody>
      </p:sp>
      <p:sp>
        <p:nvSpPr>
          <p:cNvPr id="542" name="CustomShape 8"/>
          <p:cNvSpPr/>
          <p:nvPr/>
        </p:nvSpPr>
        <p:spPr>
          <a:xfrm>
            <a:off x="457200" y="5195160"/>
            <a:ext cx="8229240" cy="906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scrgbClr r="0" g="0" b="0"/>
          </a:lnRef>
          <a:fillRef idx="0">
            <a:scrgbClr r="0" g="0" b="0"/>
          </a:fillRef>
          <a:effectRef idx="0">
            <a:scrgbClr r="0" g="0" b="0"/>
          </a:effectRef>
          <a:fontRef idx="minor"/>
        </p:style>
        <p:txBody>
          <a:bodyPr lIns="638640" tIns="374760" rIns="638640" bIns="99720"/>
          <a:lstStyle/>
          <a:p>
            <a:pPr marL="114480" lvl="1" indent="-114120">
              <a:lnSpc>
                <a:spcPct val="90000"/>
              </a:lnSpc>
              <a:buClr>
                <a:srgbClr val="000000"/>
              </a:buClr>
              <a:buFont typeface="Symbol" charset="2"/>
              <a:buChar char=""/>
            </a:pPr>
            <a:r>
              <a:rPr lang="fr-BE" sz="1400" b="0" strike="noStrike" spc="-1">
                <a:solidFill>
                  <a:srgbClr val="000000"/>
                </a:solidFill>
                <a:uFill>
                  <a:solidFill>
                    <a:srgbClr val="FFFFFF"/>
                  </a:solidFill>
                </a:uFill>
                <a:latin typeface="Constantia"/>
              </a:rPr>
              <a:t>Mise en place des composants d’installation</a:t>
            </a:r>
            <a:endParaRPr lang="fr-BE" sz="1800" b="0" strike="noStrike" spc="-1">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a:solidFill>
                  <a:srgbClr val="000000"/>
                </a:solidFill>
                <a:uFill>
                  <a:solidFill>
                    <a:srgbClr val="FFFFFF"/>
                  </a:solidFill>
                </a:uFill>
                <a:latin typeface="Constantia"/>
              </a:rPr>
              <a:t>Redémarrage nécessaire</a:t>
            </a:r>
            <a:endParaRPr lang="fr-BE" sz="1800" b="0" strike="noStrike" spc="-1">
              <a:solidFill>
                <a:srgbClr val="000000"/>
              </a:solidFill>
              <a:uFill>
                <a:solidFill>
                  <a:srgbClr val="FFFFFF"/>
                </a:solidFill>
              </a:uFill>
              <a:latin typeface="Arial"/>
            </a:endParaRPr>
          </a:p>
        </p:txBody>
      </p:sp>
      <p:sp>
        <p:nvSpPr>
          <p:cNvPr id="543" name="CustomShape 9"/>
          <p:cNvSpPr/>
          <p:nvPr/>
        </p:nvSpPr>
        <p:spPr>
          <a:xfrm>
            <a:off x="838080" y="4913640"/>
            <a:ext cx="5760360" cy="531000"/>
          </a:xfrm>
          <a:prstGeom prst="roundRect">
            <a:avLst>
              <a:gd name="adj" fmla="val 16667"/>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43720" tIns="25920" rIns="217800" bIns="25920" anchor="ctr"/>
          <a:lstStyle/>
          <a:p>
            <a:pPr>
              <a:lnSpc>
                <a:spcPct val="90000"/>
              </a:lnSpc>
            </a:pPr>
            <a:r>
              <a:rPr lang="fr-BE" sz="1800" b="1" strike="noStrike" spc="-1">
                <a:solidFill>
                  <a:srgbClr val="FFFFFF"/>
                </a:solidFill>
                <a:uFill>
                  <a:solidFill>
                    <a:srgbClr val="FFFFFF"/>
                  </a:solidFill>
                </a:uFill>
                <a:latin typeface="Constantia"/>
              </a:rPr>
              <a:t>4 Setup Supported files</a:t>
            </a:r>
            <a:endParaRPr lang="fr-BE" sz="1800" b="0" strike="noStrike" spc="-1">
              <a:solidFill>
                <a:srgbClr val="000000"/>
              </a:solidFill>
              <a:uFill>
                <a:solidFill>
                  <a:srgbClr val="FFFFFF"/>
                </a:solidFill>
              </a:uFill>
              <a:latin typeface="Arial"/>
            </a:endParaRPr>
          </a:p>
        </p:txBody>
      </p:sp>
      <p:sp>
        <p:nvSpPr>
          <p:cNvPr id="544" name="TextShape 10"/>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7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service account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un des droits requis n’est pas donné, seuls les membres du rôle serveur sysadmin peuvent créer un job.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service account de SQL Server Agent utilise l’authentification Windows pour se connecter à SQL Server, et doit être mappé à un login qui est membre du rôle sysadmin.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Dans le cas de la création de jobs multiserveurs, le login doit être mappé à un utilisateur qui est membre du rôle base de données TargetServersRole pour la base de données msdb. </a:t>
            </a:r>
            <a:endParaRPr lang="en-US" sz="1600" b="0" strike="noStrike" spc="-1">
              <a:solidFill>
                <a:srgbClr val="000000"/>
              </a:solidFill>
              <a:uFill>
                <a:solidFill>
                  <a:srgbClr val="FFFFFF"/>
                </a:solidFill>
              </a:uFill>
              <a:latin typeface="Calibri"/>
            </a:endParaRPr>
          </a:p>
        </p:txBody>
      </p:sp>
      <p:sp>
        <p:nvSpPr>
          <p:cNvPr id="127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Configuration de SQL Server Agent</a:t>
            </a:r>
            <a:endParaRPr lang="en-US" sz="2500" b="0" strike="noStrike" spc="-1">
              <a:solidFill>
                <a:srgbClr val="000000"/>
              </a:solidFill>
              <a:uFill>
                <a:solidFill>
                  <a:srgbClr val="FFFFFF"/>
                </a:solidFill>
              </a:uFill>
              <a:latin typeface="Arial"/>
            </a:endParaRPr>
          </a:p>
        </p:txBody>
      </p:sp>
      <p:sp>
        <p:nvSpPr>
          <p:cNvPr id="127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dépendances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Service SQL 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Autres services Windows dont dépendront les opérations exécutées par SQL Server Agent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Ex : Windows Messenger Service pour envoyer des notifications en utilisant la commande </a:t>
            </a:r>
            <a:r>
              <a:rPr lang="en-US" sz="1600" b="1" strike="noStrike" spc="-1">
                <a:solidFill>
                  <a:srgbClr val="000000"/>
                </a:solidFill>
                <a:uFill>
                  <a:solidFill>
                    <a:srgbClr val="FFFFFF"/>
                  </a:solidFill>
                </a:uFill>
                <a:latin typeface="Calibri"/>
              </a:rPr>
              <a:t>net send</a:t>
            </a:r>
            <a:endParaRPr lang="en-US" sz="1400" b="0" strike="noStrike" spc="-1">
              <a:solidFill>
                <a:srgbClr val="000000"/>
              </a:solidFill>
              <a:uFill>
                <a:solidFill>
                  <a:srgbClr val="FFFFFF"/>
                </a:solidFill>
              </a:uFill>
              <a:latin typeface="Calibri"/>
            </a:endParaRPr>
          </a:p>
        </p:txBody>
      </p:sp>
      <p:sp>
        <p:nvSpPr>
          <p:cNvPr id="12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de SQL Server Agent Mail</a:t>
            </a:r>
            <a:endParaRPr lang="en-US" sz="2500" b="0" strike="noStrike" spc="-1">
              <a:solidFill>
                <a:srgbClr val="000000"/>
              </a:solidFill>
              <a:uFill>
                <a:solidFill>
                  <a:srgbClr val="FFFFFF"/>
                </a:solidFill>
              </a:uFill>
              <a:latin typeface="Arial"/>
            </a:endParaRPr>
          </a:p>
        </p:txBody>
      </p:sp>
      <p:sp>
        <p:nvSpPr>
          <p:cNvPr id="127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Database Mail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 à SQL Server d’envoyer des e-mail via le serveur « Simple Mail Transport Protocol » (SMTP).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Afin d’utiliser ce mode, il faut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Activer la database mail</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Créer un profil Database Mail qui inclus un compte e-mail que SQL Server Agent peut utiliser. Rendre à ce profil le profil par défaut pour l’utilisateur de la base de donnée msdb qui est mappé au login correspondant au service account du service SQL Server Agent.</a:t>
            </a:r>
            <a:endParaRPr lang="en-US" sz="1400" b="0" strike="noStrike" spc="-1">
              <a:solidFill>
                <a:srgbClr val="000000"/>
              </a:solidFill>
              <a:uFill>
                <a:solidFill>
                  <a:srgbClr val="FFFFFF"/>
                </a:solidFill>
              </a:uFill>
              <a:latin typeface="Calibri"/>
            </a:endParaRPr>
          </a:p>
        </p:txBody>
      </p:sp>
      <p:sp>
        <p:nvSpPr>
          <p:cNvPr id="127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de SQL Server Agent Mail</a:t>
            </a:r>
            <a:endParaRPr lang="en-US" sz="2500" b="0" strike="noStrike" spc="-1">
              <a:solidFill>
                <a:srgbClr val="000000"/>
              </a:solidFill>
              <a:uFill>
                <a:solidFill>
                  <a:srgbClr val="FFFFFF"/>
                </a:solidFill>
              </a:uFill>
              <a:latin typeface="Arial"/>
            </a:endParaRPr>
          </a:p>
        </p:txBody>
      </p:sp>
      <p:sp>
        <p:nvSpPr>
          <p:cNvPr id="127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Database Mail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Afin d’utiliser ce mode, il faut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Ajouter cet utilisateur au rôle de la base de données msdb : DatabaseMailUserRole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Configurer les propriétés du système d’alertes de SQL Server Agent de manière à ce qu’il utilise le Database Mail, et spécifier le profil</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Redémarrer le service SQL Server Agent.</a:t>
            </a:r>
            <a:endParaRPr lang="en-US" sz="1400" b="0" strike="noStrike" spc="-1">
              <a:solidFill>
                <a:srgbClr val="000000"/>
              </a:solidFill>
              <a:uFill>
                <a:solidFill>
                  <a:srgbClr val="FFFFFF"/>
                </a:solidFill>
              </a:uFill>
              <a:latin typeface="Calibri"/>
            </a:endParaRPr>
          </a:p>
        </p:txBody>
      </p:sp>
      <p:sp>
        <p:nvSpPr>
          <p:cNvPr id="128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de SQL Server Agent Mail</a:t>
            </a:r>
            <a:endParaRPr lang="en-US" sz="2500" b="0" strike="noStrike" spc="-1">
              <a:solidFill>
                <a:srgbClr val="000000"/>
              </a:solidFill>
              <a:uFill>
                <a:solidFill>
                  <a:srgbClr val="FFFFFF"/>
                </a:solidFill>
              </a:uFill>
              <a:latin typeface="Arial"/>
            </a:endParaRPr>
          </a:p>
        </p:txBody>
      </p:sp>
      <p:sp>
        <p:nvSpPr>
          <p:cNvPr id="128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Mail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s’agit d’une interface de programmation d’application de Messagerie (MAPI) qu’on peut utiliser pour configurer SQL Server pour qu’il envoie et reçoit des e-mails via Microsoft Exchange 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Afin d’utiliser ce mode, il faut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Configurer le profil MAPI pour ce service account du service SQL Server Agent.</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Requiert l’installation d’un client e-mail tel que Microsoft office outlook.</a:t>
            </a:r>
          </a:p>
          <a:p>
            <a:endParaRPr lang="en-US" sz="2100" b="0" strike="noStrike" spc="-1">
              <a:solidFill>
                <a:srgbClr val="595959"/>
              </a:solidFill>
              <a:uFill>
                <a:solidFill>
                  <a:srgbClr val="FFFFFF"/>
                </a:solidFill>
              </a:uFill>
              <a:latin typeface="Calibri"/>
            </a:endParaRPr>
          </a:p>
        </p:txBody>
      </p:sp>
      <p:sp>
        <p:nvSpPr>
          <p:cNvPr id="128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 jobs et opérateurs</a:t>
            </a:r>
            <a:endParaRPr lang="en-US" sz="2500" b="0" strike="noStrike" spc="-1">
              <a:solidFill>
                <a:srgbClr val="000000"/>
              </a:solidFill>
              <a:uFill>
                <a:solidFill>
                  <a:srgbClr val="FFFFFF"/>
                </a:solidFill>
              </a:uFill>
              <a:latin typeface="Arial"/>
            </a:endParaRPr>
          </a:p>
        </p:txBody>
      </p:sp>
      <p:sp>
        <p:nvSpPr>
          <p:cNvPr id="128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jobs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opérateurs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des étapes d’un job</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Job Activity Monitor</a:t>
            </a:r>
          </a:p>
        </p:txBody>
      </p:sp>
      <p:sp>
        <p:nvSpPr>
          <p:cNvPr id="128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jobs</a:t>
            </a:r>
            <a:endParaRPr lang="en-US" sz="2500" b="0" strike="noStrike" spc="-1">
              <a:solidFill>
                <a:srgbClr val="000000"/>
              </a:solidFill>
              <a:uFill>
                <a:solidFill>
                  <a:srgbClr val="FFFFFF"/>
                </a:solidFill>
              </a:uFill>
              <a:latin typeface="Arial"/>
            </a:endParaRPr>
          </a:p>
        </p:txBody>
      </p:sp>
      <p:sp>
        <p:nvSpPr>
          <p:cNvPr id="128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Séries d’opérations exécutées séquentiellement par SQL Server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Ils peuvent exécuter un grand nombre d’activités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Scripts Transact-SQL</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Applications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Scripts ActiveX</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Packages Integration Services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Commandes et requêtes Analysis Services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Tâches de réplication</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Ils peuvent être exécutés manuellement ou au automatiquement (temps ou alertes) </a:t>
            </a:r>
          </a:p>
        </p:txBody>
      </p:sp>
      <p:sp>
        <p:nvSpPr>
          <p:cNvPr id="128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90" name="Picture 3"/>
          <p:cNvPicPr/>
          <p:nvPr/>
        </p:nvPicPr>
        <p:blipFill>
          <a:blip r:embed="rId3"/>
          <a:stretch/>
        </p:blipFill>
        <p:spPr>
          <a:xfrm>
            <a:off x="6553080" y="2958840"/>
            <a:ext cx="2590560" cy="774720"/>
          </a:xfrm>
          <a:prstGeom prst="rect">
            <a:avLst/>
          </a:prstGeom>
          <a:ln w="9360">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jobs</a:t>
            </a:r>
            <a:endParaRPr lang="en-US" sz="2500" b="0" strike="noStrike" spc="-1">
              <a:solidFill>
                <a:srgbClr val="000000"/>
              </a:solidFill>
              <a:uFill>
                <a:solidFill>
                  <a:srgbClr val="FFFFFF"/>
                </a:solidFill>
              </a:uFill>
              <a:latin typeface="Arial"/>
            </a:endParaRPr>
          </a:p>
        </p:txBody>
      </p:sp>
      <p:sp>
        <p:nvSpPr>
          <p:cNvPr id="129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 jobs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créent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procédure stockée sp_add_job</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définition du job est stockée dans la table système sysjob de la base de données msdb.</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on défini un job, on doit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S’assurer que le job est activé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Spécifier le propriétaire du job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des catégories de jobs pour mieux organiser, filtrer et gérer les jobs</a:t>
            </a:r>
            <a:endParaRPr lang="en-US" sz="1600" b="0" strike="noStrike" spc="-1">
              <a:solidFill>
                <a:srgbClr val="000000"/>
              </a:solidFill>
              <a:uFill>
                <a:solidFill>
                  <a:srgbClr val="FFFFFF"/>
                </a:solidFill>
              </a:uFill>
              <a:latin typeface="Calibri"/>
            </a:endParaRPr>
          </a:p>
        </p:txBody>
      </p:sp>
      <p:sp>
        <p:nvSpPr>
          <p:cNvPr id="12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opérateurs</a:t>
            </a:r>
            <a:endParaRPr lang="en-US" sz="2500" b="0" strike="noStrike" spc="-1">
              <a:solidFill>
                <a:srgbClr val="000000"/>
              </a:solidFill>
              <a:uFill>
                <a:solidFill>
                  <a:srgbClr val="FFFFFF"/>
                </a:solidFill>
              </a:uFill>
              <a:latin typeface="Arial"/>
            </a:endParaRPr>
          </a:p>
        </p:txBody>
      </p:sp>
      <p:sp>
        <p:nvSpPr>
          <p:cNvPr id="1295" name="TextShape 2"/>
          <p:cNvSpPr txBox="1"/>
          <p:nvPr/>
        </p:nvSpPr>
        <p:spPr>
          <a:xfrm>
            <a:off x="457200" y="3352680"/>
            <a:ext cx="8229240" cy="2361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opérateurs sont des alias de personnes ou groupes qui peuvent recevoir des notifications électroniques quand les jobs se sont exécutés, les étapes des jobs ont échoué, ou qu’une alerte a été déclenchée.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notifications se font par pager, e-mails ou commandes net send.</a:t>
            </a:r>
          </a:p>
        </p:txBody>
      </p:sp>
      <p:sp>
        <p:nvSpPr>
          <p:cNvPr id="129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297" name="Picture 3"/>
          <p:cNvPicPr/>
          <p:nvPr/>
        </p:nvPicPr>
        <p:blipFill>
          <a:blip r:embed="rId3"/>
          <a:stretch/>
        </p:blipFill>
        <p:spPr>
          <a:xfrm>
            <a:off x="3048120" y="1905120"/>
            <a:ext cx="3085920" cy="1390320"/>
          </a:xfrm>
          <a:prstGeom prst="rect">
            <a:avLst/>
          </a:prstGeom>
          <a:ln w="9360">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opérateurs</a:t>
            </a:r>
            <a:endParaRPr lang="en-US" sz="2500" b="0" strike="noStrike" spc="-1">
              <a:solidFill>
                <a:srgbClr val="000000"/>
              </a:solidFill>
              <a:uFill>
                <a:solidFill>
                  <a:srgbClr val="FFFFFF"/>
                </a:solidFill>
              </a:uFill>
              <a:latin typeface="Arial"/>
            </a:endParaRPr>
          </a:p>
        </p:txBody>
      </p:sp>
      <p:sp>
        <p:nvSpPr>
          <p:cNvPr id="1299"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d’un opérateur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procédure stockée sp_add_operator </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définition de l’opérateur est stockée dans la table sysoperators dans la base de données msdb</a:t>
            </a:r>
            <a:endParaRPr lang="en-US" sz="1600" b="0" strike="noStrike" spc="-1">
              <a:solidFill>
                <a:srgbClr val="000000"/>
              </a:solidFill>
              <a:uFill>
                <a:solidFill>
                  <a:srgbClr val="FFFFFF"/>
                </a:solidFill>
              </a:uFill>
              <a:latin typeface="Calibri"/>
            </a:endParaRPr>
          </a:p>
        </p:txBody>
      </p:sp>
      <p:sp>
        <p:nvSpPr>
          <p:cNvPr id="130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01" name="Picture 3"/>
          <p:cNvPicPr/>
          <p:nvPr/>
        </p:nvPicPr>
        <p:blipFill>
          <a:blip r:embed="rId3"/>
          <a:stretch/>
        </p:blipFill>
        <p:spPr>
          <a:xfrm>
            <a:off x="3581280" y="1905120"/>
            <a:ext cx="1980720" cy="892440"/>
          </a:xfrm>
          <a:prstGeom prst="rect">
            <a:avLst/>
          </a:prstGeom>
          <a:ln w="936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Installation</a:t>
            </a:r>
            <a:endParaRPr lang="en-US" sz="2500" b="0" strike="noStrike" spc="-1">
              <a:solidFill>
                <a:srgbClr val="000000"/>
              </a:solidFill>
              <a:uFill>
                <a:solidFill>
                  <a:srgbClr val="FFFFFF"/>
                </a:solidFill>
              </a:uFill>
              <a:latin typeface="Arial"/>
            </a:endParaRPr>
          </a:p>
        </p:txBody>
      </p:sp>
      <p:sp>
        <p:nvSpPr>
          <p:cNvPr id="546" name="CustomShape 2"/>
          <p:cNvSpPr/>
          <p:nvPr/>
        </p:nvSpPr>
        <p:spPr>
          <a:xfrm>
            <a:off x="380880" y="2057400"/>
            <a:ext cx="7009920" cy="2391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scrgbClr r="0" g="0" b="0"/>
          </a:lnRef>
          <a:fillRef idx="0">
            <a:scrgbClr r="0" g="0" b="0"/>
          </a:fillRef>
          <a:effectRef idx="0">
            <a:scrgbClr r="0" g="0" b="0"/>
          </a:effectRef>
          <a:fontRef idx="minor"/>
        </p:style>
        <p:txBody>
          <a:bodyPr lIns="638640" tIns="500040" rIns="638640" bIns="99720"/>
          <a:lstStyle/>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Outils d’analyse de configuration </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Clé du produit</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Licence</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Setup </a:t>
            </a:r>
            <a:r>
              <a:rPr lang="fr-BE" sz="1400" b="0" strike="noStrike" spc="-1" dirty="0" err="1">
                <a:solidFill>
                  <a:srgbClr val="000000"/>
                </a:solidFill>
                <a:uFill>
                  <a:solidFill>
                    <a:srgbClr val="FFFFFF"/>
                  </a:solidFill>
                </a:uFill>
                <a:latin typeface="Constantia"/>
              </a:rPr>
              <a:t>role</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Installation des fonctionnalités</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Configuration d’instance (nom)</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Server configuration (service)</a:t>
            </a:r>
            <a:endParaRPr lang="fr-BE" sz="1800" b="0" strike="noStrike" spc="-1" dirty="0">
              <a:solidFill>
                <a:srgbClr val="000000"/>
              </a:solidFill>
              <a:uFill>
                <a:solidFill>
                  <a:srgbClr val="FFFFFF"/>
                </a:solidFill>
              </a:uFill>
              <a:latin typeface="Arial"/>
            </a:endParaRPr>
          </a:p>
          <a:p>
            <a:pPr marL="114480" lvl="1" indent="-114120">
              <a:lnSpc>
                <a:spcPct val="90000"/>
              </a:lnSpc>
              <a:buClr>
                <a:srgbClr val="000000"/>
              </a:buClr>
              <a:buFont typeface="Symbol" charset="2"/>
              <a:buChar char=""/>
            </a:pPr>
            <a:r>
              <a:rPr lang="fr-BE" sz="1400" b="0" strike="noStrike" spc="-1" dirty="0">
                <a:solidFill>
                  <a:srgbClr val="000000"/>
                </a:solidFill>
                <a:uFill>
                  <a:solidFill>
                    <a:srgbClr val="FFFFFF"/>
                  </a:solidFill>
                </a:uFill>
                <a:latin typeface="Constantia"/>
              </a:rPr>
              <a:t>Configuration des fonctionnalités</a:t>
            </a:r>
            <a:endParaRPr lang="fr-BE" sz="1800" b="0" strike="noStrike" spc="-1" dirty="0">
              <a:solidFill>
                <a:srgbClr val="000000"/>
              </a:solidFill>
              <a:uFill>
                <a:solidFill>
                  <a:srgbClr val="FFFFFF"/>
                </a:solidFill>
              </a:uFill>
              <a:latin typeface="Arial"/>
            </a:endParaRPr>
          </a:p>
        </p:txBody>
      </p:sp>
      <p:sp>
        <p:nvSpPr>
          <p:cNvPr id="547" name="CustomShape 3"/>
          <p:cNvSpPr/>
          <p:nvPr/>
        </p:nvSpPr>
        <p:spPr>
          <a:xfrm>
            <a:off x="609480" y="1627200"/>
            <a:ext cx="4693680" cy="806760"/>
          </a:xfrm>
          <a:prstGeom prst="roundRect">
            <a:avLst>
              <a:gd name="adj" fmla="val 16667"/>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7040" tIns="39240" rIns="217800" bIns="39600" anchor="ctr"/>
          <a:lstStyle/>
          <a:p>
            <a:pPr>
              <a:lnSpc>
                <a:spcPct val="90000"/>
              </a:lnSpc>
            </a:pPr>
            <a:r>
              <a:rPr lang="fr-BE" sz="1800" b="1" strike="noStrike" spc="-1">
                <a:solidFill>
                  <a:srgbClr val="FFFFFF"/>
                </a:solidFill>
                <a:uFill>
                  <a:solidFill>
                    <a:srgbClr val="FFFFFF"/>
                  </a:solidFill>
                </a:uFill>
                <a:latin typeface="Constantia"/>
              </a:rPr>
              <a:t>5 Installation</a:t>
            </a:r>
            <a:endParaRPr lang="fr-BE" sz="1800" b="0" strike="noStrike" spc="-1">
              <a:solidFill>
                <a:srgbClr val="000000"/>
              </a:solidFill>
              <a:uFill>
                <a:solidFill>
                  <a:srgbClr val="FFFFFF"/>
                </a:solidFill>
              </a:uFill>
              <a:latin typeface="Arial"/>
            </a:endParaRPr>
          </a:p>
        </p:txBody>
      </p:sp>
      <p:sp>
        <p:nvSpPr>
          <p:cNvPr id="548" name="TextShape 4"/>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opérateurs</a:t>
            </a:r>
            <a:endParaRPr lang="en-US" sz="2500" b="0" strike="noStrike" spc="-1">
              <a:solidFill>
                <a:srgbClr val="000000"/>
              </a:solidFill>
              <a:uFill>
                <a:solidFill>
                  <a:srgbClr val="FFFFFF"/>
                </a:solidFill>
              </a:uFill>
              <a:latin typeface="Arial"/>
            </a:endParaRPr>
          </a:p>
        </p:txBody>
      </p:sp>
      <p:sp>
        <p:nvSpPr>
          <p:cNvPr id="1303" name="TextShape 2"/>
          <p:cNvSpPr txBox="1"/>
          <p:nvPr/>
        </p:nvSpPr>
        <p:spPr>
          <a:xfrm>
            <a:off x="457200" y="2971800"/>
            <a:ext cx="8229240" cy="27428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d’un opérateur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on crée un opérateur, on doit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Utiliser un alias pour un groupe d’e-mails pour notifier plus qu’une seule personne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Tester chaque méthode de notification utilisée pour notifier un opérateur pour s’assurer que l’opérateur peut recevoir la notification</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Utiliser la commande net send pour envoyer des messages aux opérateurs faisant partie du réseau.</a:t>
            </a:r>
            <a:endParaRPr lang="en-US" sz="1400" b="0" strike="noStrike" spc="-1">
              <a:solidFill>
                <a:srgbClr val="000000"/>
              </a:solidFill>
              <a:uFill>
                <a:solidFill>
                  <a:srgbClr val="FFFFFF"/>
                </a:solidFill>
              </a:uFill>
              <a:latin typeface="Calibri"/>
            </a:endParaRPr>
          </a:p>
        </p:txBody>
      </p:sp>
      <p:sp>
        <p:nvSpPr>
          <p:cNvPr id="130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05" name="Picture 3"/>
          <p:cNvPicPr/>
          <p:nvPr/>
        </p:nvPicPr>
        <p:blipFill>
          <a:blip r:embed="rId3"/>
          <a:stretch/>
        </p:blipFill>
        <p:spPr>
          <a:xfrm>
            <a:off x="3581280" y="1905120"/>
            <a:ext cx="1980720" cy="892440"/>
          </a:xfrm>
          <a:prstGeom prst="rect">
            <a:avLst/>
          </a:prstGeom>
          <a:ln w="9360">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étapes d’un job</a:t>
            </a:r>
            <a:endParaRPr lang="en-US" sz="2500" b="0" strike="noStrike" spc="-1">
              <a:solidFill>
                <a:srgbClr val="000000"/>
              </a:solidFill>
              <a:uFill>
                <a:solidFill>
                  <a:srgbClr val="FFFFFF"/>
                </a:solidFill>
              </a:uFill>
              <a:latin typeface="Arial"/>
            </a:endParaRPr>
          </a:p>
        </p:txBody>
      </p:sp>
      <p:sp>
        <p:nvSpPr>
          <p:cNvPr id="1307" name="TextShape 2"/>
          <p:cNvSpPr txBox="1"/>
          <p:nvPr/>
        </p:nvSpPr>
        <p:spPr>
          <a:xfrm>
            <a:off x="457200" y="1600200"/>
            <a:ext cx="50288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création d’un job se fait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procédure stockée sp_add_jobstep</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définition des étapes d’un job est stockée dans la table sysjobsteps de la base de données msdb</a:t>
            </a:r>
          </a:p>
        </p:txBody>
      </p:sp>
      <p:sp>
        <p:nvSpPr>
          <p:cNvPr id="130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09" name="Picture 2"/>
          <p:cNvPicPr/>
          <p:nvPr/>
        </p:nvPicPr>
        <p:blipFill>
          <a:blip r:embed="rId3"/>
          <a:stretch/>
        </p:blipFill>
        <p:spPr>
          <a:xfrm>
            <a:off x="5562720" y="2590920"/>
            <a:ext cx="3527640" cy="2514240"/>
          </a:xfrm>
          <a:prstGeom prst="rect">
            <a:avLst/>
          </a:prstGeom>
          <a:ln w="9360">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étapes d’un job</a:t>
            </a:r>
            <a:endParaRPr lang="en-US" sz="2500" b="0" strike="noStrike" spc="-1">
              <a:solidFill>
                <a:srgbClr val="000000"/>
              </a:solidFill>
              <a:uFill>
                <a:solidFill>
                  <a:srgbClr val="FFFFFF"/>
                </a:solidFill>
              </a:uFill>
              <a:latin typeface="Arial"/>
            </a:endParaRPr>
          </a:p>
        </p:txBody>
      </p:sp>
      <p:sp>
        <p:nvSpPr>
          <p:cNvPr id="1311" name="TextShape 2"/>
          <p:cNvSpPr txBox="1"/>
          <p:nvPr/>
        </p:nvSpPr>
        <p:spPr>
          <a:xfrm>
            <a:off x="457200" y="1600200"/>
            <a:ext cx="50288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Transact-SQL</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Identifier la base de données à utiliser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Inclure les variables et paramètres requis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écrire les résultats d’une étape dans un fichier de sortie. </a:t>
            </a:r>
            <a:endParaRPr lang="en-US" sz="1600" b="0" strike="noStrike" spc="-1">
              <a:solidFill>
                <a:srgbClr val="000000"/>
              </a:solidFill>
              <a:uFill>
                <a:solidFill>
                  <a:srgbClr val="FFFFFF"/>
                </a:solidFill>
              </a:uFill>
              <a:latin typeface="Calibri"/>
            </a:endParaRPr>
          </a:p>
        </p:txBody>
      </p:sp>
      <p:sp>
        <p:nvSpPr>
          <p:cNvPr id="13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13" name="Picture 2"/>
          <p:cNvPicPr/>
          <p:nvPr/>
        </p:nvPicPr>
        <p:blipFill>
          <a:blip r:embed="rId3"/>
          <a:stretch/>
        </p:blipFill>
        <p:spPr>
          <a:xfrm>
            <a:off x="5562720" y="2590920"/>
            <a:ext cx="3527640" cy="2514240"/>
          </a:xfrm>
          <a:prstGeom prst="rect">
            <a:avLst/>
          </a:prstGeom>
          <a:ln w="9360">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étapes d’un job</a:t>
            </a:r>
            <a:endParaRPr lang="en-US" sz="2500" b="0" strike="noStrike" spc="-1">
              <a:solidFill>
                <a:srgbClr val="000000"/>
              </a:solidFill>
              <a:uFill>
                <a:solidFill>
                  <a:srgbClr val="FFFFFF"/>
                </a:solidFill>
              </a:uFill>
              <a:latin typeface="Arial"/>
            </a:endParaRPr>
          </a:p>
        </p:txBody>
      </p:sp>
      <p:sp>
        <p:nvSpPr>
          <p:cNvPr id="1315" name="TextShape 2"/>
          <p:cNvSpPr txBox="1"/>
          <p:nvPr/>
        </p:nvSpPr>
        <p:spPr>
          <a:xfrm>
            <a:off x="457200" y="1600200"/>
            <a:ext cx="50288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Commande du système d’exploitation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Identifiée par les extensions de fichiers .exe, .bat, .cmd ou .com</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Identifier un code de sortie du processus pour indiquer que la commande a bien été exécutée avec succès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Inclure le chemin complet vers l’exécutable.</a:t>
            </a:r>
            <a:endParaRPr lang="en-US" sz="1600" b="0" strike="noStrike" spc="-1">
              <a:solidFill>
                <a:srgbClr val="000000"/>
              </a:solidFill>
              <a:uFill>
                <a:solidFill>
                  <a:srgbClr val="FFFFFF"/>
                </a:solidFill>
              </a:uFill>
              <a:latin typeface="Calibri"/>
            </a:endParaRPr>
          </a:p>
        </p:txBody>
      </p:sp>
      <p:sp>
        <p:nvSpPr>
          <p:cNvPr id="131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17" name="Picture 2"/>
          <p:cNvPicPr/>
          <p:nvPr/>
        </p:nvPicPr>
        <p:blipFill>
          <a:blip r:embed="rId3"/>
          <a:stretch/>
        </p:blipFill>
        <p:spPr>
          <a:xfrm>
            <a:off x="5562720" y="2590920"/>
            <a:ext cx="3527640" cy="2514240"/>
          </a:xfrm>
          <a:prstGeom prst="rect">
            <a:avLst/>
          </a:prstGeom>
          <a:ln w="9360">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étapes d’un job</a:t>
            </a:r>
            <a:endParaRPr lang="en-US" sz="2500" b="0" strike="noStrike" spc="-1">
              <a:solidFill>
                <a:srgbClr val="000000"/>
              </a:solidFill>
              <a:uFill>
                <a:solidFill>
                  <a:srgbClr val="FFFFFF"/>
                </a:solidFill>
              </a:uFill>
              <a:latin typeface="Arial"/>
            </a:endParaRPr>
          </a:p>
        </p:txBody>
      </p:sp>
      <p:sp>
        <p:nvSpPr>
          <p:cNvPr id="1319" name="TextShape 2"/>
          <p:cNvSpPr txBox="1"/>
          <p:nvPr/>
        </p:nvSpPr>
        <p:spPr>
          <a:xfrm>
            <a:off x="457200" y="1600200"/>
            <a:ext cx="50288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Scripts ActiveX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écrire des étapes de job en utilisant ActiveX avec un langage spécifique (MS VB, VBScripts, MS Jscript, ou autres)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Identifier le langage des scripts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Écrire ou ouvrir le script actif. </a:t>
            </a:r>
            <a:endParaRPr lang="en-US" sz="1600" b="0" strike="noStrike" spc="-1">
              <a:solidFill>
                <a:srgbClr val="000000"/>
              </a:solidFill>
              <a:uFill>
                <a:solidFill>
                  <a:srgbClr val="FFFFFF"/>
                </a:solidFill>
              </a:uFill>
              <a:latin typeface="Calibri"/>
            </a:endParaRPr>
          </a:p>
        </p:txBody>
      </p:sp>
      <p:sp>
        <p:nvSpPr>
          <p:cNvPr id="132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21" name="Picture 2"/>
          <p:cNvPicPr/>
          <p:nvPr/>
        </p:nvPicPr>
        <p:blipFill>
          <a:blip r:embed="rId3"/>
          <a:stretch/>
        </p:blipFill>
        <p:spPr>
          <a:xfrm>
            <a:off x="5562720" y="2590920"/>
            <a:ext cx="3527640" cy="2514240"/>
          </a:xfrm>
          <a:prstGeom prst="rect">
            <a:avLst/>
          </a:prstGeom>
          <a:ln w="9360">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étapes d’un job</a:t>
            </a:r>
            <a:endParaRPr lang="en-US" sz="2500" b="0" strike="noStrike" spc="-1">
              <a:solidFill>
                <a:srgbClr val="000000"/>
              </a:solidFill>
              <a:uFill>
                <a:solidFill>
                  <a:srgbClr val="FFFFFF"/>
                </a:solidFill>
              </a:uFill>
              <a:latin typeface="Arial"/>
            </a:endParaRPr>
          </a:p>
        </p:txBody>
      </p:sp>
      <p:sp>
        <p:nvSpPr>
          <p:cNvPr id="1323" name="TextShape 2"/>
          <p:cNvSpPr txBox="1"/>
          <p:nvPr/>
        </p:nvSpPr>
        <p:spPr>
          <a:xfrm>
            <a:off x="457200" y="1600200"/>
            <a:ext cx="50288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logique de flux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Lors de la création d’un job, le DBA doit spécifier l’action que SQL Server doit prendre en cas de succès ou d’échec d’une étape.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spécifier le nombre de fois que SQL Server doit réessayer d’exécuter une étape si celle-ci échoue. On peut également spécifier l’intervalle entre deux exécutions.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également spécifier si le job peut être supprimé après son exécution.</a:t>
            </a:r>
            <a:endParaRPr lang="en-US" sz="1600" b="0" strike="noStrike" spc="-1">
              <a:solidFill>
                <a:srgbClr val="000000"/>
              </a:solidFill>
              <a:uFill>
                <a:solidFill>
                  <a:srgbClr val="FFFFFF"/>
                </a:solidFill>
              </a:uFill>
              <a:latin typeface="Calibri"/>
            </a:endParaRPr>
          </a:p>
        </p:txBody>
      </p:sp>
      <p:sp>
        <p:nvSpPr>
          <p:cNvPr id="132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25" name="Picture 2"/>
          <p:cNvPicPr/>
          <p:nvPr/>
        </p:nvPicPr>
        <p:blipFill>
          <a:blip r:embed="rId3"/>
          <a:stretch/>
        </p:blipFill>
        <p:spPr>
          <a:xfrm>
            <a:off x="5562720" y="2590920"/>
            <a:ext cx="3527640" cy="2514240"/>
          </a:xfrm>
          <a:prstGeom prst="rect">
            <a:avLst/>
          </a:prstGeom>
          <a:ln w="9360">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 Activity Monitor</a:t>
            </a:r>
            <a:endParaRPr lang="en-US" sz="2500" b="0" strike="noStrike" spc="-1">
              <a:solidFill>
                <a:srgbClr val="000000"/>
              </a:solidFill>
              <a:uFill>
                <a:solidFill>
                  <a:srgbClr val="FFFFFF"/>
                </a:solidFill>
              </a:uFill>
              <a:latin typeface="Arial"/>
            </a:endParaRPr>
          </a:p>
        </p:txBody>
      </p:sp>
      <p:sp>
        <p:nvSpPr>
          <p:cNvPr id="132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Outil de SQL Server Management Studio permettant de voir le contenu de la table sysobjactivity.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y voir tous les jobs du serveur. On peut également les filtrer</a:t>
            </a:r>
          </a:p>
        </p:txBody>
      </p:sp>
      <p:sp>
        <p:nvSpPr>
          <p:cNvPr id="13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 Activity Monitor</a:t>
            </a:r>
            <a:endParaRPr lang="en-US" sz="2500" b="0" strike="noStrike" spc="-1">
              <a:solidFill>
                <a:srgbClr val="000000"/>
              </a:solidFill>
              <a:uFill>
                <a:solidFill>
                  <a:srgbClr val="FFFFFF"/>
                </a:solidFill>
              </a:uFill>
              <a:latin typeface="Arial"/>
            </a:endParaRPr>
          </a:p>
        </p:txBody>
      </p:sp>
      <p:sp>
        <p:nvSpPr>
          <p:cNvPr id="13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permet de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Démarrer et stopper un job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Voir les propriétés des jobs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Voir l’historique d’un job spécifique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Rafraichir l’information manuellement ou automatiquement.</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L’activité des jobs est également consultable via la procédure stockée sp_help_jobactivity</a:t>
            </a:r>
          </a:p>
        </p:txBody>
      </p:sp>
      <p:sp>
        <p:nvSpPr>
          <p:cNvPr id="13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alertes</a:t>
            </a:r>
            <a:endParaRPr lang="en-US" sz="2500" b="0" strike="noStrike" spc="-1">
              <a:solidFill>
                <a:srgbClr val="000000"/>
              </a:solidFill>
              <a:uFill>
                <a:solidFill>
                  <a:srgbClr val="FFFFFF"/>
                </a:solidFill>
              </a:uFill>
              <a:latin typeface="Arial"/>
            </a:endParaRPr>
          </a:p>
        </p:txBody>
      </p:sp>
      <p:sp>
        <p:nvSpPr>
          <p:cNvPr id="13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alertes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d’une alerte</a:t>
            </a:r>
          </a:p>
        </p:txBody>
      </p:sp>
      <p:sp>
        <p:nvSpPr>
          <p:cNvPr id="13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alertes</a:t>
            </a:r>
            <a:endParaRPr lang="en-US" sz="2500" b="0" strike="noStrike" spc="-1">
              <a:solidFill>
                <a:srgbClr val="000000"/>
              </a:solidFill>
              <a:uFill>
                <a:solidFill>
                  <a:srgbClr val="FFFFFF"/>
                </a:solidFill>
              </a:uFill>
              <a:latin typeface="Arial"/>
            </a:endParaRPr>
          </a:p>
        </p:txBody>
      </p:sp>
      <p:sp>
        <p:nvSpPr>
          <p:cNvPr id="133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alertes sont des réponses prédéfinies pour des évènement spécifiques.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permettent d’exécuter des jobs ou de notifier un opérateur quand un évènement particulier intervient ou quand les performances atteignent un niveau critique.</a:t>
            </a:r>
          </a:p>
          <a:p>
            <a:pPr>
              <a:lnSpc>
                <a:spcPct val="100000"/>
              </a:lnSpc>
            </a:pPr>
            <a:endParaRPr lang="en-US" sz="2100" b="0" strike="noStrike" spc="-1">
              <a:solidFill>
                <a:srgbClr val="595959"/>
              </a:solidFill>
              <a:uFill>
                <a:solidFill>
                  <a:srgbClr val="FFFFFF"/>
                </a:solidFill>
              </a:uFill>
              <a:latin typeface="Calibri"/>
            </a:endParaRPr>
          </a:p>
        </p:txBody>
      </p:sp>
      <p:sp>
        <p:nvSpPr>
          <p:cNvPr id="13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d’installation des composants</a:t>
            </a:r>
            <a:endParaRPr lang="en-US" sz="2500" b="0" strike="noStrike" spc="-1">
              <a:solidFill>
                <a:srgbClr val="000000"/>
              </a:solidFill>
              <a:uFill>
                <a:solidFill>
                  <a:srgbClr val="FFFFFF"/>
                </a:solidFill>
              </a:uFill>
              <a:latin typeface="Arial"/>
            </a:endParaRPr>
          </a:p>
        </p:txBody>
      </p:sp>
      <p:graphicFrame>
        <p:nvGraphicFramePr>
          <p:cNvPr id="550" name="Table 2"/>
          <p:cNvGraphicFramePr/>
          <p:nvPr/>
        </p:nvGraphicFramePr>
        <p:xfrm>
          <a:off x="685800" y="990720"/>
          <a:ext cx="8000640" cy="4416120"/>
        </p:xfrm>
        <a:graphic>
          <a:graphicData uri="http://schemas.openxmlformats.org/drawingml/2006/table">
            <a:tbl>
              <a:tblPr/>
              <a:tblGrid>
                <a:gridCol w="3243240">
                  <a:extLst>
                    <a:ext uri="{9D8B030D-6E8A-4147-A177-3AD203B41FA5}">
                      <a16:colId xmlns:a16="http://schemas.microsoft.com/office/drawing/2014/main" val="20000"/>
                    </a:ext>
                  </a:extLst>
                </a:gridCol>
                <a:gridCol w="4757400">
                  <a:extLst>
                    <a:ext uri="{9D8B030D-6E8A-4147-A177-3AD203B41FA5}">
                      <a16:colId xmlns:a16="http://schemas.microsoft.com/office/drawing/2014/main" val="20001"/>
                    </a:ext>
                  </a:extLst>
                </a:gridCol>
              </a:tblGrid>
              <a:tr h="370800">
                <a:tc>
                  <a:txBody>
                    <a:bodyPr/>
                    <a:lstStyle/>
                    <a:p>
                      <a:pPr>
                        <a:lnSpc>
                          <a:spcPct val="100000"/>
                        </a:lnSpc>
                      </a:pPr>
                      <a:r>
                        <a:rPr lang="fr-BE" sz="1600" b="1" strike="noStrike" spc="-1">
                          <a:solidFill>
                            <a:srgbClr val="FFFFFF"/>
                          </a:solidFill>
                          <a:uFill>
                            <a:solidFill>
                              <a:srgbClr val="FFFFFF"/>
                            </a:solidFill>
                          </a:uFill>
                          <a:latin typeface="Constantia"/>
                        </a:rPr>
                        <a:t>Composant 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800" b="1" strike="noStrike" spc="-1">
                          <a:solidFill>
                            <a:srgbClr val="FFFFFF"/>
                          </a:solidFill>
                          <a:uFill>
                            <a:solidFill>
                              <a:srgbClr val="FFFFFF"/>
                            </a:solidFill>
                          </a:uFill>
                          <a:latin typeface="Constantia"/>
                        </a:rPr>
                        <a:t>Notes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1173600">
                <a:tc>
                  <a:txBody>
                    <a:bodyPr/>
                    <a:lstStyle/>
                    <a:p>
                      <a:pPr>
                        <a:lnSpc>
                          <a:spcPct val="100000"/>
                        </a:lnSpc>
                      </a:pPr>
                      <a:r>
                        <a:rPr lang="fr-BE" sz="1400" b="0" strike="noStrike" spc="-1">
                          <a:solidFill>
                            <a:srgbClr val="000000"/>
                          </a:solidFill>
                          <a:uFill>
                            <a:solidFill>
                              <a:srgbClr val="FFFFFF"/>
                            </a:solidFill>
                          </a:uFill>
                          <a:latin typeface="Constantia"/>
                        </a:rPr>
                        <a:t>Moteur de base de données SQL Server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Le moteur de base de données SQL Server inclut le moteur de base de données, le service principal de stockage, de traitement et de protection des données, la réplication, la recherche en texte intégral et les outils d'administration de données relationnelles et XML.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Analysis Services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Analysis Services inclut les outils de création et de gestion d'applications de traitement analytique en ligne (OLAP, OnLine Analytical Processing) et d'exploration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1389960">
                <a:tc>
                  <a:txBody>
                    <a:bodyPr/>
                    <a:lstStyle/>
                    <a:p>
                      <a:pPr>
                        <a:lnSpc>
                          <a:spcPct val="100000"/>
                        </a:lnSpc>
                      </a:pPr>
                      <a:r>
                        <a:rPr lang="fr-BE" sz="1400" b="0" strike="noStrike" spc="-1">
                          <a:solidFill>
                            <a:srgbClr val="000000"/>
                          </a:solidFill>
                          <a:uFill>
                            <a:solidFill>
                              <a:srgbClr val="FFFFFF"/>
                            </a:solidFill>
                          </a:uFill>
                          <a:latin typeface="Constantia"/>
                        </a:rPr>
                        <a:t>Reporting Services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Reporting Services inclut les composants serveur et clients permettant de créer, de gérer et de déployer des rapports tabulaires, de matrice, graphiques et de forme libre. Reporting Services est également une plateforme évolutive que vous pouvez utiliser pour développer des applications de création de rapports.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Integration Services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dirty="0" err="1">
                          <a:solidFill>
                            <a:srgbClr val="000000"/>
                          </a:solidFill>
                          <a:uFill>
                            <a:solidFill>
                              <a:srgbClr val="FFFFFF"/>
                            </a:solidFill>
                          </a:uFill>
                          <a:latin typeface="Constantia"/>
                        </a:rPr>
                        <a:t>Integration</a:t>
                      </a:r>
                      <a:r>
                        <a:rPr lang="fr-BE" sz="1400" b="0" strike="noStrike" spc="-1" dirty="0">
                          <a:solidFill>
                            <a:srgbClr val="000000"/>
                          </a:solidFill>
                          <a:uFill>
                            <a:solidFill>
                              <a:srgbClr val="FFFFFF"/>
                            </a:solidFill>
                          </a:uFill>
                          <a:latin typeface="Constantia"/>
                        </a:rPr>
                        <a:t> Services propose un ensemble d'outils graphiques et d'objets programmables permettant de déplacer, de copier et de transformer les données.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
        <p:nvSpPr>
          <p:cNvPr id="55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alertes</a:t>
            </a:r>
            <a:endParaRPr lang="en-US" sz="2500" b="0" strike="noStrike" spc="-1">
              <a:solidFill>
                <a:srgbClr val="000000"/>
              </a:solidFill>
              <a:uFill>
                <a:solidFill>
                  <a:srgbClr val="FFFFFF"/>
                </a:solidFill>
              </a:uFill>
              <a:latin typeface="Arial"/>
            </a:endParaRPr>
          </a:p>
        </p:txBody>
      </p:sp>
      <p:sp>
        <p:nvSpPr>
          <p:cNvPr id="133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évènement sont générés par SQL Server et enregistrés dans le journal d’applications de Windows.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Agent lit ce journal, et compare les évènements qui s’y trouvent aux alertes qu’on a définies. S’il trouve une correspondance, il déclenche l’alerte.</a:t>
            </a:r>
          </a:p>
          <a:p>
            <a:pPr>
              <a:lnSpc>
                <a:spcPct val="100000"/>
              </a:lnSpc>
            </a:pPr>
            <a:endParaRPr lang="en-US" sz="2100" b="0" strike="noStrike" spc="-1">
              <a:solidFill>
                <a:srgbClr val="595959"/>
              </a:solidFill>
              <a:uFill>
                <a:solidFill>
                  <a:srgbClr val="FFFFFF"/>
                </a:solidFill>
              </a:uFill>
              <a:latin typeface="Calibri"/>
            </a:endParaRPr>
          </a:p>
        </p:txBody>
      </p:sp>
      <p:sp>
        <p:nvSpPr>
          <p:cNvPr id="134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alertes</a:t>
            </a:r>
            <a:endParaRPr lang="en-US" sz="2500" b="0" strike="noStrike" spc="-1">
              <a:solidFill>
                <a:srgbClr val="000000"/>
              </a:solidFill>
              <a:uFill>
                <a:solidFill>
                  <a:srgbClr val="FFFFFF"/>
                </a:solidFill>
              </a:uFill>
              <a:latin typeface="Arial"/>
            </a:endParaRPr>
          </a:p>
        </p:txBody>
      </p:sp>
      <p:sp>
        <p:nvSpPr>
          <p:cNvPr id="134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erreurs de SQL Server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spécifier un code d’erreur ou un niveau de sévérité à toutes les erreurs de SQL Server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L’alerte se déclenchera en fonction de l’un de ces deux indicateurs.</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Conditions de performance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une valeur de performance atteint un seuil critique, on déclenche l’alerte.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 : quand le journal de transactions dépasse 75% de sa capacité, on déclenche une alerte qui exécute un backup du journal de transactions et notifie l’administrateur</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34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d’une alerte</a:t>
            </a:r>
            <a:endParaRPr lang="en-US" sz="2500" b="0" strike="noStrike" spc="-1">
              <a:solidFill>
                <a:srgbClr val="000000"/>
              </a:solidFill>
              <a:uFill>
                <a:solidFill>
                  <a:srgbClr val="FFFFFF"/>
                </a:solidFill>
              </a:uFill>
              <a:latin typeface="Arial"/>
            </a:endParaRPr>
          </a:p>
        </p:txBody>
      </p:sp>
      <p:sp>
        <p:nvSpPr>
          <p:cNvPr id="1345" name="TextShape 2"/>
          <p:cNvSpPr txBox="1"/>
          <p:nvPr/>
        </p:nvSpPr>
        <p:spPr>
          <a:xfrm>
            <a:off x="45720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 fait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procédure stockée sp_add_alert</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créer une alerte, on doit spécifier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Son nom</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L’évènement ou la condition de performance qui déclenche l’alerte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L’action que SQL Server Agent prend en réponse à l’évènement ou à la condition de performance</a:t>
            </a:r>
            <a:endParaRPr lang="en-US" sz="1600" b="0" strike="noStrike" spc="-1">
              <a:solidFill>
                <a:srgbClr val="000000"/>
              </a:solidFill>
              <a:uFill>
                <a:solidFill>
                  <a:srgbClr val="FFFFFF"/>
                </a:solidFill>
              </a:uFill>
              <a:latin typeface="Calibri"/>
            </a:endParaRPr>
          </a:p>
        </p:txBody>
      </p:sp>
      <p:sp>
        <p:nvSpPr>
          <p:cNvPr id="134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d’une alerte</a:t>
            </a:r>
            <a:endParaRPr lang="en-US" sz="2500" b="0" strike="noStrike" spc="-1">
              <a:solidFill>
                <a:srgbClr val="000000"/>
              </a:solidFill>
              <a:uFill>
                <a:solidFill>
                  <a:srgbClr val="FFFFFF"/>
                </a:solidFill>
              </a:uFill>
              <a:latin typeface="Arial"/>
            </a:endParaRPr>
          </a:p>
        </p:txBody>
      </p:sp>
      <p:sp>
        <p:nvSpPr>
          <p:cNvPr id="134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Spécification de l’opérateur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doit spécifier les informations du contact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Définir comment l’opérateur est notifié</a:t>
            </a:r>
            <a:endParaRPr lang="en-US" sz="1600" b="0" strike="noStrike" spc="-1">
              <a:solidFill>
                <a:srgbClr val="000000"/>
              </a:solidFill>
              <a:uFill>
                <a:solidFill>
                  <a:srgbClr val="FFFFFF"/>
                </a:solidFill>
              </a:uFill>
              <a:latin typeface="Calibri"/>
            </a:endParaRPr>
          </a:p>
        </p:txBody>
      </p:sp>
      <p:sp>
        <p:nvSpPr>
          <p:cNvPr id="134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 serveurs multiples</a:t>
            </a:r>
            <a:endParaRPr lang="en-US" sz="2500" b="0" strike="noStrike" spc="-1">
              <a:solidFill>
                <a:srgbClr val="000000"/>
              </a:solidFill>
              <a:uFill>
                <a:solidFill>
                  <a:srgbClr val="FFFFFF"/>
                </a:solidFill>
              </a:uFill>
              <a:latin typeface="Arial"/>
            </a:endParaRPr>
          </a:p>
        </p:txBody>
      </p:sp>
      <p:sp>
        <p:nvSpPr>
          <p:cNvPr id="135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serveurs master et target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Jobs multiserveurs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Event Forwarding</a:t>
            </a:r>
          </a:p>
        </p:txBody>
      </p:sp>
      <p:sp>
        <p:nvSpPr>
          <p:cNvPr id="135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serveurs master et target</a:t>
            </a:r>
            <a:endParaRPr lang="en-US" sz="2500" b="0" strike="noStrike" spc="-1">
              <a:solidFill>
                <a:srgbClr val="000000"/>
              </a:solidFill>
              <a:uFill>
                <a:solidFill>
                  <a:srgbClr val="FFFFFF"/>
                </a:solidFill>
              </a:uFill>
              <a:latin typeface="Arial"/>
            </a:endParaRPr>
          </a:p>
        </p:txBody>
      </p:sp>
      <p:sp>
        <p:nvSpPr>
          <p:cNvPr id="1354" name="TextShape 2"/>
          <p:cNvSpPr txBox="1"/>
          <p:nvPr/>
        </p:nvSpPr>
        <p:spPr>
          <a:xfrm>
            <a:off x="45720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serveur master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Stocke une copie centrale de la définition des jobs qui tournent dans les machines target.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Distribue les jobs aux serveurs target et en reçoit des évènements</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serveurs target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Sont assignés à un serveur master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connectent périodiquement au serveur master afin de mettre à jour leurs jobs programmés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Télécharge tout nouveau job</a:t>
            </a:r>
            <a:endParaRPr lang="en-US" sz="1600" b="0" strike="noStrike" spc="-1">
              <a:solidFill>
                <a:srgbClr val="000000"/>
              </a:solidFill>
              <a:uFill>
                <a:solidFill>
                  <a:srgbClr val="FFFFFF"/>
                </a:solidFill>
              </a:uFill>
              <a:latin typeface="Calibri"/>
            </a:endParaRPr>
          </a:p>
        </p:txBody>
      </p:sp>
      <p:sp>
        <p:nvSpPr>
          <p:cNvPr id="135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Jobs multiserveurs</a:t>
            </a:r>
            <a:endParaRPr lang="en-US" sz="2500" b="0" strike="noStrike" spc="-1">
              <a:solidFill>
                <a:srgbClr val="000000"/>
              </a:solidFill>
              <a:uFill>
                <a:solidFill>
                  <a:srgbClr val="FFFFFF"/>
                </a:solidFill>
              </a:uFill>
              <a:latin typeface="Arial"/>
            </a:endParaRPr>
          </a:p>
        </p:txBody>
      </p:sp>
      <p:sp>
        <p:nvSpPr>
          <p:cNvPr id="1357"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automatiser des jobs sur des multiples serveurs, on doit définir un serveur master et un ou plusieurs serveurs target.</a:t>
            </a:r>
          </a:p>
        </p:txBody>
      </p:sp>
      <p:sp>
        <p:nvSpPr>
          <p:cNvPr id="135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59" name="Picture 2"/>
          <p:cNvPicPr/>
          <p:nvPr/>
        </p:nvPicPr>
        <p:blipFill>
          <a:blip r:embed="rId3"/>
          <a:stretch/>
        </p:blipFill>
        <p:spPr>
          <a:xfrm>
            <a:off x="3091680" y="1800360"/>
            <a:ext cx="2971440" cy="923400"/>
          </a:xfrm>
          <a:prstGeom prst="rect">
            <a:avLst/>
          </a:prstGeom>
          <a:ln w="9360">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Jobs multiserveurs</a:t>
            </a:r>
            <a:endParaRPr lang="en-US" sz="2500" b="0" strike="noStrike" spc="-1">
              <a:solidFill>
                <a:srgbClr val="000000"/>
              </a:solidFill>
              <a:uFill>
                <a:solidFill>
                  <a:srgbClr val="FFFFFF"/>
                </a:solidFill>
              </a:uFill>
              <a:latin typeface="Arial"/>
            </a:endParaRPr>
          </a:p>
        </p:txBody>
      </p:sp>
      <p:sp>
        <p:nvSpPr>
          <p:cNvPr id="1361"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Définition du serveur master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Master Server Wizard de 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procédure stockée sp_msx_enlist</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wizard effectue les opérations suivantes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Vérifie les propriétés de sécurité du service SQL Server Agent et SQL server dans tous les serveurs qui deviendront Target.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Crée un opérateur du serveur master. (MSXOperator)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Démarre le service SQL Server Agent du serveur master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Enrôle un ou plusieurs serveurs target.</a:t>
            </a:r>
            <a:endParaRPr lang="en-US" sz="1400" b="0" strike="noStrike" spc="-1">
              <a:solidFill>
                <a:srgbClr val="000000"/>
              </a:solidFill>
              <a:uFill>
                <a:solidFill>
                  <a:srgbClr val="FFFFFF"/>
                </a:solidFill>
              </a:uFill>
              <a:latin typeface="Calibri"/>
            </a:endParaRPr>
          </a:p>
        </p:txBody>
      </p:sp>
      <p:sp>
        <p:nvSpPr>
          <p:cNvPr id="13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63" name="Picture 2"/>
          <p:cNvPicPr/>
          <p:nvPr/>
        </p:nvPicPr>
        <p:blipFill>
          <a:blip r:embed="rId3"/>
          <a:stretch/>
        </p:blipFill>
        <p:spPr>
          <a:xfrm>
            <a:off x="3091680" y="1800360"/>
            <a:ext cx="2971440" cy="923400"/>
          </a:xfrm>
          <a:prstGeom prst="rect">
            <a:avLst/>
          </a:prstGeom>
          <a:ln w="9360">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Jobs multiserveurs</a:t>
            </a:r>
            <a:endParaRPr lang="en-US" sz="2500" b="0" strike="noStrike" spc="-1">
              <a:solidFill>
                <a:srgbClr val="000000"/>
              </a:solidFill>
              <a:uFill>
                <a:solidFill>
                  <a:srgbClr val="FFFFFF"/>
                </a:solidFill>
              </a:uFill>
              <a:latin typeface="Arial"/>
            </a:endParaRPr>
          </a:p>
        </p:txBody>
      </p:sp>
      <p:sp>
        <p:nvSpPr>
          <p:cNvPr id="1365"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Définition des serveurs target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 fait via</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Target Server Wizard de SQL Server Management Studio</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procédure stockée sp_msx_enlist</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sont assignés uniquement à un seul serveur master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Doivent être localisés dans le même domaine Windows que le serveur master.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Ne peuvent être membre d’autres serveurs master jusqu’à ce qu’ils se libèrent de leur actuel serveur master.</a:t>
            </a:r>
            <a:endParaRPr lang="en-US" sz="1600" b="0" strike="noStrike" spc="-1">
              <a:solidFill>
                <a:srgbClr val="000000"/>
              </a:solidFill>
              <a:uFill>
                <a:solidFill>
                  <a:srgbClr val="FFFFFF"/>
                </a:solidFill>
              </a:uFill>
              <a:latin typeface="Calibri"/>
            </a:endParaRPr>
          </a:p>
        </p:txBody>
      </p:sp>
      <p:sp>
        <p:nvSpPr>
          <p:cNvPr id="136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67" name="Picture 2"/>
          <p:cNvPicPr/>
          <p:nvPr/>
        </p:nvPicPr>
        <p:blipFill>
          <a:blip r:embed="rId3"/>
          <a:stretch/>
        </p:blipFill>
        <p:spPr>
          <a:xfrm>
            <a:off x="3091680" y="1800360"/>
            <a:ext cx="2971440" cy="923400"/>
          </a:xfrm>
          <a:prstGeom prst="rect">
            <a:avLst/>
          </a:prstGeom>
          <a:ln w="9360">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Jobs multiserveurs</a:t>
            </a:r>
            <a:endParaRPr lang="en-US" sz="2500" b="0" strike="noStrike" spc="-1">
              <a:solidFill>
                <a:srgbClr val="000000"/>
              </a:solidFill>
              <a:uFill>
                <a:solidFill>
                  <a:srgbClr val="FFFFFF"/>
                </a:solidFill>
              </a:uFill>
              <a:latin typeface="Arial"/>
            </a:endParaRPr>
          </a:p>
        </p:txBody>
      </p:sp>
      <p:sp>
        <p:nvSpPr>
          <p:cNvPr id="1369"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Implémentation des jobs multiserveur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sont créés dans le serveur master</a:t>
            </a:r>
            <a:endParaRPr lang="en-US" sz="1600" b="0" strike="noStrike" spc="-1">
              <a:solidFill>
                <a:srgbClr val="000000"/>
              </a:solidFill>
              <a:uFill>
                <a:solidFill>
                  <a:srgbClr val="FFFFFF"/>
                </a:solidFill>
              </a:uFill>
              <a:latin typeface="Calibri"/>
            </a:endParaRPr>
          </a:p>
          <a:p>
            <a:pPr marL="914400" lvl="1" indent="-456840">
              <a:lnSpc>
                <a:spcPct val="100000"/>
              </a:lnSpc>
              <a:buClr>
                <a:srgbClr val="0070C0"/>
              </a:buClr>
              <a:buFont typeface="Arial"/>
              <a:buAutoNum type="arabicPeriod"/>
            </a:pPr>
            <a:r>
              <a:rPr lang="en-US" sz="1800" b="0" strike="noStrike" spc="-1">
                <a:solidFill>
                  <a:srgbClr val="000000"/>
                </a:solidFill>
                <a:uFill>
                  <a:solidFill>
                    <a:srgbClr val="FFFFFF"/>
                  </a:solidFill>
                </a:uFill>
                <a:latin typeface="Calibri"/>
              </a:rPr>
              <a:t>Le serveur master met à disposition le job aux serveurs target dans une liste de téléchargement (la table sysdownloadlist de la base de données msdb)</a:t>
            </a:r>
            <a:endParaRPr lang="en-US" sz="1600" b="0" strike="noStrike" spc="-1">
              <a:solidFill>
                <a:srgbClr val="000000"/>
              </a:solidFill>
              <a:uFill>
                <a:solidFill>
                  <a:srgbClr val="FFFFFF"/>
                </a:solidFill>
              </a:uFill>
              <a:latin typeface="Calibri"/>
            </a:endParaRPr>
          </a:p>
          <a:p>
            <a:pPr marL="914400" lvl="1" indent="-456840">
              <a:lnSpc>
                <a:spcPct val="100000"/>
              </a:lnSpc>
              <a:buClr>
                <a:srgbClr val="0070C0"/>
              </a:buClr>
              <a:buFont typeface="Arial"/>
              <a:buAutoNum type="arabicPeriod"/>
            </a:pPr>
            <a:r>
              <a:rPr lang="en-US" sz="1800" b="0" strike="noStrike" spc="-1">
                <a:solidFill>
                  <a:srgbClr val="000000"/>
                </a:solidFill>
                <a:uFill>
                  <a:solidFill>
                    <a:srgbClr val="FFFFFF"/>
                  </a:solidFill>
                </a:uFill>
                <a:latin typeface="Calibri"/>
              </a:rPr>
              <a:t>Les serveurs target se connectent périodiquement au serveur master pour déterminer s’il y a un nouveau job ou si un job a été mis à jour.</a:t>
            </a:r>
            <a:endParaRPr lang="en-US" sz="1600" b="0" strike="noStrike" spc="-1">
              <a:solidFill>
                <a:srgbClr val="000000"/>
              </a:solidFill>
              <a:uFill>
                <a:solidFill>
                  <a:srgbClr val="FFFFFF"/>
                </a:solidFill>
              </a:uFill>
              <a:latin typeface="Calibri"/>
            </a:endParaRPr>
          </a:p>
          <a:p>
            <a:pPr marL="914400" lvl="1" indent="-456840">
              <a:lnSpc>
                <a:spcPct val="100000"/>
              </a:lnSpc>
              <a:buClr>
                <a:srgbClr val="0070C0"/>
              </a:buClr>
              <a:buFont typeface="Arial"/>
              <a:buAutoNum type="arabicPeriod"/>
            </a:pPr>
            <a:r>
              <a:rPr lang="en-US" sz="1800" b="0" strike="noStrike" spc="-1">
                <a:solidFill>
                  <a:srgbClr val="000000"/>
                </a:solidFill>
                <a:uFill>
                  <a:solidFill>
                    <a:srgbClr val="FFFFFF"/>
                  </a:solidFill>
                </a:uFill>
                <a:latin typeface="Calibri"/>
              </a:rPr>
              <a:t>Le serveur target charge le résultat du job dans le serveur master quand le job est exécuté.</a:t>
            </a:r>
            <a:endParaRPr lang="en-US" sz="1600" b="0" strike="noStrike" spc="-1">
              <a:solidFill>
                <a:srgbClr val="000000"/>
              </a:solidFill>
              <a:uFill>
                <a:solidFill>
                  <a:srgbClr val="FFFFFF"/>
                </a:solidFill>
              </a:uFill>
              <a:latin typeface="Calibri"/>
            </a:endParaRPr>
          </a:p>
        </p:txBody>
      </p:sp>
      <p:sp>
        <p:nvSpPr>
          <p:cNvPr id="137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71" name="Picture 2"/>
          <p:cNvPicPr/>
          <p:nvPr/>
        </p:nvPicPr>
        <p:blipFill>
          <a:blip r:embed="rId3"/>
          <a:stretch/>
        </p:blipFill>
        <p:spPr>
          <a:xfrm>
            <a:off x="3091680" y="1800360"/>
            <a:ext cx="2971440" cy="923400"/>
          </a:xfrm>
          <a:prstGeom prst="rect">
            <a:avLst/>
          </a:prstGeom>
          <a:ln w="936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Options d’installation des composants</a:t>
            </a:r>
            <a:endParaRPr lang="en-US" sz="2500" b="0" strike="noStrike" spc="-1">
              <a:solidFill>
                <a:srgbClr val="000000"/>
              </a:solidFill>
              <a:uFill>
                <a:solidFill>
                  <a:srgbClr val="FFFFFF"/>
                </a:solidFill>
              </a:uFill>
              <a:latin typeface="Arial"/>
            </a:endParaRPr>
          </a:p>
        </p:txBody>
      </p:sp>
      <p:graphicFrame>
        <p:nvGraphicFramePr>
          <p:cNvPr id="553" name="Table 2"/>
          <p:cNvGraphicFramePr/>
          <p:nvPr/>
        </p:nvGraphicFramePr>
        <p:xfrm>
          <a:off x="685800" y="990720"/>
          <a:ext cx="8000640" cy="3675240"/>
        </p:xfrm>
        <a:graphic>
          <a:graphicData uri="http://schemas.openxmlformats.org/drawingml/2006/table">
            <a:tbl>
              <a:tblPr/>
              <a:tblGrid>
                <a:gridCol w="3243240">
                  <a:extLst>
                    <a:ext uri="{9D8B030D-6E8A-4147-A177-3AD203B41FA5}">
                      <a16:colId xmlns:a16="http://schemas.microsoft.com/office/drawing/2014/main" val="20000"/>
                    </a:ext>
                  </a:extLst>
                </a:gridCol>
                <a:gridCol w="4757400">
                  <a:extLst>
                    <a:ext uri="{9D8B030D-6E8A-4147-A177-3AD203B41FA5}">
                      <a16:colId xmlns:a16="http://schemas.microsoft.com/office/drawing/2014/main" val="20001"/>
                    </a:ext>
                  </a:extLst>
                </a:gridCol>
              </a:tblGrid>
              <a:tr h="370800">
                <a:tc>
                  <a:txBody>
                    <a:bodyPr/>
                    <a:lstStyle/>
                    <a:p>
                      <a:pPr>
                        <a:lnSpc>
                          <a:spcPct val="100000"/>
                        </a:lnSpc>
                      </a:pPr>
                      <a:r>
                        <a:rPr lang="fr-BE" sz="1600" b="1" strike="noStrike" spc="-1">
                          <a:solidFill>
                            <a:srgbClr val="FFFFFF"/>
                          </a:solidFill>
                          <a:uFill>
                            <a:solidFill>
                              <a:srgbClr val="FFFFFF"/>
                            </a:solidFill>
                          </a:uFill>
                          <a:latin typeface="Constantia"/>
                        </a:rPr>
                        <a:t>Outils d’Administration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800" b="1" strike="noStrike" spc="-1">
                          <a:solidFill>
                            <a:srgbClr val="FFFFFF"/>
                          </a:solidFill>
                          <a:uFill>
                            <a:solidFill>
                              <a:srgbClr val="FFFFFF"/>
                            </a:solidFill>
                          </a:uFill>
                          <a:latin typeface="Constantia"/>
                        </a:rPr>
                        <a:t>Notes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1822680">
                <a:tc>
                  <a:txBody>
                    <a:bodyPr/>
                    <a:lstStyle/>
                    <a:p>
                      <a:pPr>
                        <a:lnSpc>
                          <a:spcPct val="100000"/>
                        </a:lnSpc>
                      </a:pPr>
                      <a:r>
                        <a:rPr lang="fr-BE" sz="1400" b="0" strike="noStrike" spc="-1">
                          <a:solidFill>
                            <a:srgbClr val="000000"/>
                          </a:solidFill>
                          <a:uFill>
                            <a:solidFill>
                              <a:srgbClr val="FFFFFF"/>
                            </a:solidFill>
                          </a:uFill>
                          <a:latin typeface="Constantia"/>
                        </a:rPr>
                        <a:t>SQL Server Management Studio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SQL Server Management Studio est un environnement intégré permettant d'accéder aux composants de SQL Server en vue de les configurer, de les gérer, de les administrer et de les développer. Management Studio permet aux développeurs et aux administrateurs de tous niveaux de compétence d'utiliser SQL Server. Internet Explorer 6.0 SP1 ou version ultérieure est requis pour l'installation de Management Studio.</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Gestionnaire de configuration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Le Gestionnaire de configuration SQL Server permet de gérer la configuration de base des servicesSQL Server, des protocoles serveur et clients et des alias clients.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SQL Server Profiler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SQL Server Profiler fournit une interface utilisateur graphique qui permet d'analyser une instance du moteur de base de données ou Analysis Services.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
        <p:nvSpPr>
          <p:cNvPr id="55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Jobs multiserveurs</a:t>
            </a:r>
            <a:endParaRPr lang="en-US" sz="2500" b="0" strike="noStrike" spc="-1">
              <a:solidFill>
                <a:srgbClr val="000000"/>
              </a:solidFill>
              <a:uFill>
                <a:solidFill>
                  <a:srgbClr val="FFFFFF"/>
                </a:solidFill>
              </a:uFill>
              <a:latin typeface="Arial"/>
            </a:endParaRPr>
          </a:p>
        </p:txBody>
      </p:sp>
      <p:sp>
        <p:nvSpPr>
          <p:cNvPr id="1373"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Modification des définitions des jobs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définition des jobs ne peuvent être modifiés dans les serveurs target. Ils doivent uniquement être modifié dans le serveur master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Enterprise Manager poste automatiquement les instructions nécessaires dans la liste de téléchargement.</a:t>
            </a:r>
            <a:endParaRPr lang="en-US" sz="1600" b="0" strike="noStrike" spc="-1">
              <a:solidFill>
                <a:srgbClr val="000000"/>
              </a:solidFill>
              <a:uFill>
                <a:solidFill>
                  <a:srgbClr val="FFFFFF"/>
                </a:solidFill>
              </a:uFill>
              <a:latin typeface="Calibri"/>
            </a:endParaRPr>
          </a:p>
        </p:txBody>
      </p:sp>
      <p:sp>
        <p:nvSpPr>
          <p:cNvPr id="13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375" name="Picture 2"/>
          <p:cNvPicPr/>
          <p:nvPr/>
        </p:nvPicPr>
        <p:blipFill>
          <a:blip r:embed="rId3"/>
          <a:stretch/>
        </p:blipFill>
        <p:spPr>
          <a:xfrm>
            <a:off x="3091680" y="1800360"/>
            <a:ext cx="2971440" cy="923400"/>
          </a:xfrm>
          <a:prstGeom prst="rect">
            <a:avLst/>
          </a:prstGeom>
          <a:ln w="9360">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6" name="Picture 2"/>
          <p:cNvPicPr/>
          <p:nvPr/>
        </p:nvPicPr>
        <p:blipFill>
          <a:blip r:embed="rId3"/>
          <a:stretch/>
        </p:blipFill>
        <p:spPr>
          <a:xfrm>
            <a:off x="3124080" y="1676520"/>
            <a:ext cx="2895120" cy="1066320"/>
          </a:xfrm>
          <a:prstGeom prst="rect">
            <a:avLst/>
          </a:prstGeom>
          <a:ln w="9360">
            <a:noFill/>
          </a:ln>
        </p:spPr>
      </p:pic>
      <p:sp>
        <p:nvSpPr>
          <p:cNvPr id="137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Event Forwarding</a:t>
            </a:r>
            <a:endParaRPr lang="en-US" sz="2500" b="0" strike="noStrike" spc="-1">
              <a:solidFill>
                <a:srgbClr val="000000"/>
              </a:solidFill>
              <a:uFill>
                <a:solidFill>
                  <a:srgbClr val="FFFFFF"/>
                </a:solidFill>
              </a:uFill>
              <a:latin typeface="Arial"/>
            </a:endParaRPr>
          </a:p>
        </p:txBody>
      </p:sp>
      <p:sp>
        <p:nvSpPr>
          <p:cNvPr id="1378"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s’agit d’expédier tous les messages des évènements à une instance de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serveur qui reçoit toutes les alertes est un serveur dédié qui peut jouer le rôle du serveur master.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L’Event Forwarding permet de centraliser la gestion des alertes pour un groupe de serveurs et réduire la charge de travail dans le serveur très utilisé. </a:t>
            </a:r>
          </a:p>
        </p:txBody>
      </p:sp>
      <p:sp>
        <p:nvSpPr>
          <p:cNvPr id="137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0" name="Picture 2"/>
          <p:cNvPicPr/>
          <p:nvPr/>
        </p:nvPicPr>
        <p:blipFill>
          <a:blip r:embed="rId3"/>
          <a:stretch/>
        </p:blipFill>
        <p:spPr>
          <a:xfrm>
            <a:off x="3124080" y="1676520"/>
            <a:ext cx="2895120" cy="1066320"/>
          </a:xfrm>
          <a:prstGeom prst="rect">
            <a:avLst/>
          </a:prstGeom>
          <a:ln w="9360">
            <a:noFill/>
          </a:ln>
        </p:spPr>
      </p:pic>
      <p:sp>
        <p:nvSpPr>
          <p:cNvPr id="138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Event Forwarding</a:t>
            </a:r>
            <a:endParaRPr lang="en-US" sz="2500" b="0" strike="noStrike" spc="-1">
              <a:solidFill>
                <a:srgbClr val="000000"/>
              </a:solidFill>
              <a:uFill>
                <a:solidFill>
                  <a:srgbClr val="FFFFFF"/>
                </a:solidFill>
              </a:uFill>
              <a:latin typeface="Arial"/>
            </a:endParaRPr>
          </a:p>
        </p:txBody>
      </p:sp>
      <p:sp>
        <p:nvSpPr>
          <p:cNvPr id="1382"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Avantages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Centralisation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serveurs physiques peuvent être administrés en tant qu’un seul serveur logique.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Efficacité</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temps de configuration est réduit.</a:t>
            </a:r>
            <a:endParaRPr lang="en-US" sz="1400" b="0" strike="noStrike" spc="-1">
              <a:solidFill>
                <a:srgbClr val="000000"/>
              </a:solidFill>
              <a:uFill>
                <a:solidFill>
                  <a:srgbClr val="FFFFFF"/>
                </a:solidFill>
              </a:uFill>
              <a:latin typeface="Calibri"/>
            </a:endParaRPr>
          </a:p>
        </p:txBody>
      </p:sp>
      <p:sp>
        <p:nvSpPr>
          <p:cNvPr id="138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4" name="Picture 2"/>
          <p:cNvPicPr/>
          <p:nvPr/>
        </p:nvPicPr>
        <p:blipFill>
          <a:blip r:embed="rId3"/>
          <a:stretch/>
        </p:blipFill>
        <p:spPr>
          <a:xfrm>
            <a:off x="3124080" y="1676520"/>
            <a:ext cx="2895120" cy="1066320"/>
          </a:xfrm>
          <a:prstGeom prst="rect">
            <a:avLst/>
          </a:prstGeom>
          <a:ln w="9360">
            <a:noFill/>
          </a:ln>
        </p:spPr>
      </p:pic>
      <p:sp>
        <p:nvSpPr>
          <p:cNvPr id="13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Event Forwarding</a:t>
            </a:r>
            <a:endParaRPr lang="en-US" sz="2500" b="0" strike="noStrike" spc="-1">
              <a:solidFill>
                <a:srgbClr val="000000"/>
              </a:solidFill>
              <a:uFill>
                <a:solidFill>
                  <a:srgbClr val="FFFFFF"/>
                </a:solidFill>
              </a:uFill>
              <a:latin typeface="Arial"/>
            </a:endParaRPr>
          </a:p>
        </p:txBody>
      </p:sp>
      <p:sp>
        <p:nvSpPr>
          <p:cNvPr id="1386"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Inconvénient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Augmentation du trafic</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le serveur recevant les messages devient offline, aucune alerte n’exécutera ces actions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Plus de temps de traitement pour le serveur recevant les alertes.</a:t>
            </a:r>
            <a:endParaRPr lang="en-US" sz="1600" b="0" strike="noStrike" spc="-1">
              <a:solidFill>
                <a:srgbClr val="000000"/>
              </a:solidFill>
              <a:uFill>
                <a:solidFill>
                  <a:srgbClr val="FFFFFF"/>
                </a:solidFill>
              </a:uFill>
              <a:latin typeface="Calibri"/>
            </a:endParaRPr>
          </a:p>
        </p:txBody>
      </p:sp>
      <p:sp>
        <p:nvSpPr>
          <p:cNvPr id="13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 la sécurité de SQL Server Agent</a:t>
            </a:r>
            <a:endParaRPr lang="en-US" sz="2500" b="0" strike="noStrike" spc="-1">
              <a:solidFill>
                <a:srgbClr val="000000"/>
              </a:solidFill>
              <a:uFill>
                <a:solidFill>
                  <a:srgbClr val="FFFFFF"/>
                </a:solidFill>
              </a:uFill>
              <a:latin typeface="Arial"/>
            </a:endParaRPr>
          </a:p>
        </p:txBody>
      </p:sp>
      <p:sp>
        <p:nvSpPr>
          <p:cNvPr id="138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Rôles SQL Server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Proxies SQL Server Agent</a:t>
            </a:r>
          </a:p>
        </p:txBody>
      </p:sp>
      <p:sp>
        <p:nvSpPr>
          <p:cNvPr id="13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SQL Server Agent</a:t>
            </a:r>
            <a:endParaRPr lang="en-US" sz="2500" b="0" strike="noStrike" spc="-1">
              <a:solidFill>
                <a:srgbClr val="000000"/>
              </a:solidFill>
              <a:uFill>
                <a:solidFill>
                  <a:srgbClr val="FFFFFF"/>
                </a:solidFill>
              </a:uFill>
              <a:latin typeface="Arial"/>
            </a:endParaRPr>
          </a:p>
        </p:txBody>
      </p:sp>
      <p:sp>
        <p:nvSpPr>
          <p:cNvPr id="139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utiliser SQL Server Agent, l’utilisateur doit être membre de l’un des rôles de la base de données msdb suivants : SQLAgentUserRole, SQLAgentReaderRole, SQLAgentOperatorRole, ou être membre du rôle sysadmin </a:t>
            </a:r>
          </a:p>
        </p:txBody>
      </p:sp>
      <p:sp>
        <p:nvSpPr>
          <p:cNvPr id="13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SQL Server Agent</a:t>
            </a:r>
            <a:endParaRPr lang="en-US" sz="2500" b="0" strike="noStrike" spc="-1">
              <a:solidFill>
                <a:srgbClr val="000000"/>
              </a:solidFill>
              <a:uFill>
                <a:solidFill>
                  <a:srgbClr val="FFFFFF"/>
                </a:solidFill>
              </a:uFill>
              <a:latin typeface="Arial"/>
            </a:endParaRPr>
          </a:p>
        </p:txBody>
      </p:sp>
      <p:sp>
        <p:nvSpPr>
          <p:cNvPr id="139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SQLAgentUserRole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C’est le plus petit des privilèges des rôles base de données de SQL Server Agent.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membres de ce rôle ont les permissions uniquement sur les jobs locaux et les jobs qu’ils ont programmés eux-mêmes.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ne peuvent utiliser les jobs multiserveurs ni changer les propriétaires des jobs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peuvent voir la liste des proxies disponibles</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39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SQL Server Agent</a:t>
            </a:r>
            <a:endParaRPr lang="en-US" sz="2500" b="0" strike="noStrike" spc="-1">
              <a:solidFill>
                <a:srgbClr val="000000"/>
              </a:solidFill>
              <a:uFill>
                <a:solidFill>
                  <a:srgbClr val="FFFFFF"/>
                </a:solidFill>
              </a:uFill>
              <a:latin typeface="Arial"/>
            </a:endParaRPr>
          </a:p>
        </p:txBody>
      </p:sp>
      <p:sp>
        <p:nvSpPr>
          <p:cNvPr id="139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SQLAgentReaderRole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inclut toutes les permissions de SQLAgentUser Role, ainsi que les permission pour voir la liste de tous les jobs multiserveurs disponibles, leurs propriétés et leurs historiques.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membres de ce rôle peuvent voir tous les jobs, ainsi que leurs propriétés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ne peuvent changer les propriétaires des jobs  </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39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Rôles SQL Server Agent</a:t>
            </a:r>
            <a:endParaRPr lang="en-US" sz="2500" b="0" strike="noStrike" spc="-1">
              <a:solidFill>
                <a:srgbClr val="000000"/>
              </a:solidFill>
              <a:uFill>
                <a:solidFill>
                  <a:srgbClr val="FFFFFF"/>
                </a:solidFill>
              </a:uFill>
              <a:latin typeface="Arial"/>
            </a:endParaRPr>
          </a:p>
        </p:txBody>
      </p:sp>
      <p:sp>
        <p:nvSpPr>
          <p:cNvPr id="140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SQLAgentOperatorRole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s’agit du plus grand privilège.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inclut toutes les permissions des rôles SQLAgentUserRole et SQLAgentReaderRole.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membres de ce rôle peuvent également voir les propriétés pour les opérateurs et les proxies, et énumérer les proxies et les alertes disponibles dans le serveur.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peuvent exécuter toutes les opérations possibles sur les jobs mais ne peuvent pas changer le propriétaire des jobs.</a:t>
            </a:r>
            <a:endParaRPr lang="en-US" sz="1600" b="0" strike="noStrike" spc="-1">
              <a:solidFill>
                <a:srgbClr val="000000"/>
              </a:solidFill>
              <a:uFill>
                <a:solidFill>
                  <a:srgbClr val="FFFFFF"/>
                </a:solidFill>
              </a:uFill>
              <a:latin typeface="Calibri"/>
            </a:endParaRPr>
          </a:p>
        </p:txBody>
      </p:sp>
      <p:sp>
        <p:nvSpPr>
          <p:cNvPr id="140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Proxies SQL Server Agent</a:t>
            </a:r>
            <a:endParaRPr lang="en-US" sz="2500" b="0" strike="noStrike" spc="-1">
              <a:solidFill>
                <a:srgbClr val="000000"/>
              </a:solidFill>
              <a:uFill>
                <a:solidFill>
                  <a:srgbClr val="FFFFFF"/>
                </a:solidFill>
              </a:uFill>
              <a:latin typeface="Arial"/>
            </a:endParaRPr>
          </a:p>
        </p:txBody>
      </p:sp>
      <p:sp>
        <p:nvSpPr>
          <p:cNvPr id="140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Définissent le contexte de sécurité pour les jobs qui n’utilisent pas le Transact-SQL et qui accèdent à un sous-système particulier. (ex : activeX)</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Chaque proxy est associé à un ou plusieurs sous-systèmes.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Une étape d’un job qui utilise le proxy peut accéder à un sous-système spécifique en utilisant le contexte de sécurité de l’utilisateur de Windows.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Ils sont mappés aux utilisateurs Windows en utilisant des crédentials</a:t>
            </a:r>
          </a:p>
        </p:txBody>
      </p:sp>
      <p:sp>
        <p:nvSpPr>
          <p:cNvPr id="140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highlight>
                  <a:srgbClr val="000000"/>
                </a:highlight>
                <a:uFill>
                  <a:solidFill>
                    <a:srgbClr val="FFFFFF"/>
                  </a:solidFill>
                </a:uFill>
                <a:latin typeface="Calibri"/>
              </a:rPr>
              <a:t>Options </a:t>
            </a:r>
            <a:r>
              <a:rPr lang="en-US" sz="2500" b="1" strike="noStrike" spc="-1" dirty="0" err="1">
                <a:solidFill>
                  <a:srgbClr val="808080"/>
                </a:solidFill>
                <a:highlight>
                  <a:srgbClr val="000000"/>
                </a:highlight>
                <a:uFill>
                  <a:solidFill>
                    <a:srgbClr val="FFFFFF"/>
                  </a:solidFill>
                </a:uFill>
                <a:latin typeface="Calibri"/>
              </a:rPr>
              <a:t>d’installation</a:t>
            </a:r>
            <a:r>
              <a:rPr lang="en-US" sz="2500" b="1" strike="noStrike" spc="-1" dirty="0">
                <a:solidFill>
                  <a:srgbClr val="808080"/>
                </a:solidFill>
                <a:highlight>
                  <a:srgbClr val="000000"/>
                </a:highlight>
                <a:uFill>
                  <a:solidFill>
                    <a:srgbClr val="FFFFFF"/>
                  </a:solidFill>
                </a:uFill>
                <a:latin typeface="Calibri"/>
              </a:rPr>
              <a:t> des </a:t>
            </a:r>
            <a:r>
              <a:rPr lang="en-US" sz="2500" b="1" strike="noStrike" spc="-1" dirty="0" err="1">
                <a:solidFill>
                  <a:srgbClr val="808080"/>
                </a:solidFill>
                <a:highlight>
                  <a:srgbClr val="000000"/>
                </a:highlight>
                <a:uFill>
                  <a:solidFill>
                    <a:srgbClr val="FFFFFF"/>
                  </a:solidFill>
                </a:uFill>
                <a:latin typeface="Calibri"/>
              </a:rPr>
              <a:t>composants</a:t>
            </a:r>
            <a:endParaRPr lang="en-US" sz="2500" b="0" strike="noStrike" spc="-1" dirty="0">
              <a:solidFill>
                <a:srgbClr val="000000"/>
              </a:solidFill>
              <a:highlight>
                <a:srgbClr val="000000"/>
              </a:highlight>
              <a:uFill>
                <a:solidFill>
                  <a:srgbClr val="FFFFFF"/>
                </a:solidFill>
              </a:uFill>
              <a:latin typeface="Arial"/>
            </a:endParaRPr>
          </a:p>
        </p:txBody>
      </p:sp>
      <p:sp>
        <p:nvSpPr>
          <p:cNvPr id="556"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557" name="Table 3"/>
          <p:cNvGraphicFramePr/>
          <p:nvPr>
            <p:extLst>
              <p:ext uri="{D42A27DB-BD31-4B8C-83A1-F6EECF244321}">
                <p14:modId xmlns:p14="http://schemas.microsoft.com/office/powerpoint/2010/main" val="4100214737"/>
              </p:ext>
            </p:extLst>
          </p:nvPr>
        </p:nvGraphicFramePr>
        <p:xfrm>
          <a:off x="457200" y="1000080"/>
          <a:ext cx="8229240" cy="3231000"/>
        </p:xfrm>
        <a:graphic>
          <a:graphicData uri="http://schemas.openxmlformats.org/drawingml/2006/table">
            <a:tbl>
              <a:tblPr/>
              <a:tblGrid>
                <a:gridCol w="3335760">
                  <a:extLst>
                    <a:ext uri="{9D8B030D-6E8A-4147-A177-3AD203B41FA5}">
                      <a16:colId xmlns:a16="http://schemas.microsoft.com/office/drawing/2014/main" val="20000"/>
                    </a:ext>
                  </a:extLst>
                </a:gridCol>
                <a:gridCol w="4893480">
                  <a:extLst>
                    <a:ext uri="{9D8B030D-6E8A-4147-A177-3AD203B41FA5}">
                      <a16:colId xmlns:a16="http://schemas.microsoft.com/office/drawing/2014/main" val="20001"/>
                    </a:ext>
                  </a:extLst>
                </a:gridCol>
              </a:tblGrid>
              <a:tr h="370800">
                <a:tc>
                  <a:txBody>
                    <a:bodyPr/>
                    <a:lstStyle/>
                    <a:p>
                      <a:pPr>
                        <a:lnSpc>
                          <a:spcPct val="100000"/>
                        </a:lnSpc>
                      </a:pPr>
                      <a:r>
                        <a:rPr lang="fr-BE" sz="1600" b="1" strike="noStrike" spc="-1" dirty="0">
                          <a:solidFill>
                            <a:srgbClr val="FFFFFF"/>
                          </a:solidFill>
                          <a:uFill>
                            <a:solidFill>
                              <a:srgbClr val="FFFFFF"/>
                            </a:solidFill>
                          </a:uFill>
                          <a:latin typeface="Constantia"/>
                        </a:rPr>
                        <a:t>Outils d’Administration</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800" b="1" strike="noStrike" spc="-1" dirty="0">
                          <a:solidFill>
                            <a:srgbClr val="FFFFFF"/>
                          </a:solidFill>
                          <a:uFill>
                            <a:solidFill>
                              <a:srgbClr val="FFFFFF"/>
                            </a:solidFill>
                          </a:uFill>
                          <a:latin typeface="Constantia"/>
                        </a:rPr>
                        <a:t>Notes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744480">
                <a:tc>
                  <a:txBody>
                    <a:bodyPr/>
                    <a:lstStyle/>
                    <a:p>
                      <a:pPr>
                        <a:lnSpc>
                          <a:spcPct val="100000"/>
                        </a:lnSpc>
                      </a:pPr>
                      <a:r>
                        <a:rPr lang="fr-BE" sz="1400" b="0" strike="noStrike" spc="-1" dirty="0">
                          <a:solidFill>
                            <a:srgbClr val="000000"/>
                          </a:solidFill>
                          <a:uFill>
                            <a:solidFill>
                              <a:srgbClr val="FFFFFF"/>
                            </a:solidFill>
                          </a:uFill>
                          <a:latin typeface="Constantia"/>
                        </a:rPr>
                        <a:t>Assistant Paramétrage du moteur de base de données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L'Assistant Paramétrage du moteur de base de données permet de créer des jeux d'index, des vues indexées et des partitions optimaux.</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1178640">
                <a:tc>
                  <a:txBody>
                    <a:bodyPr/>
                    <a:lstStyle/>
                    <a:p>
                      <a:pPr>
                        <a:lnSpc>
                          <a:spcPct val="100000"/>
                        </a:lnSpc>
                      </a:pPr>
                      <a:r>
                        <a:rPr lang="fr-BE" sz="1400" b="0" strike="noStrike" spc="-1" dirty="0">
                          <a:solidFill>
                            <a:srgbClr val="000000"/>
                          </a:solidFill>
                          <a:uFill>
                            <a:solidFill>
                              <a:srgbClr val="FFFFFF"/>
                            </a:solidFill>
                          </a:uFill>
                          <a:latin typeface="Constantia"/>
                        </a:rPr>
                        <a:t>Business Intelligence </a:t>
                      </a:r>
                      <a:r>
                        <a:rPr lang="fr-BE" sz="1400" b="0" strike="noStrike" spc="-1" dirty="0" err="1">
                          <a:solidFill>
                            <a:srgbClr val="000000"/>
                          </a:solidFill>
                          <a:uFill>
                            <a:solidFill>
                              <a:srgbClr val="FFFFFF"/>
                            </a:solidFill>
                          </a:uFill>
                          <a:latin typeface="Constantia"/>
                        </a:rPr>
                        <a:t>Development</a:t>
                      </a:r>
                      <a:r>
                        <a:rPr lang="fr-BE" sz="1400" b="0" strike="noStrike" spc="-1" dirty="0">
                          <a:solidFill>
                            <a:srgbClr val="000000"/>
                          </a:solidFill>
                          <a:uFill>
                            <a:solidFill>
                              <a:srgbClr val="FFFFFF"/>
                            </a:solidFill>
                          </a:uFill>
                          <a:latin typeface="Constantia"/>
                        </a:rPr>
                        <a:t> Studio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Le Business Intelligence </a:t>
                      </a:r>
                      <a:r>
                        <a:rPr lang="fr-BE" sz="1400" b="0" strike="noStrike" spc="-1" dirty="0" err="1">
                          <a:solidFill>
                            <a:srgbClr val="000000"/>
                          </a:solidFill>
                          <a:uFill>
                            <a:solidFill>
                              <a:srgbClr val="FFFFFF"/>
                            </a:solidFill>
                          </a:uFill>
                          <a:latin typeface="Constantia"/>
                        </a:rPr>
                        <a:t>Development</a:t>
                      </a:r>
                      <a:r>
                        <a:rPr lang="fr-BE" sz="1400" b="0" strike="noStrike" spc="-1" dirty="0">
                          <a:solidFill>
                            <a:srgbClr val="000000"/>
                          </a:solidFill>
                          <a:uFill>
                            <a:solidFill>
                              <a:srgbClr val="FFFFFF"/>
                            </a:solidFill>
                          </a:uFill>
                          <a:latin typeface="Constantia"/>
                        </a:rPr>
                        <a:t> Studio est un IDE pour les solutions </a:t>
                      </a:r>
                      <a:r>
                        <a:rPr lang="fr-BE" sz="1400" b="0" strike="noStrike" spc="-1" dirty="0" err="1">
                          <a:solidFill>
                            <a:srgbClr val="000000"/>
                          </a:solidFill>
                          <a:uFill>
                            <a:solidFill>
                              <a:srgbClr val="FFFFFF"/>
                            </a:solidFill>
                          </a:uFill>
                          <a:latin typeface="Constantia"/>
                        </a:rPr>
                        <a:t>Analysis</a:t>
                      </a:r>
                      <a:r>
                        <a:rPr lang="fr-BE" sz="1400" b="0" strike="noStrike" spc="-1" dirty="0">
                          <a:solidFill>
                            <a:srgbClr val="000000"/>
                          </a:solidFill>
                          <a:uFill>
                            <a:solidFill>
                              <a:srgbClr val="FFFFFF"/>
                            </a:solidFill>
                          </a:uFill>
                          <a:latin typeface="Constantia"/>
                        </a:rPr>
                        <a:t> Services, </a:t>
                      </a:r>
                      <a:r>
                        <a:rPr lang="fr-BE" sz="1400" b="0" strike="noStrike" spc="-1" dirty="0" err="1">
                          <a:solidFill>
                            <a:srgbClr val="000000"/>
                          </a:solidFill>
                          <a:uFill>
                            <a:solidFill>
                              <a:srgbClr val="FFFFFF"/>
                            </a:solidFill>
                          </a:uFill>
                          <a:latin typeface="Constantia"/>
                        </a:rPr>
                        <a:t>Reporting</a:t>
                      </a:r>
                      <a:r>
                        <a:rPr lang="fr-BE" sz="1400" b="0" strike="noStrike" spc="-1" dirty="0">
                          <a:solidFill>
                            <a:srgbClr val="000000"/>
                          </a:solidFill>
                          <a:uFill>
                            <a:solidFill>
                              <a:srgbClr val="FFFFFF"/>
                            </a:solidFill>
                          </a:uFill>
                          <a:latin typeface="Constantia"/>
                        </a:rPr>
                        <a:t> Services et </a:t>
                      </a:r>
                      <a:r>
                        <a:rPr lang="fr-BE" sz="1400" b="0" strike="noStrike" spc="-1" dirty="0" err="1">
                          <a:solidFill>
                            <a:srgbClr val="000000"/>
                          </a:solidFill>
                          <a:uFill>
                            <a:solidFill>
                              <a:srgbClr val="FFFFFF"/>
                            </a:solidFill>
                          </a:uFill>
                          <a:latin typeface="Constantia"/>
                        </a:rPr>
                        <a:t>Integration</a:t>
                      </a:r>
                      <a:r>
                        <a:rPr lang="fr-BE" sz="1400" b="0" strike="noStrike" spc="-1" dirty="0">
                          <a:solidFill>
                            <a:srgbClr val="000000"/>
                          </a:solidFill>
                          <a:uFill>
                            <a:solidFill>
                              <a:srgbClr val="FFFFFF"/>
                            </a:solidFill>
                          </a:uFill>
                          <a:latin typeface="Constantia"/>
                        </a:rPr>
                        <a:t> Services. Internet Explorer 6.0 SP1 ou version ultérieure est requis pour l'installation de BI </a:t>
                      </a:r>
                      <a:r>
                        <a:rPr lang="fr-BE" sz="1400" b="0" strike="noStrike" spc="-1" dirty="0" err="1">
                          <a:solidFill>
                            <a:srgbClr val="000000"/>
                          </a:solidFill>
                          <a:uFill>
                            <a:solidFill>
                              <a:srgbClr val="FFFFFF"/>
                            </a:solidFill>
                          </a:uFill>
                          <a:latin typeface="Constantia"/>
                        </a:rPr>
                        <a:t>Development</a:t>
                      </a:r>
                      <a:r>
                        <a:rPr lang="fr-BE" sz="1400" b="0" strike="noStrike" spc="-1" dirty="0">
                          <a:solidFill>
                            <a:srgbClr val="000000"/>
                          </a:solidFill>
                          <a:uFill>
                            <a:solidFill>
                              <a:srgbClr val="FFFFFF"/>
                            </a:solidFill>
                          </a:uFill>
                          <a:latin typeface="Constantia"/>
                        </a:rPr>
                        <a:t> Studio.</a:t>
                      </a:r>
                      <a:br>
                        <a:rPr lang="fr-BE" sz="1400" b="0" strike="noStrike" spc="-1" dirty="0">
                          <a:solidFill>
                            <a:srgbClr val="000000"/>
                          </a:solidFill>
                          <a:uFill>
                            <a:solidFill>
                              <a:srgbClr val="FFFFFF"/>
                            </a:solidFill>
                          </a:uFill>
                          <a:latin typeface="Constantia"/>
                        </a:rPr>
                      </a:br>
                      <a:r>
                        <a:rPr lang="fr-BE" sz="1400" b="0" strike="noStrike" spc="-1" dirty="0">
                          <a:solidFill>
                            <a:srgbClr val="000000"/>
                          </a:solidFill>
                          <a:uFill>
                            <a:solidFill>
                              <a:srgbClr val="FFFFFF"/>
                            </a:solidFill>
                          </a:uFill>
                          <a:latin typeface="Constantia"/>
                        </a:rPr>
                        <a:t>(Extension disponible pour </a:t>
                      </a:r>
                      <a:r>
                        <a:rPr lang="fr-BE" sz="1400" b="0" strike="noStrike" spc="-1" dirty="0" err="1">
                          <a:solidFill>
                            <a:srgbClr val="000000"/>
                          </a:solidFill>
                          <a:uFill>
                            <a:solidFill>
                              <a:srgbClr val="FFFFFF"/>
                            </a:solidFill>
                          </a:uFill>
                          <a:latin typeface="Constantia"/>
                        </a:rPr>
                        <a:t>visual</a:t>
                      </a:r>
                      <a:r>
                        <a:rPr lang="fr-BE" sz="1400" b="0" strike="noStrike" spc="-1" dirty="0">
                          <a:solidFill>
                            <a:srgbClr val="000000"/>
                          </a:solidFill>
                          <a:uFill>
                            <a:solidFill>
                              <a:srgbClr val="FFFFFF"/>
                            </a:solidFill>
                          </a:uFill>
                          <a:latin typeface="Constantia"/>
                        </a:rPr>
                        <a:t> studio SSDT)</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744120">
                <a:tc>
                  <a:txBody>
                    <a:bodyPr/>
                    <a:lstStyle/>
                    <a:p>
                      <a:pPr>
                        <a:lnSpc>
                          <a:spcPct val="100000"/>
                        </a:lnSpc>
                      </a:pPr>
                      <a:r>
                        <a:rPr lang="fr-BE" sz="1400" b="0" strike="noStrike" spc="-1" dirty="0">
                          <a:solidFill>
                            <a:srgbClr val="000000"/>
                          </a:solidFill>
                          <a:uFill>
                            <a:solidFill>
                              <a:srgbClr val="FFFFFF"/>
                            </a:solidFill>
                          </a:uFill>
                          <a:latin typeface="Constantia"/>
                        </a:rPr>
                        <a:t>Composants de connectivité</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Installe des composants permettant la communication entre les clients et les serveurs, et des bibliothèques réseau pour DB-Library, ODBC et OLE DB.</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TextShape 1"/>
          <p:cNvSpPr txBox="1"/>
          <p:nvPr/>
        </p:nvSpPr>
        <p:spPr>
          <a:xfrm>
            <a:off x="446400" y="294120"/>
            <a:ext cx="8239680" cy="718200"/>
          </a:xfrm>
          <a:prstGeom prst="rect">
            <a:avLst/>
          </a:prstGeom>
          <a:noFill/>
          <a:ln>
            <a:noFill/>
          </a:ln>
        </p:spPr>
        <p:txBody>
          <a:bodyPr/>
          <a:lstStyle/>
          <a:p>
            <a:pPr>
              <a:lnSpc>
                <a:spcPct val="100000"/>
              </a:lnSpc>
            </a:pPr>
            <a:r>
              <a:rPr lang="en-US" sz="2500" b="1" spc="-1" dirty="0" err="1">
                <a:solidFill>
                  <a:srgbClr val="808080"/>
                </a:solidFill>
                <a:uFill>
                  <a:solidFill>
                    <a:srgbClr val="FFFFFF"/>
                  </a:solidFill>
                </a:uFill>
                <a:latin typeface="Calibri"/>
              </a:rPr>
              <a:t>Automatisation</a:t>
            </a:r>
            <a:r>
              <a:rPr lang="en-US" sz="2500" b="1" spc="-1" dirty="0">
                <a:solidFill>
                  <a:srgbClr val="808080"/>
                </a:solidFill>
                <a:uFill>
                  <a:solidFill>
                    <a:srgbClr val="FFFFFF"/>
                  </a:solidFill>
                </a:uFill>
                <a:latin typeface="Calibri"/>
              </a:rPr>
              <a:t> des </a:t>
            </a:r>
            <a:r>
              <a:rPr lang="en-US" sz="2500" b="1" spc="-1" dirty="0" err="1">
                <a:solidFill>
                  <a:srgbClr val="808080"/>
                </a:solidFill>
                <a:uFill>
                  <a:solidFill>
                    <a:srgbClr val="FFFFFF"/>
                  </a:solidFill>
                </a:uFill>
                <a:latin typeface="Calibri"/>
              </a:rPr>
              <a:t>processus</a:t>
            </a:r>
            <a:r>
              <a:rPr lang="en-US" sz="2500" b="1" strike="noStrike" spc="-1" dirty="0">
                <a:solidFill>
                  <a:srgbClr val="808080"/>
                </a:solidFill>
                <a:uFill>
                  <a:solidFill>
                    <a:srgbClr val="FFFFFF"/>
                  </a:solidFill>
                </a:uFill>
                <a:latin typeface="Calibri"/>
              </a:rPr>
              <a:t> LABO</a:t>
            </a:r>
            <a:endParaRPr lang="en-US" sz="2500" b="0" strike="noStrike" spc="-1" dirty="0">
              <a:solidFill>
                <a:srgbClr val="000000"/>
              </a:solidFill>
              <a:uFill>
                <a:solidFill>
                  <a:srgbClr val="FFFFFF"/>
                </a:solidFill>
              </a:uFill>
              <a:latin typeface="Arial"/>
            </a:endParaRPr>
          </a:p>
        </p:txBody>
      </p:sp>
      <p:sp>
        <p:nvSpPr>
          <p:cNvPr id="1217" name="TextShape 2"/>
          <p:cNvSpPr txBox="1"/>
          <p:nvPr/>
        </p:nvSpPr>
        <p:spPr>
          <a:xfrm>
            <a:off x="457560" y="1143000"/>
            <a:ext cx="8228520" cy="4963320"/>
          </a:xfrm>
          <a:prstGeom prst="rect">
            <a:avLst/>
          </a:prstGeom>
          <a:noFill/>
          <a:ln>
            <a:noFill/>
          </a:ln>
        </p:spPr>
        <p:txBody>
          <a:bodyPr/>
          <a:lstStyle/>
          <a:p>
            <a:pPr marL="360">
              <a:lnSpc>
                <a:spcPct val="100000"/>
              </a:lnSpc>
              <a:buClr>
                <a:srgbClr val="92B4DF"/>
              </a:buClr>
              <a:buSzPct val="99000"/>
            </a:pPr>
            <a:endParaRPr lang="en-US" sz="1600" spc="-1" dirty="0">
              <a:solidFill>
                <a:srgbClr val="000000"/>
              </a:solidFill>
              <a:uFill>
                <a:solidFill>
                  <a:srgbClr val="FFFFFF"/>
                </a:solidFill>
              </a:uFill>
              <a:latin typeface="Calibri"/>
            </a:endParaRPr>
          </a:p>
          <a:p>
            <a:pPr marL="360">
              <a:lnSpc>
                <a:spcPct val="100000"/>
              </a:lnSpc>
              <a:buClr>
                <a:srgbClr val="92B4DF"/>
              </a:buClr>
              <a:buSzPct val="99000"/>
            </a:pPr>
            <a:r>
              <a:rPr lang="en-US" sz="1600" spc="-1" dirty="0" err="1">
                <a:solidFill>
                  <a:srgbClr val="000000"/>
                </a:solidFill>
                <a:uFill>
                  <a:solidFill>
                    <a:srgbClr val="FFFFFF"/>
                  </a:solidFill>
                </a:uFill>
                <a:latin typeface="Calibri"/>
              </a:rPr>
              <a:t>Vérifier</a:t>
            </a:r>
            <a:r>
              <a:rPr lang="en-US" sz="1600" spc="-1" dirty="0">
                <a:solidFill>
                  <a:srgbClr val="000000"/>
                </a:solidFill>
                <a:uFill>
                  <a:solidFill>
                    <a:srgbClr val="FFFFFF"/>
                  </a:solidFill>
                </a:uFill>
                <a:latin typeface="Calibri"/>
              </a:rPr>
              <a:t> </a:t>
            </a:r>
            <a:r>
              <a:rPr lang="en-US" sz="1600" spc="-1" dirty="0" err="1">
                <a:solidFill>
                  <a:srgbClr val="000000"/>
                </a:solidFill>
                <a:uFill>
                  <a:solidFill>
                    <a:srgbClr val="FFFFFF"/>
                  </a:solidFill>
                </a:uFill>
                <a:latin typeface="Calibri"/>
              </a:rPr>
              <a:t>si</a:t>
            </a:r>
            <a:r>
              <a:rPr lang="en-US" sz="1600" spc="-1" dirty="0">
                <a:solidFill>
                  <a:srgbClr val="000000"/>
                </a:solidFill>
                <a:uFill>
                  <a:solidFill>
                    <a:srgbClr val="FFFFFF"/>
                  </a:solidFill>
                </a:uFill>
                <a:latin typeface="Calibri"/>
              </a:rPr>
              <a:t> </a:t>
            </a:r>
            <a:r>
              <a:rPr lang="en-US" sz="1600" spc="-1" dirty="0" err="1">
                <a:solidFill>
                  <a:srgbClr val="000000"/>
                </a:solidFill>
                <a:uFill>
                  <a:solidFill>
                    <a:srgbClr val="FFFFFF"/>
                  </a:solidFill>
                </a:uFill>
                <a:latin typeface="Calibri"/>
              </a:rPr>
              <a:t>il</a:t>
            </a:r>
            <a:r>
              <a:rPr lang="en-US" sz="1600" spc="-1" dirty="0">
                <a:solidFill>
                  <a:srgbClr val="000000"/>
                </a:solidFill>
                <a:uFill>
                  <a:solidFill>
                    <a:srgbClr val="FFFFFF"/>
                  </a:solidFill>
                </a:uFill>
                <a:latin typeface="Calibri"/>
              </a:rPr>
              <a:t> y a des indexes sur la table </a:t>
            </a:r>
            <a:r>
              <a:rPr lang="en-US" sz="1600" spc="-1" dirty="0" err="1">
                <a:solidFill>
                  <a:srgbClr val="000000"/>
                </a:solidFill>
                <a:uFill>
                  <a:solidFill>
                    <a:srgbClr val="FFFFFF"/>
                  </a:solidFill>
                </a:uFill>
                <a:latin typeface="Calibri"/>
              </a:rPr>
              <a:t>person.person</a:t>
            </a: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Vérifier si les indexes sont fragmentés</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Mettre en place un </a:t>
            </a:r>
            <a:r>
              <a:rPr lang="fr-FR" sz="1600" spc="-1" dirty="0" err="1">
                <a:solidFill>
                  <a:srgbClr val="000000"/>
                </a:solidFill>
                <a:uFill>
                  <a:solidFill>
                    <a:srgbClr val="FFFFFF"/>
                  </a:solidFill>
                </a:uFill>
                <a:latin typeface="Calibri"/>
              </a:rPr>
              <a:t>wizard</a:t>
            </a:r>
            <a:r>
              <a:rPr lang="fr-FR" sz="1600" spc="-1" dirty="0">
                <a:solidFill>
                  <a:srgbClr val="000000"/>
                </a:solidFill>
                <a:uFill>
                  <a:solidFill>
                    <a:srgbClr val="FFFFFF"/>
                  </a:solidFill>
                </a:uFill>
                <a:latin typeface="Calibri"/>
              </a:rPr>
              <a:t> de maintenance pour maintenir les indexes de la DB</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Exécuter la maintenance et vérifier le résultat</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fr-FR" sz="1600" spc="-1" dirty="0">
                <a:solidFill>
                  <a:srgbClr val="000000"/>
                </a:solidFill>
                <a:uFill>
                  <a:solidFill>
                    <a:srgbClr val="FFFFFF"/>
                  </a:solidFill>
                </a:uFill>
                <a:latin typeface="Calibri"/>
              </a:rPr>
              <a:t>Mettre en place un job de maintenance quotidien</a:t>
            </a:r>
          </a:p>
          <a:p>
            <a:pPr marL="219960" indent="-219600">
              <a:lnSpc>
                <a:spcPct val="100000"/>
              </a:lnSpc>
              <a:buClr>
                <a:srgbClr val="92B4DF"/>
              </a:buClr>
              <a:buSzPct val="99000"/>
              <a:buFont typeface="Arial"/>
              <a:buChar char="•"/>
            </a:pPr>
            <a:endParaRPr lang="fr-FR" sz="1600" spc="-1" dirty="0">
              <a:solidFill>
                <a:srgbClr val="000000"/>
              </a:solidFill>
              <a:uFill>
                <a:solidFill>
                  <a:srgbClr val="FFFFFF"/>
                </a:solidFill>
              </a:uFill>
              <a:latin typeface="Calibri"/>
            </a:endParaRPr>
          </a:p>
        </p:txBody>
      </p:sp>
      <p:sp>
        <p:nvSpPr>
          <p:cNvPr id="12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1373504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6</a:t>
            </a:r>
            <a:endParaRPr lang="en-US" sz="2100" b="0" strike="noStrike" spc="-1">
              <a:solidFill>
                <a:srgbClr val="595959"/>
              </a:solidFill>
              <a:uFill>
                <a:solidFill>
                  <a:srgbClr val="FFFFFF"/>
                </a:solidFill>
              </a:uFill>
              <a:latin typeface="Calibri"/>
            </a:endParaRPr>
          </a:p>
        </p:txBody>
      </p:sp>
      <p:sp>
        <p:nvSpPr>
          <p:cNvPr id="1407"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408"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Monitoring</a:t>
            </a:r>
            <a:endParaRPr lang="en-US" sz="2500" b="0" strike="noStrike" spc="-1">
              <a:solidFill>
                <a:srgbClr val="000000"/>
              </a:solidFill>
              <a:uFill>
                <a:solidFill>
                  <a:srgbClr val="FFFFFF"/>
                </a:solidFill>
              </a:uFill>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141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Identifier l’état actuel des ressources afin de déterminer si des changements sont nécessaires ou pas.</a:t>
            </a:r>
          </a:p>
        </p:txBody>
      </p:sp>
      <p:sp>
        <p:nvSpPr>
          <p:cNvPr id="141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	</a:t>
            </a:r>
            <a:endParaRPr lang="en-US" sz="2500" b="0" strike="noStrike" spc="-1">
              <a:solidFill>
                <a:srgbClr val="000000"/>
              </a:solidFill>
              <a:uFill>
                <a:solidFill>
                  <a:srgbClr val="FFFFFF"/>
                </a:solidFill>
              </a:uFill>
              <a:latin typeface="Arial"/>
            </a:endParaRPr>
          </a:p>
        </p:txBody>
      </p:sp>
      <p:sp>
        <p:nvSpPr>
          <p:cNvPr id="141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Vue de </a:t>
            </a:r>
            <a:r>
              <a:rPr lang="en-US" sz="2100" b="0" strike="noStrike" spc="-1" dirty="0" err="1">
                <a:solidFill>
                  <a:srgbClr val="595959"/>
                </a:solidFill>
                <a:uFill>
                  <a:solidFill>
                    <a:srgbClr val="FFFFFF"/>
                  </a:solidFill>
                </a:uFill>
                <a:latin typeface="Calibri"/>
              </a:rPr>
              <a:t>l’activité</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cours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System Monitor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Profiler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triggers DDL</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Notification </a:t>
            </a:r>
            <a:r>
              <a:rPr lang="en-US" sz="2100" b="0" strike="noStrike" spc="-1" dirty="0" err="1">
                <a:solidFill>
                  <a:srgbClr val="595959"/>
                </a:solidFill>
                <a:uFill>
                  <a:solidFill>
                    <a:srgbClr val="FFFFFF"/>
                  </a:solidFill>
                </a:uFill>
                <a:latin typeface="Calibri"/>
              </a:rPr>
              <a:t>d’évènement</a:t>
            </a:r>
            <a:endParaRPr lang="en-US" sz="2100" b="0" strike="noStrike" spc="-1" dirty="0">
              <a:solidFill>
                <a:srgbClr val="595959"/>
              </a:solidFill>
              <a:uFill>
                <a:solidFill>
                  <a:srgbClr val="FFFFFF"/>
                </a:solidFill>
              </a:uFill>
              <a:latin typeface="Calibri"/>
            </a:endParaRPr>
          </a:p>
        </p:txBody>
      </p:sp>
      <p:sp>
        <p:nvSpPr>
          <p:cNvPr id="141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Vue de l’activité en cours</a:t>
            </a:r>
            <a:endParaRPr lang="en-US" sz="2500" b="0" strike="noStrike" spc="-1">
              <a:solidFill>
                <a:srgbClr val="000000"/>
              </a:solidFill>
              <a:uFill>
                <a:solidFill>
                  <a:srgbClr val="FFFFFF"/>
                </a:solidFill>
              </a:uFill>
              <a:latin typeface="Arial"/>
            </a:endParaRPr>
          </a:p>
        </p:txBody>
      </p:sp>
      <p:sp>
        <p:nvSpPr>
          <p:cNvPr id="141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Activity Monitor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Dynamic Management Objets</a:t>
            </a: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41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1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Outil</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graphique</a:t>
            </a:r>
            <a:r>
              <a:rPr lang="en-US" sz="2100" b="0" strike="noStrike" spc="-1" dirty="0">
                <a:solidFill>
                  <a:srgbClr val="595959"/>
                </a:solidFill>
                <a:uFill>
                  <a:solidFill>
                    <a:srgbClr val="FFFFFF"/>
                  </a:solidFill>
                </a:uFill>
                <a:latin typeface="Calibri"/>
              </a:rPr>
              <a:t> de SQL Server Management Studio qui </a:t>
            </a:r>
            <a:r>
              <a:rPr lang="en-US" sz="2100" b="0" strike="noStrike" spc="-1" dirty="0" err="1">
                <a:solidFill>
                  <a:srgbClr val="595959"/>
                </a:solidFill>
                <a:uFill>
                  <a:solidFill>
                    <a:srgbClr val="FFFFFF"/>
                  </a:solidFill>
                </a:uFill>
                <a:latin typeface="Calibri"/>
              </a:rPr>
              <a:t>affiche</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informations</a:t>
            </a:r>
            <a:r>
              <a:rPr lang="en-US" sz="2100" b="0" strike="noStrike" spc="-1" dirty="0">
                <a:solidFill>
                  <a:srgbClr val="595959"/>
                </a:solidFill>
                <a:uFill>
                  <a:solidFill>
                    <a:srgbClr val="FFFFFF"/>
                  </a:solidFill>
                </a:uFill>
                <a:latin typeface="Calibri"/>
              </a:rPr>
              <a:t> sur les </a:t>
            </a:r>
            <a:r>
              <a:rPr lang="en-US" sz="2100" b="0" strike="noStrike" spc="-1" dirty="0" err="1">
                <a:solidFill>
                  <a:srgbClr val="595959"/>
                </a:solidFill>
                <a:uFill>
                  <a:solidFill>
                    <a:srgbClr val="FFFFFF"/>
                  </a:solidFill>
                </a:uFill>
                <a:latin typeface="Calibri"/>
              </a:rPr>
              <a:t>processus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utilisateurs</a:t>
            </a:r>
            <a:r>
              <a:rPr lang="en-US" sz="2100" b="0" strike="noStrike" spc="-1" dirty="0">
                <a:solidFill>
                  <a:srgbClr val="595959"/>
                </a:solidFill>
                <a:uFill>
                  <a:solidFill>
                    <a:srgbClr val="FFFFFF"/>
                  </a:solidFill>
                </a:uFill>
                <a:latin typeface="Calibri"/>
              </a:rPr>
              <a:t> et les </a:t>
            </a:r>
            <a:r>
              <a:rPr lang="en-US" sz="2100" b="0" strike="noStrike" spc="-1" dirty="0" err="1">
                <a:solidFill>
                  <a:srgbClr val="595959"/>
                </a:solidFill>
                <a:uFill>
                  <a:solidFill>
                    <a:srgbClr val="FFFFFF"/>
                  </a:solidFill>
                </a:uFill>
                <a:latin typeface="Calibri"/>
              </a:rPr>
              <a:t>verrous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cours</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Composé</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plusieurs</a:t>
            </a:r>
            <a:r>
              <a:rPr lang="en-US" sz="2100" b="0" strike="noStrike" spc="-1" dirty="0">
                <a:solidFill>
                  <a:srgbClr val="595959"/>
                </a:solidFill>
                <a:uFill>
                  <a:solidFill>
                    <a:srgbClr val="FFFFFF"/>
                  </a:solidFill>
                </a:uFill>
                <a:latin typeface="Calibri"/>
              </a:rPr>
              <a:t> parties</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Overview</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Processes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Ressource</a:t>
            </a:r>
            <a:r>
              <a:rPr lang="en-US" sz="1800" b="0" strike="noStrike" spc="-1" dirty="0">
                <a:solidFill>
                  <a:srgbClr val="000000"/>
                </a:solidFill>
                <a:uFill>
                  <a:solidFill>
                    <a:srgbClr val="FFFFFF"/>
                  </a:solidFill>
                </a:uFill>
                <a:latin typeface="Calibri"/>
              </a:rPr>
              <a:t> Waits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Data File I/O</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Recent Expensive Queries</a:t>
            </a:r>
            <a:endParaRPr lang="en-US" sz="1600" b="0" strike="noStrike"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Chaque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colonne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permet</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filtrage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fonction</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présentes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dynamique</a:t>
            </a:r>
            <a:r>
              <a:rPr lang="en-US" sz="2100" b="0" strike="noStrike" spc="-1" dirty="0">
                <a:solidFill>
                  <a:srgbClr val="595959"/>
                </a:solidFill>
                <a:uFill>
                  <a:solidFill>
                    <a:srgbClr val="FFFFFF"/>
                  </a:solidFill>
                </a:uFill>
                <a:latin typeface="Calibri"/>
              </a:rPr>
              <a:t>)</a:t>
            </a:r>
          </a:p>
        </p:txBody>
      </p:sp>
      <p:sp>
        <p:nvSpPr>
          <p:cNvPr id="142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2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Composé de plusieurs parties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Overview</a:t>
            </a:r>
            <a:endParaRPr lang="en-US" sz="1600" b="0" strike="noStrike" spc="-1">
              <a:solidFill>
                <a:srgbClr val="000000"/>
              </a:solidFill>
              <a:uFill>
                <a:solidFill>
                  <a:srgbClr val="FFFFFF"/>
                </a:solidFill>
              </a:uFill>
              <a:latin typeface="Calibri"/>
            </a:endParaRPr>
          </a:p>
          <a:p>
            <a:pPr marL="1314360" lvl="2" indent="-45684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Montre à l’aide de graphiques</a:t>
            </a:r>
            <a:endParaRPr lang="en-US" sz="1400" b="0" strike="noStrike" spc="-1">
              <a:solidFill>
                <a:srgbClr val="000000"/>
              </a:solidFill>
              <a:uFill>
                <a:solidFill>
                  <a:srgbClr val="FFFFFF"/>
                </a:solidFill>
              </a:uFill>
              <a:latin typeface="Calibri"/>
            </a:endParaRPr>
          </a:p>
          <a:p>
            <a:pPr marL="1771560" lvl="3" indent="-45684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la charge du processeur, </a:t>
            </a:r>
          </a:p>
          <a:p>
            <a:pPr marL="1771560" lvl="3" indent="-45684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 nombre de tâches,</a:t>
            </a:r>
          </a:p>
          <a:p>
            <a:pPr marL="1771560" lvl="3" indent="-45684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Les écritures et lectures de la base de données</a:t>
            </a:r>
          </a:p>
          <a:p>
            <a:pPr marL="1771560" lvl="3" indent="-45684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Les exécutions de requêtes</a:t>
            </a:r>
          </a:p>
          <a:p>
            <a:pPr marL="1314360" lvl="2" indent="-45684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 de changer l’interval des refreshs</a:t>
            </a:r>
            <a:endParaRPr lang="en-US" sz="14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42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2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Composé de plusieurs parties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Processes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Elle affiche une liste de tous les processus connectés au système.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Chaque processus est identifié par un ProcessID</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page affiche des informations sur le processus telles que</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Les bases de données auxquelles il accède</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 nom de l’application client</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Le login utilisé par ce processus</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Cette page permet de savoir quel processus est actuellement actif, et pour mettre fin à un processus si nécessaire</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42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2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Composé de plusieurs parties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Resource waits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Cette partie affiche les informations concernant les ressources en attente.</a:t>
            </a:r>
            <a:endParaRPr lang="en-US" sz="1400" b="0" strike="noStrike" spc="-1">
              <a:solidFill>
                <a:srgbClr val="000000"/>
              </a:solidFill>
              <a:uFill>
                <a:solidFill>
                  <a:srgbClr val="FFFFFF"/>
                </a:solidFill>
              </a:uFill>
              <a:latin typeface="Calibri"/>
            </a:endParaRPr>
          </a:p>
        </p:txBody>
      </p:sp>
      <p:sp>
        <p:nvSpPr>
          <p:cNvPr id="142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3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Composé de plusieurs parties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Data File I/O Pane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Affiche les informations concernant les fichier des databases de l’instance courante</a:t>
            </a:r>
            <a:endParaRPr lang="en-US" sz="1400" b="0" strike="noStrike" spc="-1">
              <a:solidFill>
                <a:srgbClr val="000000"/>
              </a:solidFill>
              <a:uFill>
                <a:solidFill>
                  <a:srgbClr val="FFFFFF"/>
                </a:solidFill>
              </a:uFill>
              <a:latin typeface="Calibri"/>
            </a:endParaRPr>
          </a:p>
        </p:txBody>
      </p:sp>
      <p:sp>
        <p:nvSpPr>
          <p:cNvPr id="143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ustomShape 1"/>
          <p:cNvSpPr/>
          <p:nvPr/>
        </p:nvSpPr>
        <p:spPr>
          <a:xfrm>
            <a:off x="533520" y="5105520"/>
            <a:ext cx="8076960" cy="5331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fr-BE" sz="1800" b="0" strike="noStrike" spc="-1">
                <a:solidFill>
                  <a:srgbClr val="333399"/>
                </a:solidFill>
                <a:uFill>
                  <a:solidFill>
                    <a:srgbClr val="FFFFFF"/>
                  </a:solidFill>
                </a:uFill>
                <a:latin typeface="Courier New"/>
              </a:rPr>
              <a:t>setup.exe {/qn ou /qb} /settings &lt;path to .ini file&gt;</a:t>
            </a:r>
            <a:endParaRPr lang="fr-BE" sz="1800" b="0" strike="noStrike" spc="-1">
              <a:solidFill>
                <a:srgbClr val="000000"/>
              </a:solidFill>
              <a:uFill>
                <a:solidFill>
                  <a:srgbClr val="FFFFFF"/>
                </a:solidFill>
              </a:uFill>
              <a:latin typeface="Arial"/>
            </a:endParaRPr>
          </a:p>
        </p:txBody>
      </p:sp>
      <p:sp>
        <p:nvSpPr>
          <p:cNvPr id="559" name="TextShape 2"/>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Installation non assistée</a:t>
            </a:r>
            <a:endParaRPr lang="en-US" sz="2500" b="0" strike="noStrike" spc="-1">
              <a:solidFill>
                <a:srgbClr val="000000"/>
              </a:solidFill>
              <a:uFill>
                <a:solidFill>
                  <a:srgbClr val="FFFFFF"/>
                </a:solidFill>
              </a:uFill>
              <a:latin typeface="Arial"/>
            </a:endParaRPr>
          </a:p>
        </p:txBody>
      </p:sp>
      <p:sp>
        <p:nvSpPr>
          <p:cNvPr id="560" name="TextShape 3"/>
          <p:cNvSpPr txBox="1"/>
          <p:nvPr/>
        </p:nvSpPr>
        <p:spPr>
          <a:xfrm>
            <a:off x="457200" y="1600200"/>
            <a:ext cx="8229240" cy="20570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 fait en créant un fichier « .ini » contenant les informations d’installation requises, puis en exécutant « setup.exe » en ligne de commandes.</a:t>
            </a:r>
          </a:p>
        </p:txBody>
      </p:sp>
      <p:sp>
        <p:nvSpPr>
          <p:cNvPr id="561" name="TextShape 4"/>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562" name="Rectangle 1061"/>
          <p:cNvPicPr/>
          <p:nvPr/>
        </p:nvPicPr>
        <p:blipFill>
          <a:blip r:embed="rId3"/>
          <a:stretch/>
        </p:blipFill>
        <p:spPr>
          <a:xfrm>
            <a:off x="4038480" y="3352680"/>
            <a:ext cx="761760" cy="16070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Activity Monitor</a:t>
            </a:r>
            <a:endParaRPr lang="en-US" sz="2500" b="0" strike="noStrike" spc="-1">
              <a:solidFill>
                <a:srgbClr val="000000"/>
              </a:solidFill>
              <a:uFill>
                <a:solidFill>
                  <a:srgbClr val="FFFFFF"/>
                </a:solidFill>
              </a:uFill>
              <a:latin typeface="Arial"/>
            </a:endParaRPr>
          </a:p>
        </p:txBody>
      </p:sp>
      <p:sp>
        <p:nvSpPr>
          <p:cNvPr id="143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Composé de plusieurs parties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Recent Expensive Queries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Affiche les informations concernant les requêtes les plus « couteuse ».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Fusion des résultats des tables </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sys.dm_exec_request </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sys.dm_exec_query_stats</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Affiche les requêtes en cours de traitement ainsi que celles terminées.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 d’éditer les requêtes dans une fenêtre de requête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 d’examiner l’execution plan</a:t>
            </a:r>
            <a:endParaRPr lang="en-US" sz="1400" b="0" strike="noStrike" spc="-1">
              <a:solidFill>
                <a:srgbClr val="000000"/>
              </a:solidFill>
              <a:uFill>
                <a:solidFill>
                  <a:srgbClr val="FFFFFF"/>
                </a:solidFill>
              </a:uFill>
              <a:latin typeface="Calibri"/>
            </a:endParaRPr>
          </a:p>
        </p:txBody>
      </p:sp>
      <p:sp>
        <p:nvSpPr>
          <p:cNvPr id="143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Dynamic Management Objets</a:t>
            </a:r>
            <a:endParaRPr lang="en-US" sz="2500" b="0" strike="noStrike" spc="-1">
              <a:solidFill>
                <a:srgbClr val="000000"/>
              </a:solidFill>
              <a:uFill>
                <a:solidFill>
                  <a:srgbClr val="FFFFFF"/>
                </a:solidFill>
              </a:uFill>
              <a:latin typeface="Arial"/>
            </a:endParaRPr>
          </a:p>
        </p:txBody>
      </p:sp>
      <p:sp>
        <p:nvSpPr>
          <p:cNvPr id="143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 sont des vues et des objets de gestion permettant d’interroger les métadonnées de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Ils donnent des informations sur l’état actuel de SQL Server.  </a:t>
            </a:r>
          </a:p>
        </p:txBody>
      </p:sp>
      <p:sp>
        <p:nvSpPr>
          <p:cNvPr id="143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Dynamic Management Objets</a:t>
            </a:r>
            <a:endParaRPr lang="en-US" sz="2500" b="0" strike="noStrike" spc="-1">
              <a:solidFill>
                <a:srgbClr val="000000"/>
              </a:solidFill>
              <a:uFill>
                <a:solidFill>
                  <a:srgbClr val="FFFFFF"/>
                </a:solidFill>
              </a:uFill>
              <a:latin typeface="Arial"/>
            </a:endParaRPr>
          </a:p>
        </p:txBody>
      </p:sp>
      <p:sp>
        <p:nvSpPr>
          <p:cNvPr id="1440" name="TextShape 2"/>
          <p:cNvSpPr txBox="1"/>
          <p:nvPr/>
        </p:nvSpPr>
        <p:spPr>
          <a:xfrm>
            <a:off x="457200" y="1600200"/>
            <a:ext cx="8229240" cy="9140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vues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Elles sont membres du schéma sys et sont préfixées par dm.</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44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1442" name="Table 4"/>
          <p:cNvGraphicFramePr/>
          <p:nvPr/>
        </p:nvGraphicFramePr>
        <p:xfrm>
          <a:off x="228600" y="2514600"/>
          <a:ext cx="8686440" cy="2966400"/>
        </p:xfrm>
        <a:graphic>
          <a:graphicData uri="http://schemas.openxmlformats.org/drawingml/2006/table">
            <a:tbl>
              <a:tblPr/>
              <a:tblGrid>
                <a:gridCol w="2895480">
                  <a:extLst>
                    <a:ext uri="{9D8B030D-6E8A-4147-A177-3AD203B41FA5}">
                      <a16:colId xmlns:a16="http://schemas.microsoft.com/office/drawing/2014/main" val="20000"/>
                    </a:ext>
                  </a:extLst>
                </a:gridCol>
                <a:gridCol w="5790960">
                  <a:extLst>
                    <a:ext uri="{9D8B030D-6E8A-4147-A177-3AD203B41FA5}">
                      <a16:colId xmlns:a16="http://schemas.microsoft.com/office/drawing/2014/main" val="20001"/>
                    </a:ext>
                  </a:extLst>
                </a:gridCol>
              </a:tblGrid>
              <a:tr h="357840">
                <a:tc>
                  <a:txBody>
                    <a:bodyPr/>
                    <a:lstStyle/>
                    <a:p>
                      <a:pPr>
                        <a:lnSpc>
                          <a:spcPct val="100000"/>
                        </a:lnSpc>
                      </a:pPr>
                      <a:r>
                        <a:rPr lang="fr-BE" sz="1400" b="1" strike="noStrike" spc="-1">
                          <a:solidFill>
                            <a:srgbClr val="FFFFFF"/>
                          </a:solidFill>
                          <a:uFill>
                            <a:solidFill>
                              <a:srgbClr val="FFFFFF"/>
                            </a:solidFill>
                          </a:uFill>
                          <a:latin typeface="Constantia"/>
                        </a:rPr>
                        <a:t>Vue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463320">
                <a:tc>
                  <a:txBody>
                    <a:bodyPr/>
                    <a:lstStyle/>
                    <a:p>
                      <a:pPr>
                        <a:lnSpc>
                          <a:spcPct val="100000"/>
                        </a:lnSpc>
                      </a:pPr>
                      <a:r>
                        <a:rPr lang="fr-BE" sz="1200" b="1" strike="noStrike" spc="-1">
                          <a:solidFill>
                            <a:srgbClr val="000000"/>
                          </a:solidFill>
                          <a:uFill>
                            <a:solidFill>
                              <a:srgbClr val="FFFFFF"/>
                            </a:solidFill>
                          </a:uFill>
                          <a:latin typeface="Constantia"/>
                        </a:rPr>
                        <a:t>sys.dm_db_partition_stats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les pages et les lignes pour chaque partition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57840">
                <a:tc>
                  <a:txBody>
                    <a:bodyPr/>
                    <a:lstStyle/>
                    <a:p>
                      <a:pPr>
                        <a:lnSpc>
                          <a:spcPct val="100000"/>
                        </a:lnSpc>
                      </a:pPr>
                      <a:r>
                        <a:rPr lang="fr-BE" sz="1200" b="1" strike="noStrike" spc="-1">
                          <a:solidFill>
                            <a:srgbClr val="000000"/>
                          </a:solidFill>
                          <a:uFill>
                            <a:solidFill>
                              <a:srgbClr val="FFFFFF"/>
                            </a:solidFill>
                          </a:uFill>
                          <a:latin typeface="Constantia"/>
                        </a:rPr>
                        <a:t>sys.dm_exec_sessions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toutes les sessions courantes connectées à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57840">
                <a:tc>
                  <a:txBody>
                    <a:bodyPr/>
                    <a:lstStyle/>
                    <a:p>
                      <a:pPr>
                        <a:lnSpc>
                          <a:spcPct val="100000"/>
                        </a:lnSpc>
                      </a:pPr>
                      <a:r>
                        <a:rPr lang="fr-BE" sz="1200" b="1" strike="noStrike" spc="-1">
                          <a:solidFill>
                            <a:srgbClr val="000000"/>
                          </a:solidFill>
                          <a:uFill>
                            <a:solidFill>
                              <a:srgbClr val="FFFFFF"/>
                            </a:solidFill>
                          </a:uFill>
                          <a:latin typeface="Constantia"/>
                        </a:rPr>
                        <a:t>sys.dm_io_pending_io_requests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les requêtes I/O en cours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57840">
                <a:tc>
                  <a:txBody>
                    <a:bodyPr/>
                    <a:lstStyle/>
                    <a:p>
                      <a:pPr>
                        <a:lnSpc>
                          <a:spcPct val="100000"/>
                        </a:lnSpc>
                      </a:pPr>
                      <a:r>
                        <a:rPr lang="fr-BE" sz="1200" b="1" strike="noStrike" spc="-1">
                          <a:solidFill>
                            <a:srgbClr val="000000"/>
                          </a:solidFill>
                          <a:uFill>
                            <a:solidFill>
                              <a:srgbClr val="FFFFFF"/>
                            </a:solidFill>
                          </a:uFill>
                          <a:latin typeface="Constantia"/>
                        </a:rPr>
                        <a:t>sys.dm_os_memory_pools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chaque objet dans le cache du système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57840">
                <a:tc>
                  <a:txBody>
                    <a:bodyPr/>
                    <a:lstStyle/>
                    <a:p>
                      <a:pPr>
                        <a:lnSpc>
                          <a:spcPct val="100000"/>
                        </a:lnSpc>
                      </a:pPr>
                      <a:r>
                        <a:rPr lang="fr-BE" sz="1200" b="1" strike="noStrike" spc="-1">
                          <a:solidFill>
                            <a:srgbClr val="000000"/>
                          </a:solidFill>
                          <a:uFill>
                            <a:solidFill>
                              <a:srgbClr val="FFFFFF"/>
                            </a:solidFill>
                          </a:uFill>
                          <a:latin typeface="Constantia"/>
                        </a:rPr>
                        <a:t>sys.dm_os_threads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les « threads » en cours dans le système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57840">
                <a:tc>
                  <a:txBody>
                    <a:bodyPr/>
                    <a:lstStyle/>
                    <a:p>
                      <a:pPr>
                        <a:lnSpc>
                          <a:spcPct val="100000"/>
                        </a:lnSpc>
                      </a:pPr>
                      <a:r>
                        <a:rPr lang="fr-BE" sz="1200" b="1" strike="noStrike" spc="-1">
                          <a:solidFill>
                            <a:srgbClr val="000000"/>
                          </a:solidFill>
                          <a:uFill>
                            <a:solidFill>
                              <a:srgbClr val="FFFFFF"/>
                            </a:solidFill>
                          </a:uFill>
                          <a:latin typeface="Constantia"/>
                        </a:rPr>
                        <a:t>sys.dm_broker_queue_monitors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chaque queue de services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356040">
                <a:tc>
                  <a:txBody>
                    <a:bodyPr/>
                    <a:lstStyle/>
                    <a:p>
                      <a:pPr>
                        <a:lnSpc>
                          <a:spcPct val="100000"/>
                        </a:lnSpc>
                      </a:pPr>
                      <a:r>
                        <a:rPr lang="fr-BE" sz="1200" b="1" strike="noStrike" spc="-1">
                          <a:solidFill>
                            <a:srgbClr val="000000"/>
                          </a:solidFill>
                          <a:uFill>
                            <a:solidFill>
                              <a:srgbClr val="FFFFFF"/>
                            </a:solidFill>
                          </a:uFill>
                          <a:latin typeface="Constantia"/>
                        </a:rPr>
                        <a:t>sys.dm_tran_locks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des informations  sur tout verrou actuellement demandé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44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Monitorer l’activité en cours en utilisant Activity Monitor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Monitorer l’activité en cours en utilisant les vues de gestion dynamique</a:t>
            </a:r>
          </a:p>
          <a:p>
            <a:pPr>
              <a:lnSpc>
                <a:spcPct val="100000"/>
              </a:lnSpc>
            </a:pP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44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System Monitor</a:t>
            </a:r>
            <a:endParaRPr lang="en-US" sz="2500" b="0" strike="noStrike" spc="-1">
              <a:solidFill>
                <a:srgbClr val="000000"/>
              </a:solidFill>
              <a:uFill>
                <a:solidFill>
                  <a:srgbClr val="FFFFFF"/>
                </a:solidFill>
              </a:uFill>
              <a:latin typeface="Arial"/>
            </a:endParaRPr>
          </a:p>
        </p:txBody>
      </p:sp>
      <p:sp>
        <p:nvSpPr>
          <p:cNvPr id="144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Introduction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Performance Objects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Monitoring de SQL Server</a:t>
            </a:r>
          </a:p>
        </p:txBody>
      </p:sp>
      <p:sp>
        <p:nvSpPr>
          <p:cNvPr id="144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5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 s’agit d’un composant logiciel de Microsoft Management Console (MMC) qu’on peut utiliser pour connaître les performances de l’ordinateur (utilisation du processeur, de la mémoire, des statistiques sur les activités)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Monitoring d’objets, instances et compteurs</a:t>
            </a:r>
          </a:p>
        </p:txBody>
      </p:sp>
      <p:sp>
        <p:nvSpPr>
          <p:cNvPr id="145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5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Objets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objets sont les composants majeurs, ou les sous-systèmes de l’ordinateur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peuvent être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du hardware (disque dure)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du software (un processus)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Une application (instance de SQL Server)</a:t>
            </a:r>
            <a:endParaRPr lang="en-US" sz="1400" b="0" strike="noStrike" spc="-1">
              <a:solidFill>
                <a:srgbClr val="000000"/>
              </a:solidFill>
              <a:uFill>
                <a:solidFill>
                  <a:srgbClr val="FFFFFF"/>
                </a:solidFill>
              </a:uFill>
              <a:latin typeface="Calibri"/>
            </a:endParaRPr>
          </a:p>
        </p:txBody>
      </p:sp>
      <p:sp>
        <p:nvSpPr>
          <p:cNvPr id="145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5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Compteurs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compteurs maintiennent des données sur différents aspects des objets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 : pour les objets Processus, les compteurs maintiennent les données sur le pourcentage de temps processeur et les temps utilisateur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sont construits avec le système d’exploitation et lisent continuellement les données de performance.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l’objet a plusieurs instances, les compteurs pistent toutes les statistiques sur chaque instance.</a:t>
            </a:r>
            <a:endParaRPr lang="en-US" sz="1600" b="0" strike="noStrike" spc="-1">
              <a:solidFill>
                <a:srgbClr val="000000"/>
              </a:solidFill>
              <a:uFill>
                <a:solidFill>
                  <a:srgbClr val="FFFFFF"/>
                </a:solidFill>
              </a:uFill>
              <a:latin typeface="Calibri"/>
            </a:endParaRPr>
          </a:p>
        </p:txBody>
      </p:sp>
      <p:sp>
        <p:nvSpPr>
          <p:cNvPr id="145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5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Instances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peut y avoir différentes instances pour le même objet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choisir de voir les valeurs pour une instance spécifique d’un objet ou les valeurs combinées de toutes les instances d’un objet.</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46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6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données sont affichées dans des graphes, histogrammes ou rapports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Ces derniers peuvent être vus et imprimés.</a:t>
            </a:r>
          </a:p>
          <a:p>
            <a:endParaRPr lang="en-US" sz="2100" b="0" strike="noStrike" spc="-1">
              <a:solidFill>
                <a:srgbClr val="595959"/>
              </a:solidFill>
              <a:uFill>
                <a:solidFill>
                  <a:srgbClr val="FFFFFF"/>
                </a:solidFill>
              </a:uFill>
              <a:latin typeface="Calibri"/>
            </a:endParaRPr>
          </a:p>
        </p:txBody>
      </p:sp>
      <p:sp>
        <p:nvSpPr>
          <p:cNvPr id="146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Installation à distance</a:t>
            </a:r>
            <a:endParaRPr lang="en-US" sz="2500" b="0" strike="noStrike" spc="-1">
              <a:solidFill>
                <a:srgbClr val="000000"/>
              </a:solidFill>
              <a:uFill>
                <a:solidFill>
                  <a:srgbClr val="FFFFFF"/>
                </a:solidFill>
              </a:uFill>
              <a:latin typeface="Arial"/>
            </a:endParaRPr>
          </a:p>
        </p:txBody>
      </p:sp>
      <p:sp>
        <p:nvSpPr>
          <p:cNvPr id="56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Peut être faite en ligne de commande  en utilisant un fichier « .ini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Ce fichier doit inclure les paramètres suivants:</a:t>
            </a: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56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566" name="Table 4"/>
          <p:cNvGraphicFramePr/>
          <p:nvPr/>
        </p:nvGraphicFramePr>
        <p:xfrm>
          <a:off x="604080" y="2286000"/>
          <a:ext cx="7924320" cy="1483200"/>
        </p:xfrm>
        <a:graphic>
          <a:graphicData uri="http://schemas.openxmlformats.org/drawingml/2006/table">
            <a:tbl>
              <a:tblPr/>
              <a:tblGrid>
                <a:gridCol w="2361960">
                  <a:extLst>
                    <a:ext uri="{9D8B030D-6E8A-4147-A177-3AD203B41FA5}">
                      <a16:colId xmlns:a16="http://schemas.microsoft.com/office/drawing/2014/main" val="20000"/>
                    </a:ext>
                  </a:extLst>
                </a:gridCol>
                <a:gridCol w="556236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Paramètre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TARGETCOMPUTER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Le nom de l’ordinateur sur lequel SQL Server sera installé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ADMINACCOUNT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Le compte avec des privilèges d’administration à utiliser pour se loguer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ADMINPASSWORD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Le mot de passe de ce compte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6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Alertes et journaux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Performance Logs and Alert : composant logiciel de la MMC.</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 de capturer les informations de performances et les écrire dans un fichier de log.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compteurs de log enregistrent les données relatives aux ressources hardware et aux services système.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fichiers de log permettent de pister les compteurs sur une longue durée de temps.</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46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a:t>
            </a:r>
            <a:endParaRPr lang="en-US" sz="2500" b="0" strike="noStrike" spc="-1">
              <a:solidFill>
                <a:srgbClr val="000000"/>
              </a:solidFill>
              <a:uFill>
                <a:solidFill>
                  <a:srgbClr val="FFFFFF"/>
                </a:solidFill>
              </a:uFill>
              <a:latin typeface="Arial"/>
            </a:endParaRPr>
          </a:p>
        </p:txBody>
      </p:sp>
      <p:sp>
        <p:nvSpPr>
          <p:cNvPr id="14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Alertes et journaux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également configurer des alertes qui se déclenchent quand le compteur atteint un certain seuil.</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4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Performance Objects</a:t>
            </a:r>
            <a:endParaRPr lang="en-US" sz="2500" b="0" strike="noStrike" spc="-1">
              <a:solidFill>
                <a:srgbClr val="000000"/>
              </a:solidFill>
              <a:uFill>
                <a:solidFill>
                  <a:srgbClr val="FFFFFF"/>
                </a:solidFill>
              </a:uFill>
              <a:latin typeface="Arial"/>
            </a:endParaRPr>
          </a:p>
        </p:txBody>
      </p:sp>
      <p:sp>
        <p:nvSpPr>
          <p:cNvPr id="147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contient des objets et des compteurs qui peuvent être utilisés par le System Monitor pour monitorer les activités dans un ordinateur où fonctionne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Chaque objet contient des compteurs qui déterminent différents aspects de l’objet à monitorer.</a:t>
            </a:r>
          </a:p>
        </p:txBody>
      </p:sp>
      <p:sp>
        <p:nvSpPr>
          <p:cNvPr id="147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Performance Objects</a:t>
            </a:r>
            <a:endParaRPr lang="en-US" sz="2500" b="0" strike="noStrike" spc="-1">
              <a:solidFill>
                <a:srgbClr val="000000"/>
              </a:solidFill>
              <a:uFill>
                <a:solidFill>
                  <a:srgbClr val="FFFFFF"/>
                </a:solidFill>
              </a:uFill>
              <a:latin typeface="Arial"/>
            </a:endParaRPr>
          </a:p>
        </p:txBody>
      </p:sp>
      <p:graphicFrame>
        <p:nvGraphicFramePr>
          <p:cNvPr id="1474" name="Table 2"/>
          <p:cNvGraphicFramePr/>
          <p:nvPr/>
        </p:nvGraphicFramePr>
        <p:xfrm>
          <a:off x="457200" y="1143000"/>
          <a:ext cx="8229240" cy="2786400"/>
        </p:xfrm>
        <a:graphic>
          <a:graphicData uri="http://schemas.openxmlformats.org/drawingml/2006/table">
            <a:tbl>
              <a:tblPr/>
              <a:tblGrid>
                <a:gridCol w="2819160">
                  <a:extLst>
                    <a:ext uri="{9D8B030D-6E8A-4147-A177-3AD203B41FA5}">
                      <a16:colId xmlns:a16="http://schemas.microsoft.com/office/drawing/2014/main" val="20000"/>
                    </a:ext>
                  </a:extLst>
                </a:gridCol>
                <a:gridCol w="5410080">
                  <a:extLst>
                    <a:ext uri="{9D8B030D-6E8A-4147-A177-3AD203B41FA5}">
                      <a16:colId xmlns:a16="http://schemas.microsoft.com/office/drawing/2014/main" val="20001"/>
                    </a:ext>
                  </a:extLst>
                </a:gridCol>
              </a:tblGrid>
              <a:tr h="340200">
                <a:tc>
                  <a:txBody>
                    <a:bodyPr/>
                    <a:lstStyle/>
                    <a:p>
                      <a:pPr>
                        <a:lnSpc>
                          <a:spcPct val="100000"/>
                        </a:lnSpc>
                      </a:pPr>
                      <a:r>
                        <a:rPr lang="fr-BE" sz="1600" b="1" strike="noStrike" spc="-1">
                          <a:solidFill>
                            <a:srgbClr val="FFFFFF"/>
                          </a:solidFill>
                          <a:uFill>
                            <a:solidFill>
                              <a:srgbClr val="FFFFFF"/>
                            </a:solidFill>
                          </a:uFill>
                          <a:latin typeface="Constantia"/>
                        </a:rPr>
                        <a:t>Objet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40200">
                <a:tc>
                  <a:txBody>
                    <a:bodyPr/>
                    <a:lstStyle/>
                    <a:p>
                      <a:pPr>
                        <a:lnSpc>
                          <a:spcPct val="100000"/>
                        </a:lnSpc>
                      </a:pPr>
                      <a:r>
                        <a:rPr lang="fr-BE" sz="1600" b="1" strike="noStrike" spc="-1">
                          <a:solidFill>
                            <a:srgbClr val="000000"/>
                          </a:solidFill>
                          <a:uFill>
                            <a:solidFill>
                              <a:srgbClr val="FFFFFF"/>
                            </a:solidFill>
                          </a:uFill>
                          <a:latin typeface="Constantia"/>
                        </a:rPr>
                        <a:t>SQLServer:Access Methods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Allocation des objets des bases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40200">
                <a:tc>
                  <a:txBody>
                    <a:bodyPr/>
                    <a:lstStyle/>
                    <a:p>
                      <a:pPr>
                        <a:lnSpc>
                          <a:spcPct val="100000"/>
                        </a:lnSpc>
                      </a:pPr>
                      <a:r>
                        <a:rPr lang="fr-BE" sz="1600" b="1" strike="noStrike" spc="-1">
                          <a:solidFill>
                            <a:srgbClr val="000000"/>
                          </a:solidFill>
                          <a:uFill>
                            <a:solidFill>
                              <a:srgbClr val="FFFFFF"/>
                            </a:solidFill>
                          </a:uFill>
                          <a:latin typeface="Constantia"/>
                        </a:rPr>
                        <a:t>SQLServer:Buffer Manager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Les buffers utilisées par SQL Server (espace mémoire libre)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588600">
                <a:tc>
                  <a:txBody>
                    <a:bodyPr/>
                    <a:lstStyle/>
                    <a:p>
                      <a:pPr>
                        <a:lnSpc>
                          <a:spcPct val="100000"/>
                        </a:lnSpc>
                      </a:pPr>
                      <a:r>
                        <a:rPr lang="fr-BE" sz="1600" b="1" strike="noStrike" spc="-1">
                          <a:solidFill>
                            <a:srgbClr val="000000"/>
                          </a:solidFill>
                          <a:uFill>
                            <a:solidFill>
                              <a:srgbClr val="FFFFFF"/>
                            </a:solidFill>
                          </a:uFill>
                          <a:latin typeface="Constantia"/>
                        </a:rPr>
                        <a:t>SQLServer:Databases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Bases de données SQL Server (espace libre des fichiers de log , nombre de transactions actives)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588600">
                <a:tc>
                  <a:txBody>
                    <a:bodyPr/>
                    <a:lstStyle/>
                    <a:p>
                      <a:pPr>
                        <a:lnSpc>
                          <a:spcPct val="100000"/>
                        </a:lnSpc>
                      </a:pPr>
                      <a:r>
                        <a:rPr lang="fr-BE" sz="1600" b="1" strike="noStrike" spc="-1">
                          <a:solidFill>
                            <a:srgbClr val="000000"/>
                          </a:solidFill>
                          <a:uFill>
                            <a:solidFill>
                              <a:srgbClr val="FFFFFF"/>
                            </a:solidFill>
                          </a:uFill>
                          <a:latin typeface="Constantia"/>
                        </a:rPr>
                        <a:t>SQLServer:General Statistics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Activités du serveur (nombre d’utilisateurs connectés à une instance)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588600">
                <a:tc>
                  <a:txBody>
                    <a:bodyPr/>
                    <a:lstStyle/>
                    <a:p>
                      <a:pPr>
                        <a:lnSpc>
                          <a:spcPct val="100000"/>
                        </a:lnSpc>
                      </a:pPr>
                      <a:r>
                        <a:rPr lang="fr-BE" sz="1600" b="1" strike="noStrike" spc="-1">
                          <a:solidFill>
                            <a:srgbClr val="000000"/>
                          </a:solidFill>
                          <a:uFill>
                            <a:solidFill>
                              <a:srgbClr val="FFFFFF"/>
                            </a:solidFill>
                          </a:uFill>
                          <a:latin typeface="Constantia"/>
                        </a:rPr>
                        <a:t>SQLServer:Locks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Les verrous créés par SQL Server (les timeout et les deadlock)</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bl>
          </a:graphicData>
        </a:graphic>
      </p:graphicFrame>
      <p:sp>
        <p:nvSpPr>
          <p:cNvPr id="147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Performance Objects</a:t>
            </a:r>
            <a:endParaRPr lang="en-US" sz="2500" b="0" strike="noStrike" spc="-1">
              <a:solidFill>
                <a:srgbClr val="000000"/>
              </a:solidFill>
              <a:uFill>
                <a:solidFill>
                  <a:srgbClr val="FFFFFF"/>
                </a:solidFill>
              </a:uFill>
              <a:latin typeface="Arial"/>
            </a:endParaRPr>
          </a:p>
        </p:txBody>
      </p:sp>
      <p:graphicFrame>
        <p:nvGraphicFramePr>
          <p:cNvPr id="1477" name="Table 2"/>
          <p:cNvGraphicFramePr/>
          <p:nvPr/>
        </p:nvGraphicFramePr>
        <p:xfrm>
          <a:off x="457200" y="1143000"/>
          <a:ext cx="8229240" cy="1949400"/>
        </p:xfrm>
        <a:graphic>
          <a:graphicData uri="http://schemas.openxmlformats.org/drawingml/2006/table">
            <a:tbl>
              <a:tblPr/>
              <a:tblGrid>
                <a:gridCol w="2819160">
                  <a:extLst>
                    <a:ext uri="{9D8B030D-6E8A-4147-A177-3AD203B41FA5}">
                      <a16:colId xmlns:a16="http://schemas.microsoft.com/office/drawing/2014/main" val="20000"/>
                    </a:ext>
                  </a:extLst>
                </a:gridCol>
                <a:gridCol w="5410080">
                  <a:extLst>
                    <a:ext uri="{9D8B030D-6E8A-4147-A177-3AD203B41FA5}">
                      <a16:colId xmlns:a16="http://schemas.microsoft.com/office/drawing/2014/main" val="20001"/>
                    </a:ext>
                  </a:extLst>
                </a:gridCol>
              </a:tblGrid>
              <a:tr h="340200">
                <a:tc>
                  <a:txBody>
                    <a:bodyPr/>
                    <a:lstStyle/>
                    <a:p>
                      <a:pPr>
                        <a:lnSpc>
                          <a:spcPct val="100000"/>
                        </a:lnSpc>
                      </a:pPr>
                      <a:r>
                        <a:rPr lang="fr-BE" sz="1600" b="1" strike="noStrike" spc="-1">
                          <a:solidFill>
                            <a:srgbClr val="FFFFFF"/>
                          </a:solidFill>
                          <a:uFill>
                            <a:solidFill>
                              <a:srgbClr val="FFFFFF"/>
                            </a:solidFill>
                          </a:uFill>
                          <a:latin typeface="Constantia"/>
                        </a:rPr>
                        <a:t>Objet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588600">
                <a:tc>
                  <a:txBody>
                    <a:bodyPr/>
                    <a:lstStyle/>
                    <a:p>
                      <a:pPr>
                        <a:lnSpc>
                          <a:spcPct val="100000"/>
                        </a:lnSpc>
                      </a:pPr>
                      <a:r>
                        <a:rPr lang="fr-BE" sz="1600" b="1" strike="noStrike" spc="-1">
                          <a:solidFill>
                            <a:srgbClr val="000000"/>
                          </a:solidFill>
                          <a:uFill>
                            <a:solidFill>
                              <a:srgbClr val="FFFFFF"/>
                            </a:solidFill>
                          </a:uFill>
                          <a:latin typeface="Constantia"/>
                        </a:rPr>
                        <a:t>SQLServer:Memory Manager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Utilisation de la mémoire (nombre de structures verrouillées)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40200">
                <a:tc>
                  <a:txBody>
                    <a:bodyPr/>
                    <a:lstStyle/>
                    <a:p>
                      <a:pPr>
                        <a:lnSpc>
                          <a:spcPct val="100000"/>
                        </a:lnSpc>
                      </a:pPr>
                      <a:r>
                        <a:rPr lang="fr-BE" sz="1600" b="1" strike="noStrike" spc="-1">
                          <a:solidFill>
                            <a:srgbClr val="000000"/>
                          </a:solidFill>
                          <a:uFill>
                            <a:solidFill>
                              <a:srgbClr val="FFFFFF"/>
                            </a:solidFill>
                          </a:uFill>
                          <a:latin typeface="Constantia"/>
                        </a:rPr>
                        <a:t>SQLServer:Plan Cache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Cache SQL Server utilisé pour stocker les objets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40200">
                <a:tc>
                  <a:txBody>
                    <a:bodyPr/>
                    <a:lstStyle/>
                    <a:p>
                      <a:pPr>
                        <a:lnSpc>
                          <a:spcPct val="100000"/>
                        </a:lnSpc>
                      </a:pPr>
                      <a:r>
                        <a:rPr lang="fr-BE" sz="1600" b="1" strike="noStrike" spc="-1">
                          <a:solidFill>
                            <a:srgbClr val="000000"/>
                          </a:solidFill>
                          <a:uFill>
                            <a:solidFill>
                              <a:srgbClr val="FFFFFF"/>
                            </a:solidFill>
                          </a:uFill>
                          <a:latin typeface="Constantia"/>
                        </a:rPr>
                        <a:t>SQLServer:SQL Errors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0" strike="noStrike" spc="-1">
                          <a:solidFill>
                            <a:srgbClr val="000000"/>
                          </a:solidFill>
                          <a:uFill>
                            <a:solidFill>
                              <a:srgbClr val="FFFFFF"/>
                            </a:solidFill>
                          </a:uFill>
                          <a:latin typeface="Constantia"/>
                        </a:rPr>
                        <a:t>Erreurs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40200">
                <a:tc>
                  <a:txBody>
                    <a:bodyPr/>
                    <a:lstStyle/>
                    <a:p>
                      <a:pPr>
                        <a:lnSpc>
                          <a:spcPct val="100000"/>
                        </a:lnSpc>
                      </a:pPr>
                      <a:r>
                        <a:rPr lang="fr-BE" sz="1600" b="1" strike="noStrike" spc="-1">
                          <a:solidFill>
                            <a:srgbClr val="000000"/>
                          </a:solidFill>
                          <a:uFill>
                            <a:solidFill>
                              <a:srgbClr val="FFFFFF"/>
                            </a:solidFill>
                          </a:uFill>
                          <a:latin typeface="Constantia"/>
                        </a:rPr>
                        <a:t>SQLServer:Transactions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0" strike="noStrike" spc="-1">
                          <a:solidFill>
                            <a:srgbClr val="000000"/>
                          </a:solidFill>
                          <a:uFill>
                            <a:solidFill>
                              <a:srgbClr val="FFFFFF"/>
                            </a:solidFill>
                          </a:uFill>
                          <a:latin typeface="Constantia"/>
                        </a:rPr>
                        <a:t>Transactions actives (nombre moyen de transactions)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
        <p:nvSpPr>
          <p:cNvPr id="14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Monitoring de SQL Server</a:t>
            </a:r>
            <a:endParaRPr lang="en-US" sz="2500" b="0" strike="noStrike" spc="-1">
              <a:solidFill>
                <a:srgbClr val="000000"/>
              </a:solidFill>
              <a:uFill>
                <a:solidFill>
                  <a:srgbClr val="FFFFFF"/>
                </a:solidFill>
              </a:uFill>
              <a:latin typeface="Arial"/>
            </a:endParaRPr>
          </a:p>
        </p:txBody>
      </p:sp>
      <p:sp>
        <p:nvSpPr>
          <p:cNvPr id="148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Requiert l’analyse de certains aspects clé du système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Activités du disque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utilise les appels d’E/S du système d’exploitation pour exécuter les opérations de lecture et d’écriture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2 clés à monitorer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E/S du disque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Isoler les activités du disque que SQL Server crée</a:t>
            </a:r>
            <a:endParaRPr lang="en-US" sz="14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4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Monitoring de SQL Server</a:t>
            </a:r>
            <a:endParaRPr lang="en-US" sz="2500" b="0" strike="noStrike" spc="-1">
              <a:solidFill>
                <a:srgbClr val="000000"/>
              </a:solidFill>
              <a:uFill>
                <a:solidFill>
                  <a:srgbClr val="FFFFFF"/>
                </a:solidFill>
              </a:uFill>
              <a:latin typeface="Arial"/>
            </a:endParaRPr>
          </a:p>
        </p:txBody>
      </p:sp>
      <p:sp>
        <p:nvSpPr>
          <p:cNvPr id="1483" name="TextShape 2"/>
          <p:cNvSpPr txBox="1"/>
          <p:nvPr/>
        </p:nvSpPr>
        <p:spPr>
          <a:xfrm>
            <a:off x="457560" y="1143000"/>
            <a:ext cx="8228520" cy="4963320"/>
          </a:xfrm>
          <a:prstGeom prst="rect">
            <a:avLst/>
          </a:prstGeom>
          <a:noFill/>
          <a:ln>
            <a:noFill/>
          </a:ln>
        </p:spPr>
        <p:txBody>
          <a:bodyPr/>
          <a:lstStyle/>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2 clés à monitorer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E/S du disque (</a:t>
            </a:r>
            <a:r>
              <a:rPr lang="en-US" sz="1600" b="1" strike="noStrike" spc="-1">
                <a:solidFill>
                  <a:srgbClr val="000000"/>
                </a:solidFill>
                <a:uFill>
                  <a:solidFill>
                    <a:srgbClr val="FFFFFF"/>
                  </a:solidFill>
                </a:uFill>
                <a:latin typeface="Calibri"/>
              </a:rPr>
              <a:t>PhysicalDisk</a:t>
            </a:r>
            <a:r>
              <a:rPr lang="en-US" sz="1600" b="0" strike="noStrike" spc="-1">
                <a:solidFill>
                  <a:srgbClr val="000000"/>
                </a:solidFill>
                <a:uFill>
                  <a:solidFill>
                    <a:srgbClr val="FFFFFF"/>
                  </a:solidFill>
                </a:uFill>
                <a:latin typeface="Calibri"/>
              </a:rPr>
              <a:t>)</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Pourcentage de temps pendant lequel le disque est occupé avec des opérations de lecture/écriture : s’il est supérieur à 90%, voir le compteur responsable de la taille des queues.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Nombre moyen de requêtes de L/E qui sont dans la queue</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Taille courante de la queue du disque</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Isoler les activités du disque que SQL Server crée</a:t>
            </a:r>
            <a:endParaRPr lang="en-US" sz="14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4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Monitoring de SQL Server</a:t>
            </a:r>
            <a:endParaRPr lang="en-US" sz="2500" b="0" strike="noStrike" spc="-1">
              <a:solidFill>
                <a:srgbClr val="000000"/>
              </a:solidFill>
              <a:uFill>
                <a:solidFill>
                  <a:srgbClr val="FFFFFF"/>
                </a:solidFill>
              </a:uFill>
              <a:latin typeface="Arial"/>
            </a:endParaRPr>
          </a:p>
        </p:txBody>
      </p:sp>
      <p:sp>
        <p:nvSpPr>
          <p:cNvPr id="1486" name="TextShape 2"/>
          <p:cNvSpPr txBox="1"/>
          <p:nvPr/>
        </p:nvSpPr>
        <p:spPr>
          <a:xfrm>
            <a:off x="457560" y="1143000"/>
            <a:ext cx="8228520" cy="4963320"/>
          </a:xfrm>
          <a:prstGeom prst="rect">
            <a:avLst/>
          </a:prstGeom>
          <a:noFill/>
          <a:ln>
            <a:noFill/>
          </a:ln>
        </p:spPr>
        <p:txBody>
          <a:bodyPr/>
          <a:lstStyle/>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2 clés à monitorer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E/S du disque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Isoler les activités du disque que SQL Server crée (</a:t>
            </a:r>
            <a:r>
              <a:rPr lang="en-US" sz="1600" b="1" strike="noStrike" spc="-1">
                <a:solidFill>
                  <a:srgbClr val="000000"/>
                </a:solidFill>
                <a:uFill>
                  <a:solidFill>
                    <a:srgbClr val="FFFFFF"/>
                  </a:solidFill>
                </a:uFill>
                <a:latin typeface="Calibri"/>
              </a:rPr>
              <a:t>Buffer Manager</a:t>
            </a:r>
            <a:r>
              <a:rPr lang="en-US" sz="1600" b="0" strike="noStrike" spc="-1">
                <a:solidFill>
                  <a:srgbClr val="000000"/>
                </a:solidFill>
                <a:uFill>
                  <a:solidFill>
                    <a:srgbClr val="FFFFFF"/>
                  </a:solidFill>
                </a:uFill>
                <a:latin typeface="Calibri"/>
              </a:rPr>
              <a:t>)</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Nombre de lectures sur les pages physiques de la base de données par seconde : minimiser le nombre de lectures en utilisant un cache plus large, des index, des requêtes plus efficaces …</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Nombre d’écritures sur les pages physiques de la base de données par seconde : minimiser le nombre d’écritures en utilisant un cache plus large, des index, des requêtes plus efficaces …</a:t>
            </a:r>
          </a:p>
          <a:p>
            <a:pPr>
              <a:lnSpc>
                <a:spcPct val="100000"/>
              </a:lnSpc>
            </a:pPr>
            <a:endParaRPr lang="en-US" sz="2100" b="0" strike="noStrike" spc="-1">
              <a:solidFill>
                <a:srgbClr val="595959"/>
              </a:solidFill>
              <a:uFill>
                <a:solidFill>
                  <a:srgbClr val="FFFFFF"/>
                </a:solidFill>
              </a:uFill>
              <a:latin typeface="Calibri"/>
            </a:endParaRPr>
          </a:p>
        </p:txBody>
      </p:sp>
      <p:sp>
        <p:nvSpPr>
          <p:cNvPr id="14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Monitoring de SQL Server</a:t>
            </a:r>
            <a:endParaRPr lang="en-US" sz="2500" b="0" strike="noStrike" spc="-1">
              <a:solidFill>
                <a:srgbClr val="000000"/>
              </a:solidFill>
              <a:uFill>
                <a:solidFill>
                  <a:srgbClr val="FFFFFF"/>
                </a:solidFill>
              </a:uFill>
              <a:latin typeface="Arial"/>
            </a:endParaRPr>
          </a:p>
        </p:txBody>
      </p:sp>
      <p:sp>
        <p:nvSpPr>
          <p:cNvPr id="148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Utilisation de la mémoire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doit s’assurer qu’aucun processus ne consomme beaucoup de mémoire ou n’est limité par des contraintes de mémoire.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Objets Buffer Manager</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Utilisation du CPU</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Une augmentation du taux d’utilisation du CPU peut indiquer un besoin de mettre à jour le CPU et des processeurs, l’utilisation de requêtes non optimisées ou de design non optimisé.</a:t>
            </a:r>
            <a:endParaRPr lang="en-US" sz="1600" b="0" strike="noStrike" spc="-1">
              <a:solidFill>
                <a:srgbClr val="000000"/>
              </a:solidFill>
              <a:uFill>
                <a:solidFill>
                  <a:srgbClr val="FFFFFF"/>
                </a:solidFill>
              </a:uFill>
              <a:latin typeface="Calibri"/>
            </a:endParaRPr>
          </a:p>
        </p:txBody>
      </p:sp>
      <p:sp>
        <p:nvSpPr>
          <p:cNvPr id="14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49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Monitorer les performances de SQL Server en utilisant les System Monitor</a:t>
            </a:r>
          </a:p>
        </p:txBody>
      </p:sp>
      <p:sp>
        <p:nvSpPr>
          <p:cNvPr id="14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494" name="Picture 2"/>
          <p:cNvPicPr/>
          <p:nvPr/>
        </p:nvPicPr>
        <p:blipFill>
          <a:blip r:embed="rId3"/>
          <a:stretch/>
        </p:blipFill>
        <p:spPr>
          <a:xfrm>
            <a:off x="1981080" y="3657600"/>
            <a:ext cx="5095440" cy="1085400"/>
          </a:xfrm>
          <a:prstGeom prst="rect">
            <a:avLst/>
          </a:prstGeom>
          <a:ln w="936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Gérer SQL Server</a:t>
            </a:r>
            <a:endParaRPr lang="en-US" sz="2500" b="0" strike="noStrike" spc="-1">
              <a:solidFill>
                <a:srgbClr val="000000"/>
              </a:solidFill>
              <a:uFill>
                <a:solidFill>
                  <a:srgbClr val="FFFFFF"/>
                </a:solidFill>
              </a:uFill>
              <a:latin typeface="Arial"/>
            </a:endParaRPr>
          </a:p>
        </p:txBody>
      </p:sp>
      <p:sp>
        <p:nvSpPr>
          <p:cNvPr id="5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SQL Server Management Studio</a:t>
            </a:r>
          </a:p>
          <a:p>
            <a:pPr marL="219960" indent="-219600">
              <a:lnSpc>
                <a:spcPct val="100000"/>
              </a:lnSpc>
              <a:buClr>
                <a:srgbClr val="92B4DF"/>
              </a:buClr>
              <a:buSzPct val="99000"/>
              <a:buFont typeface="Arial"/>
              <a:buChar char="•"/>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Policy-Based Management</a:t>
            </a:r>
          </a:p>
          <a:p>
            <a:pPr marL="219960" indent="-219600">
              <a:lnSpc>
                <a:spcPct val="100000"/>
              </a:lnSpc>
              <a:buClr>
                <a:srgbClr val="92B4DF"/>
              </a:buClr>
              <a:buSzPct val="99000"/>
              <a:buFont typeface="Arial"/>
              <a:buChar char="•"/>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Sqlcmd</a:t>
            </a:r>
            <a:endParaRPr lang="en-US" sz="2100" b="0" strike="noStrike" spc="-1" dirty="0">
              <a:solidFill>
                <a:srgbClr val="595959"/>
              </a:solidFill>
              <a:uFill>
                <a:solidFill>
                  <a:srgbClr val="FFFFFF"/>
                </a:solidFill>
              </a:uFill>
              <a:latin typeface="Calibri"/>
            </a:endParaRPr>
          </a:p>
        </p:txBody>
      </p:sp>
      <p:sp>
        <p:nvSpPr>
          <p:cNvPr id="5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Profiler SQL Server</a:t>
            </a:r>
            <a:endParaRPr lang="en-US" sz="2500" b="0" strike="noStrike" spc="-1">
              <a:solidFill>
                <a:srgbClr val="000000"/>
              </a:solidFill>
              <a:uFill>
                <a:solidFill>
                  <a:srgbClr val="FFFFFF"/>
                </a:solidFill>
              </a:uFill>
              <a:latin typeface="Arial"/>
            </a:endParaRPr>
          </a:p>
        </p:txBody>
      </p:sp>
      <p:sp>
        <p:nvSpPr>
          <p:cNvPr id="149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Profiler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options du Profiler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catégories de traces, les évènements et les colonnes</a:t>
            </a:r>
          </a:p>
        </p:txBody>
      </p:sp>
      <p:sp>
        <p:nvSpPr>
          <p:cNvPr id="149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Profiler SQL Server</a:t>
            </a:r>
            <a:endParaRPr lang="en-US" sz="2500" b="0" strike="noStrike" spc="-1">
              <a:solidFill>
                <a:srgbClr val="000000"/>
              </a:solidFill>
              <a:uFill>
                <a:solidFill>
                  <a:srgbClr val="FFFFFF"/>
                </a:solidFill>
              </a:uFill>
              <a:latin typeface="Arial"/>
            </a:endParaRPr>
          </a:p>
        </p:txBody>
      </p:sp>
      <p:sp>
        <p:nvSpPr>
          <p:cNvPr id="1499"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Interface graphique pour monitorer une instance du moteur de base de données ou de Analysis Services.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données capturées peuvent être sauvées dans une table ou un fichier.</a:t>
            </a:r>
          </a:p>
        </p:txBody>
      </p:sp>
      <p:sp>
        <p:nvSpPr>
          <p:cNvPr id="150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501" name="Picture 2"/>
          <p:cNvPicPr/>
          <p:nvPr/>
        </p:nvPicPr>
        <p:blipFill>
          <a:blip r:embed="rId3"/>
          <a:stretch/>
        </p:blipFill>
        <p:spPr>
          <a:xfrm>
            <a:off x="2828880" y="1371600"/>
            <a:ext cx="3485880" cy="1342800"/>
          </a:xfrm>
          <a:prstGeom prst="rect">
            <a:avLst/>
          </a:prstGeom>
          <a:ln w="9360">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Profiler SQL Server</a:t>
            </a:r>
            <a:endParaRPr lang="en-US" sz="2500" b="0" strike="noStrike" spc="-1">
              <a:solidFill>
                <a:srgbClr val="000000"/>
              </a:solidFill>
              <a:uFill>
                <a:solidFill>
                  <a:srgbClr val="FFFFFF"/>
                </a:solidFill>
              </a:uFill>
              <a:latin typeface="Arial"/>
            </a:endParaRPr>
          </a:p>
        </p:txBody>
      </p:sp>
      <p:sp>
        <p:nvSpPr>
          <p:cNvPr id="1503"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fonctions du Profiler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une trace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Voir les résultats de la trace quand elle tourne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Stocker les résultats de la trace dans une table ou un fichier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Démarrer, stopper, mettre en pause et modifier la trace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Redémarrer la trace</a:t>
            </a:r>
            <a:endParaRPr lang="en-US" sz="1600" b="0" strike="noStrike" spc="-1">
              <a:solidFill>
                <a:srgbClr val="000000"/>
              </a:solidFill>
              <a:uFill>
                <a:solidFill>
                  <a:srgbClr val="FFFFFF"/>
                </a:solidFill>
              </a:uFill>
              <a:latin typeface="Calibri"/>
            </a:endParaRPr>
          </a:p>
        </p:txBody>
      </p:sp>
      <p:sp>
        <p:nvSpPr>
          <p:cNvPr id="150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505" name="Picture 2"/>
          <p:cNvPicPr/>
          <p:nvPr/>
        </p:nvPicPr>
        <p:blipFill>
          <a:blip r:embed="rId3"/>
          <a:stretch/>
        </p:blipFill>
        <p:spPr>
          <a:xfrm>
            <a:off x="2828880" y="1371600"/>
            <a:ext cx="3485880" cy="1342800"/>
          </a:xfrm>
          <a:prstGeom prst="rect">
            <a:avLst/>
          </a:prstGeom>
          <a:ln w="9360">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Profiler SQL Server</a:t>
            </a:r>
            <a:endParaRPr lang="en-US" sz="2500" b="0" strike="noStrike" spc="-1">
              <a:solidFill>
                <a:srgbClr val="000000"/>
              </a:solidFill>
              <a:uFill>
                <a:solidFill>
                  <a:srgbClr val="FFFFFF"/>
                </a:solidFill>
              </a:uFill>
              <a:latin typeface="Arial"/>
            </a:endParaRPr>
          </a:p>
        </p:txBody>
      </p:sp>
      <p:sp>
        <p:nvSpPr>
          <p:cNvPr id="1507" name="TextShape 2"/>
          <p:cNvSpPr txBox="1"/>
          <p:nvPr/>
        </p:nvSpPr>
        <p:spPr>
          <a:xfrm>
            <a:off x="457200" y="2895480"/>
            <a:ext cx="8229240" cy="28191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Que faut-il monitorer à l’aide du Profiler?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performances des requêtes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Activités des utilisateurs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Performance de la base de données tempdb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Problèmes de deadlock</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Connexions de logins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Opérations de 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Utilisation du CPU</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 </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Procédure stockée  sp_trace_create</a:t>
            </a:r>
          </a:p>
        </p:txBody>
      </p:sp>
      <p:sp>
        <p:nvSpPr>
          <p:cNvPr id="150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509" name="Picture 2"/>
          <p:cNvPicPr/>
          <p:nvPr/>
        </p:nvPicPr>
        <p:blipFill>
          <a:blip r:embed="rId3"/>
          <a:stretch/>
        </p:blipFill>
        <p:spPr>
          <a:xfrm>
            <a:off x="2828880" y="1371600"/>
            <a:ext cx="3485880" cy="1342800"/>
          </a:xfrm>
          <a:prstGeom prst="rect">
            <a:avLst/>
          </a:prstGeom>
          <a:ln w="9360">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options du Profiler</a:t>
            </a:r>
            <a:endParaRPr lang="en-US" sz="2500" b="0" strike="noStrike" spc="-1">
              <a:solidFill>
                <a:srgbClr val="000000"/>
              </a:solidFill>
              <a:uFill>
                <a:solidFill>
                  <a:srgbClr val="FFFFFF"/>
                </a:solidFill>
              </a:uFill>
              <a:latin typeface="Arial"/>
            </a:endParaRPr>
          </a:p>
        </p:txBody>
      </p:sp>
      <p:sp>
        <p:nvSpPr>
          <p:cNvPr id="151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pour déterminer pour définir les activités à enregistrer et où les enregistrer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template de la trace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spécifie les classes d’évènements qu’on veut monitorer et les valeurs (ou colonnes) qu’on veut enregistrer.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faut pour cela sélectionner un template qui permet de gérer les classe d’évènements, les colonnes et les filtrer pour limiter les données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existe des templates prédéfinis qu’on peut modifier, et on peut créer d’autres templates.</a:t>
            </a:r>
            <a:endParaRPr lang="en-US" sz="1600" b="0" strike="noStrike" spc="-1">
              <a:solidFill>
                <a:srgbClr val="000000"/>
              </a:solidFill>
              <a:uFill>
                <a:solidFill>
                  <a:srgbClr val="FFFFFF"/>
                </a:solidFill>
              </a:uFill>
              <a:latin typeface="Calibri"/>
            </a:endParaRPr>
          </a:p>
        </p:txBody>
      </p:sp>
      <p:sp>
        <p:nvSpPr>
          <p:cNvPr id="15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options du Profiler</a:t>
            </a:r>
            <a:endParaRPr lang="en-US" sz="2500" b="0" strike="noStrike" spc="-1">
              <a:solidFill>
                <a:srgbClr val="000000"/>
              </a:solidFill>
              <a:uFill>
                <a:solidFill>
                  <a:srgbClr val="FFFFFF"/>
                </a:solidFill>
              </a:uFill>
              <a:latin typeface="Arial"/>
            </a:endParaRPr>
          </a:p>
        </p:txBody>
      </p:sp>
      <p:sp>
        <p:nvSpPr>
          <p:cNvPr id="151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Sauvegarder les traces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Dans les tables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Spécifier l’emplacement et le nom des tables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maximum de lignes à stocker</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Dans des fichiers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Spécifier l’emplacement et le nom du fichier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Sa taille maximum</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Comportement de la trace quand le fichier est rempli</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5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catégories de traces, les évènement et les colonnes</a:t>
            </a:r>
            <a:endParaRPr lang="en-US" sz="2500" b="0" strike="noStrike" spc="-1">
              <a:solidFill>
                <a:srgbClr val="000000"/>
              </a:solidFill>
              <a:uFill>
                <a:solidFill>
                  <a:srgbClr val="FFFFFF"/>
                </a:solidFill>
              </a:uFill>
              <a:latin typeface="Arial"/>
            </a:endParaRPr>
          </a:p>
        </p:txBody>
      </p:sp>
      <p:sp>
        <p:nvSpPr>
          <p:cNvPr id="151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L’information enregistrée par les traces est divisée en catégories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Une catégorie contient des évènements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Chaque évènement a ses propres attributs (colonnes)</a:t>
            </a:r>
          </a:p>
        </p:txBody>
      </p:sp>
      <p:sp>
        <p:nvSpPr>
          <p:cNvPr id="15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catégories de traces, les évènement et les colonnes</a:t>
            </a:r>
            <a:endParaRPr lang="en-US" sz="2500" b="0" strike="noStrike" spc="-1">
              <a:solidFill>
                <a:srgbClr val="000000"/>
              </a:solidFill>
              <a:uFill>
                <a:solidFill>
                  <a:srgbClr val="FFFFFF"/>
                </a:solidFill>
              </a:uFill>
              <a:latin typeface="Arial"/>
            </a:endParaRPr>
          </a:p>
        </p:txBody>
      </p:sp>
      <p:sp>
        <p:nvSpPr>
          <p:cNvPr id="152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Catégories (groupes d’évènements)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Sécurité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Sessions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Procédures stockées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TSQL</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52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catégories de traces, les évènement et les colonnes</a:t>
            </a:r>
            <a:endParaRPr lang="en-US" sz="2500" b="0" strike="noStrike" spc="-1">
              <a:solidFill>
                <a:srgbClr val="000000"/>
              </a:solidFill>
              <a:uFill>
                <a:solidFill>
                  <a:srgbClr val="FFFFFF"/>
                </a:solidFill>
              </a:uFill>
              <a:latin typeface="Arial"/>
            </a:endParaRPr>
          </a:p>
        </p:txBody>
      </p:sp>
      <p:sp>
        <p:nvSpPr>
          <p:cNvPr id="1523" name="TextShape 2"/>
          <p:cNvSpPr txBox="1"/>
          <p:nvPr/>
        </p:nvSpPr>
        <p:spPr>
          <a:xfrm>
            <a:off x="457200" y="1600200"/>
            <a:ext cx="8229240" cy="11426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Evènements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Occurrence d’une action à l’intérieur de l’instance du moteur de base de données de SQL Server</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52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1525" name="Table 4"/>
          <p:cNvGraphicFramePr/>
          <p:nvPr/>
        </p:nvGraphicFramePr>
        <p:xfrm>
          <a:off x="228600" y="2895480"/>
          <a:ext cx="8686440" cy="2595600"/>
        </p:xfrm>
        <a:graphic>
          <a:graphicData uri="http://schemas.openxmlformats.org/drawingml/2006/table">
            <a:tbl>
              <a:tblPr/>
              <a:tblGrid>
                <a:gridCol w="1752480">
                  <a:extLst>
                    <a:ext uri="{9D8B030D-6E8A-4147-A177-3AD203B41FA5}">
                      <a16:colId xmlns:a16="http://schemas.microsoft.com/office/drawing/2014/main" val="20000"/>
                    </a:ext>
                  </a:extLst>
                </a:gridCol>
                <a:gridCol w="2666880">
                  <a:extLst>
                    <a:ext uri="{9D8B030D-6E8A-4147-A177-3AD203B41FA5}">
                      <a16:colId xmlns:a16="http://schemas.microsoft.com/office/drawing/2014/main" val="20001"/>
                    </a:ext>
                  </a:extLst>
                </a:gridCol>
                <a:gridCol w="4267080">
                  <a:extLst>
                    <a:ext uri="{9D8B030D-6E8A-4147-A177-3AD203B41FA5}">
                      <a16:colId xmlns:a16="http://schemas.microsoft.com/office/drawing/2014/main" val="20002"/>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Catégorie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Évènement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Security Audit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1" strike="noStrike" spc="-1">
                          <a:solidFill>
                            <a:srgbClr val="000000"/>
                          </a:solidFill>
                          <a:uFill>
                            <a:solidFill>
                              <a:srgbClr val="FFFFFF"/>
                            </a:solidFill>
                          </a:uFill>
                          <a:latin typeface="Constantia"/>
                        </a:rPr>
                        <a:t>Audit Login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L’utilisateur s’est bien connecté à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Security Audit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1" strike="noStrike" spc="-1">
                          <a:solidFill>
                            <a:srgbClr val="000000"/>
                          </a:solidFill>
                          <a:uFill>
                            <a:solidFill>
                              <a:srgbClr val="FFFFFF"/>
                            </a:solidFill>
                          </a:uFill>
                          <a:latin typeface="Constantia"/>
                        </a:rPr>
                        <a:t>Audit Logout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L’utilisateur s’est bien déconnecté de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Sessions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1" strike="noStrike" spc="-1">
                          <a:solidFill>
                            <a:srgbClr val="000000"/>
                          </a:solidFill>
                          <a:uFill>
                            <a:solidFill>
                              <a:srgbClr val="FFFFFF"/>
                            </a:solidFill>
                          </a:uFill>
                          <a:latin typeface="Constantia"/>
                        </a:rPr>
                        <a:t>ExistingConnection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Propriétés des connections actuelles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Stored Procedures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1" strike="noStrike" spc="-1">
                          <a:solidFill>
                            <a:srgbClr val="000000"/>
                          </a:solidFill>
                          <a:uFill>
                            <a:solidFill>
                              <a:srgbClr val="FFFFFF"/>
                            </a:solidFill>
                          </a:uFill>
                          <a:latin typeface="Constantia"/>
                        </a:rPr>
                        <a:t>RPC: completed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Exécution d’une procédure stockée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TSQL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1" strike="noStrike" spc="-1">
                          <a:solidFill>
                            <a:srgbClr val="000000"/>
                          </a:solidFill>
                          <a:uFill>
                            <a:solidFill>
                              <a:srgbClr val="FFFFFF"/>
                            </a:solidFill>
                          </a:uFill>
                          <a:latin typeface="Constantia"/>
                        </a:rPr>
                        <a:t>SQL:BatchCompleted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Exécution d’un lot de scripts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70800">
                <a:tc>
                  <a:txBody>
                    <a:bodyPr/>
                    <a:lstStyle/>
                    <a:p>
                      <a:pPr>
                        <a:lnSpc>
                          <a:spcPct val="100000"/>
                        </a:lnSpc>
                      </a:pPr>
                      <a:r>
                        <a:rPr lang="fr-BE" sz="1400" b="1" strike="noStrike" spc="-1">
                          <a:solidFill>
                            <a:srgbClr val="000000"/>
                          </a:solidFill>
                          <a:uFill>
                            <a:solidFill>
                              <a:srgbClr val="FFFFFF"/>
                            </a:solidFill>
                          </a:uFill>
                          <a:latin typeface="Constantia"/>
                        </a:rPr>
                        <a:t>TSQL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1" strike="noStrike" spc="-1">
                          <a:solidFill>
                            <a:srgbClr val="000000"/>
                          </a:solidFill>
                          <a:uFill>
                            <a:solidFill>
                              <a:srgbClr val="FFFFFF"/>
                            </a:solidFill>
                          </a:uFill>
                          <a:latin typeface="Constantia"/>
                        </a:rPr>
                        <a:t>SQL:BatchStarting</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L’exécution commence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52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Utilisation du profiler de SQL Server</a:t>
            </a:r>
          </a:p>
        </p:txBody>
      </p:sp>
      <p:sp>
        <p:nvSpPr>
          <p:cNvPr id="15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1</a:t>
            </a:r>
            <a:endParaRPr lang="en-US" sz="2100" b="0" strike="noStrike" spc="-1">
              <a:solidFill>
                <a:srgbClr val="595959"/>
              </a:solidFill>
              <a:uFill>
                <a:solidFill>
                  <a:srgbClr val="FFFFFF"/>
                </a:solidFill>
              </a:uFill>
              <a:latin typeface="Calibri"/>
            </a:endParaRPr>
          </a:p>
        </p:txBody>
      </p:sp>
      <p:sp>
        <p:nvSpPr>
          <p:cNvPr id="471"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472"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Installation de SQL Server</a:t>
            </a:r>
            <a:endParaRPr lang="en-US" sz="25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 Server Management Studio</a:t>
            </a:r>
            <a:endParaRPr lang="en-US" sz="2500" b="0" strike="noStrike" spc="-1">
              <a:solidFill>
                <a:srgbClr val="000000"/>
              </a:solidFill>
              <a:uFill>
                <a:solidFill>
                  <a:srgbClr val="FFFFFF"/>
                </a:solidFill>
              </a:uFill>
              <a:latin typeface="Arial"/>
            </a:endParaRPr>
          </a:p>
        </p:txBody>
      </p:sp>
      <p:sp>
        <p:nvSpPr>
          <p:cNvPr id="571"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Outil</a:t>
            </a:r>
            <a:r>
              <a:rPr lang="en-US" sz="2100" b="0" strike="noStrike" spc="-1" dirty="0">
                <a:solidFill>
                  <a:srgbClr val="595959"/>
                </a:solidFill>
                <a:uFill>
                  <a:solidFill>
                    <a:srgbClr val="FFFFFF"/>
                  </a:solidFill>
                </a:uFill>
                <a:latin typeface="Calibri"/>
              </a:rPr>
              <a:t> pour </a:t>
            </a:r>
            <a:r>
              <a:rPr lang="en-US" sz="2100" b="0" strike="noStrike" spc="-1" dirty="0" err="1">
                <a:solidFill>
                  <a:srgbClr val="595959"/>
                </a:solidFill>
                <a:uFill>
                  <a:solidFill>
                    <a:srgbClr val="FFFFFF"/>
                  </a:solidFill>
                </a:uFill>
                <a:latin typeface="Calibri"/>
              </a:rPr>
              <a:t>effectuer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toutes</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tâches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d’administration</a:t>
            </a:r>
            <a:r>
              <a:rPr lang="en-US" sz="2100" b="0" strike="noStrike" spc="-1" dirty="0">
                <a:solidFill>
                  <a:srgbClr val="595959"/>
                </a:solidFill>
                <a:uFill>
                  <a:solidFill>
                    <a:srgbClr val="FFFFFF"/>
                  </a:solidFill>
                </a:uFill>
                <a:latin typeface="Calibri"/>
              </a:rPr>
              <a:t> de SQL Server </a:t>
            </a: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Propriétés</a:t>
            </a:r>
            <a:r>
              <a:rPr lang="en-US" sz="2100" b="0" strike="noStrike" spc="-1" dirty="0">
                <a:solidFill>
                  <a:srgbClr val="595959"/>
                </a:solidFill>
                <a:uFill>
                  <a:solidFill>
                    <a:srgbClr val="FFFFFF"/>
                  </a:solidFill>
                </a:uFill>
                <a:latin typeface="Calibri"/>
              </a:rPr>
              <a:t> :</a:t>
            </a: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Outil</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développement</a:t>
            </a:r>
            <a:r>
              <a:rPr lang="en-US" sz="1800" b="0" strike="noStrike" spc="-1" dirty="0">
                <a:solidFill>
                  <a:srgbClr val="000000"/>
                </a:solidFill>
                <a:uFill>
                  <a:solidFill>
                    <a:srgbClr val="FFFFFF"/>
                  </a:solidFill>
                </a:uFill>
                <a:latin typeface="Calibri"/>
              </a:rPr>
              <a:t> et de gestion </a:t>
            </a:r>
            <a:r>
              <a:rPr lang="en-US" sz="1800" b="0" strike="noStrike" spc="-1" dirty="0" err="1">
                <a:solidFill>
                  <a:srgbClr val="000000"/>
                </a:solidFill>
                <a:uFill>
                  <a:solidFill>
                    <a:srgbClr val="FFFFFF"/>
                  </a:solidFill>
                </a:uFill>
                <a:latin typeface="Calibri"/>
              </a:rPr>
              <a:t>intégré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basé</a:t>
            </a:r>
            <a:r>
              <a:rPr lang="en-US" sz="1800" b="0" strike="noStrike" spc="-1" dirty="0">
                <a:solidFill>
                  <a:srgbClr val="000000"/>
                </a:solidFill>
                <a:uFill>
                  <a:solidFill>
                    <a:srgbClr val="FFFFFF"/>
                  </a:solidFill>
                </a:uFill>
                <a:latin typeface="Calibri"/>
              </a:rPr>
              <a:t> sur </a:t>
            </a:r>
            <a:r>
              <a:rPr lang="en-US" sz="1800" b="0" strike="noStrike" spc="-1" dirty="0" err="1">
                <a:solidFill>
                  <a:srgbClr val="000000"/>
                </a:solidFill>
                <a:uFill>
                  <a:solidFill>
                    <a:srgbClr val="FFFFFF"/>
                  </a:solidFill>
                </a:uFill>
                <a:latin typeface="Calibri"/>
              </a:rPr>
              <a:t>l’environnement</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développement</a:t>
            </a:r>
            <a:r>
              <a:rPr lang="en-US" sz="1800" b="0" strike="noStrike" spc="-1" dirty="0">
                <a:solidFill>
                  <a:srgbClr val="000000"/>
                </a:solidFill>
                <a:uFill>
                  <a:solidFill>
                    <a:srgbClr val="FFFFFF"/>
                  </a:solidFill>
                </a:uFill>
                <a:latin typeface="Calibri"/>
              </a:rPr>
              <a:t> Visual Studio</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Centre de gestion de </a:t>
            </a:r>
            <a:r>
              <a:rPr lang="en-US" sz="1800" b="0" strike="noStrike" spc="-1" dirty="0" err="1">
                <a:solidFill>
                  <a:srgbClr val="000000"/>
                </a:solidFill>
                <a:uFill>
                  <a:solidFill>
                    <a:srgbClr val="FFFFFF"/>
                  </a:solidFill>
                </a:uFill>
                <a:latin typeface="Calibri"/>
              </a:rPr>
              <a:t>tous</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composants</a:t>
            </a:r>
            <a:r>
              <a:rPr lang="en-US" sz="1800" b="0" strike="noStrike" spc="-1" dirty="0">
                <a:solidFill>
                  <a:srgbClr val="000000"/>
                </a:solidFill>
                <a:uFill>
                  <a:solidFill>
                    <a:srgbClr val="FFFFFF"/>
                  </a:solidFill>
                </a:uFill>
                <a:latin typeface="Calibri"/>
              </a:rPr>
              <a:t> et services de SQL Server.</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Graphique</a:t>
            </a:r>
            <a:r>
              <a:rPr lang="en-US" sz="1800" b="0" strike="noStrike" spc="-1" dirty="0">
                <a:solidFill>
                  <a:srgbClr val="000000"/>
                </a:solidFill>
                <a:uFill>
                  <a:solidFill>
                    <a:srgbClr val="FFFFFF"/>
                  </a:solidFill>
                </a:uFill>
                <a:latin typeface="Calibri"/>
              </a:rPr>
              <a:t> et gestion des </a:t>
            </a:r>
            <a:r>
              <a:rPr lang="en-US" sz="1800" b="0" strike="noStrike" spc="-1" dirty="0" err="1">
                <a:solidFill>
                  <a:srgbClr val="000000"/>
                </a:solidFill>
                <a:uFill>
                  <a:solidFill>
                    <a:srgbClr val="FFFFFF"/>
                  </a:solidFill>
                </a:uFill>
                <a:latin typeface="Calibri"/>
              </a:rPr>
              <a:t>objets</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Gestion des scripts (</a:t>
            </a:r>
            <a:r>
              <a:rPr lang="en-US" sz="1800" b="0" i="1" strike="noStrike" spc="-1" dirty="0">
                <a:solidFill>
                  <a:srgbClr val="000000"/>
                </a:solidFill>
                <a:uFill>
                  <a:solidFill>
                    <a:srgbClr val="FFFFFF"/>
                  </a:solidFill>
                </a:uFill>
                <a:latin typeface="Calibri"/>
              </a:rPr>
              <a:t>T-SQL, MDX, DMX, XMLA</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Gestion des </a:t>
            </a:r>
            <a:r>
              <a:rPr lang="en-US" sz="1800" b="0" strike="noStrike" spc="-1" dirty="0" err="1">
                <a:solidFill>
                  <a:srgbClr val="000000"/>
                </a:solidFill>
                <a:uFill>
                  <a:solidFill>
                    <a:srgbClr val="FFFFFF"/>
                  </a:solidFill>
                </a:uFill>
                <a:latin typeface="Calibri"/>
              </a:rPr>
              <a:t>projets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Démonstration</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Utiliser</a:t>
            </a:r>
            <a:r>
              <a:rPr lang="en-US" sz="2100" b="0" strike="noStrike" spc="-1" dirty="0">
                <a:solidFill>
                  <a:srgbClr val="595959"/>
                </a:solidFill>
                <a:uFill>
                  <a:solidFill>
                    <a:srgbClr val="FFFFFF"/>
                  </a:solidFill>
                </a:uFill>
                <a:latin typeface="Calibri"/>
              </a:rPr>
              <a:t> SQL Server Management Studio</a:t>
            </a: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Adventureworks</a:t>
            </a:r>
            <a:endParaRPr lang="en-US" sz="1600" b="0" strike="noStrike" spc="-1" dirty="0">
              <a:solidFill>
                <a:srgbClr val="000000"/>
              </a:solidFill>
              <a:uFill>
                <a:solidFill>
                  <a:srgbClr val="FFFFFF"/>
                </a:solidFill>
              </a:uFill>
              <a:latin typeface="Calibri"/>
            </a:endParaRPr>
          </a:p>
        </p:txBody>
      </p:sp>
      <p:sp>
        <p:nvSpPr>
          <p:cNvPr id="57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triggers DDL</a:t>
            </a:r>
            <a:endParaRPr lang="en-US" sz="2500" b="0" strike="noStrike" spc="-1">
              <a:solidFill>
                <a:srgbClr val="000000"/>
              </a:solidFill>
              <a:uFill>
                <a:solidFill>
                  <a:srgbClr val="FFFFFF"/>
                </a:solidFill>
              </a:uFill>
              <a:latin typeface="Arial"/>
            </a:endParaRPr>
          </a:p>
        </p:txBody>
      </p:sp>
      <p:sp>
        <p:nvSpPr>
          <p:cNvPr id="15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triggers DDL</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des triggers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des triggers</a:t>
            </a:r>
          </a:p>
        </p:txBody>
      </p:sp>
      <p:sp>
        <p:nvSpPr>
          <p:cNvPr id="15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triggers DDL</a:t>
            </a:r>
            <a:endParaRPr lang="en-US" sz="2500" b="0" strike="noStrike" spc="-1">
              <a:solidFill>
                <a:srgbClr val="000000"/>
              </a:solidFill>
              <a:uFill>
                <a:solidFill>
                  <a:srgbClr val="FFFFFF"/>
                </a:solidFill>
              </a:uFill>
              <a:latin typeface="Arial"/>
            </a:endParaRPr>
          </a:p>
        </p:txBody>
      </p:sp>
      <p:sp>
        <p:nvSpPr>
          <p:cNvPr id="15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triggers DDL peuvent se déclencher lors de l’exécution d’une action sur un objet d’une base de données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 : CREATE TABLE, DROP TRIGGER, or UPDATE STATISTICS.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Ils peuvent être utiliser pour loguer les actions administratives</a:t>
            </a:r>
          </a:p>
        </p:txBody>
      </p:sp>
      <p:sp>
        <p:nvSpPr>
          <p:cNvPr id="15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triggers DDL</a:t>
            </a:r>
            <a:endParaRPr lang="en-US" sz="2500" b="0" strike="noStrike" spc="-1">
              <a:solidFill>
                <a:srgbClr val="000000"/>
              </a:solidFill>
              <a:uFill>
                <a:solidFill>
                  <a:srgbClr val="FFFFFF"/>
                </a:solidFill>
              </a:uFill>
              <a:latin typeface="Arial"/>
            </a:endParaRPr>
          </a:p>
        </p:txBody>
      </p:sp>
      <p:sp>
        <p:nvSpPr>
          <p:cNvPr id="153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Certains</a:t>
            </a:r>
            <a:r>
              <a:rPr lang="en-US" sz="2100" b="0" strike="noStrike" spc="-1" dirty="0">
                <a:solidFill>
                  <a:srgbClr val="595959"/>
                </a:solidFill>
                <a:uFill>
                  <a:solidFill>
                    <a:srgbClr val="FFFFFF"/>
                  </a:solidFill>
                </a:uFill>
                <a:latin typeface="Calibri"/>
              </a:rPr>
              <a:t> triggers DDL </a:t>
            </a:r>
            <a:r>
              <a:rPr lang="en-US" sz="2100" b="0" strike="noStrike" spc="-1" dirty="0" err="1">
                <a:solidFill>
                  <a:srgbClr val="595959"/>
                </a:solidFill>
                <a:uFill>
                  <a:solidFill>
                    <a:srgbClr val="FFFFFF"/>
                  </a:solidFill>
                </a:uFill>
                <a:latin typeface="Calibri"/>
              </a:rPr>
              <a:t>opèrent</a:t>
            </a:r>
            <a:r>
              <a:rPr lang="en-US" sz="2100" b="0" strike="noStrike" spc="-1" dirty="0">
                <a:solidFill>
                  <a:srgbClr val="595959"/>
                </a:solidFill>
                <a:uFill>
                  <a:solidFill>
                    <a:srgbClr val="FFFFFF"/>
                  </a:solidFill>
                </a:uFill>
                <a:latin typeface="Calibri"/>
              </a:rPr>
              <a:t> au </a:t>
            </a:r>
            <a:r>
              <a:rPr lang="en-US" sz="2100" b="0" strike="noStrike" spc="-1" dirty="0" err="1">
                <a:solidFill>
                  <a:srgbClr val="595959"/>
                </a:solidFill>
                <a:uFill>
                  <a:solidFill>
                    <a:srgbClr val="FFFFFF"/>
                  </a:solidFill>
                </a:uFill>
                <a:latin typeface="Calibri"/>
              </a:rPr>
              <a:t>niveau</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serveur</a:t>
            </a:r>
            <a:r>
              <a:rPr lang="en-US" sz="2100" b="0" strike="noStrike" spc="-1" dirty="0">
                <a:solidFill>
                  <a:srgbClr val="595959"/>
                </a:solidFill>
                <a:uFill>
                  <a:solidFill>
                    <a:srgbClr val="FFFFFF"/>
                  </a:solidFill>
                </a:uFill>
                <a:latin typeface="Calibri"/>
              </a:rPr>
              <a:t> (CREATE_LOGIN), </a:t>
            </a:r>
            <a:r>
              <a:rPr lang="en-US" sz="2100" b="0" strike="noStrike" spc="-1" dirty="0" err="1">
                <a:solidFill>
                  <a:srgbClr val="595959"/>
                </a:solidFill>
                <a:uFill>
                  <a:solidFill>
                    <a:srgbClr val="FFFFFF"/>
                  </a:solidFill>
                </a:uFill>
                <a:latin typeface="Calibri"/>
              </a:rPr>
              <a:t>d’autres</a:t>
            </a:r>
            <a:r>
              <a:rPr lang="en-US" sz="2100" b="0" strike="noStrike" spc="-1" dirty="0">
                <a:solidFill>
                  <a:srgbClr val="595959"/>
                </a:solidFill>
                <a:uFill>
                  <a:solidFill>
                    <a:srgbClr val="FFFFFF"/>
                  </a:solidFill>
                </a:uFill>
                <a:latin typeface="Calibri"/>
              </a:rPr>
              <a:t> au </a:t>
            </a:r>
            <a:r>
              <a:rPr lang="en-US" sz="2100" b="0" strike="noStrike" spc="-1" dirty="0" err="1">
                <a:solidFill>
                  <a:srgbClr val="595959"/>
                </a:solidFill>
                <a:uFill>
                  <a:solidFill>
                    <a:srgbClr val="FFFFFF"/>
                  </a:solidFill>
                </a:uFill>
                <a:latin typeface="Calibri"/>
              </a:rPr>
              <a:t>niveau</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(CREATE_TABLE)</a:t>
            </a:r>
          </a:p>
          <a:p>
            <a:pPr marL="219960" indent="-219600">
              <a:lnSpc>
                <a:spcPct val="100000"/>
              </a:lnSpc>
              <a:buClr>
                <a:srgbClr val="92B4DF"/>
              </a:buClr>
              <a:buSzPct val="99000"/>
              <a:buFont typeface="Arial"/>
              <a:buChar char="•"/>
            </a:pPr>
            <a:r>
              <a:rPr lang="en-US" sz="2100" b="0" u="sng" strike="noStrike" spc="-1" dirty="0">
                <a:solidFill>
                  <a:srgbClr val="9BBEE2"/>
                </a:solidFill>
                <a:uFill>
                  <a:solidFill>
                    <a:srgbClr val="FFFFFF"/>
                  </a:solidFill>
                </a:uFill>
                <a:latin typeface="Calibri"/>
                <a:hlinkClick r:id="rId3"/>
              </a:rPr>
              <a:t>http://technet.microsoft.com/en-us/library/bb522542</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contient</a:t>
            </a:r>
            <a:r>
              <a:rPr lang="en-US" sz="2100" b="0" strike="noStrike" spc="-1" dirty="0">
                <a:solidFill>
                  <a:srgbClr val="595959"/>
                </a:solidFill>
                <a:uFill>
                  <a:solidFill>
                    <a:srgbClr val="FFFFFF"/>
                  </a:solidFill>
                </a:uFill>
                <a:latin typeface="Calibri"/>
              </a:rPr>
              <a:t> la </a:t>
            </a:r>
            <a:r>
              <a:rPr lang="en-US" sz="2100" b="0" strike="noStrike" spc="-1" dirty="0" err="1">
                <a:solidFill>
                  <a:srgbClr val="595959"/>
                </a:solidFill>
                <a:uFill>
                  <a:solidFill>
                    <a:srgbClr val="FFFFFF"/>
                  </a:solidFill>
                </a:uFill>
                <a:latin typeface="Calibri"/>
              </a:rPr>
              <a:t>liste</a:t>
            </a:r>
            <a:r>
              <a:rPr lang="en-US" sz="2100" b="0" strike="noStrike" spc="-1" dirty="0">
                <a:solidFill>
                  <a:srgbClr val="595959"/>
                </a:solidFill>
                <a:uFill>
                  <a:solidFill>
                    <a:srgbClr val="FFFFFF"/>
                  </a:solidFill>
                </a:uFill>
                <a:latin typeface="Calibri"/>
              </a:rPr>
              <a:t> des statement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fonction</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leur</a:t>
            </a:r>
            <a:r>
              <a:rPr lang="en-US" sz="2100" b="0" strike="noStrike" spc="-1" dirty="0">
                <a:solidFill>
                  <a:srgbClr val="595959"/>
                </a:solidFill>
                <a:uFill>
                  <a:solidFill>
                    <a:srgbClr val="FFFFFF"/>
                  </a:solidFill>
                </a:uFill>
                <a:latin typeface="Calibri"/>
              </a:rPr>
              <a:t> scope</a:t>
            </a:r>
          </a:p>
        </p:txBody>
      </p:sp>
      <p:sp>
        <p:nvSpPr>
          <p:cNvPr id="15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triggers DDL</a:t>
            </a:r>
            <a:endParaRPr lang="en-US" sz="2500" b="0" strike="noStrike" spc="-1">
              <a:solidFill>
                <a:srgbClr val="000000"/>
              </a:solidFill>
              <a:uFill>
                <a:solidFill>
                  <a:srgbClr val="FFFFFF"/>
                </a:solidFill>
              </a:uFill>
              <a:latin typeface="Arial"/>
            </a:endParaRPr>
          </a:p>
        </p:txBody>
      </p:sp>
      <p:pic>
        <p:nvPicPr>
          <p:cNvPr id="1539" name="Picture 2"/>
          <p:cNvPicPr/>
          <p:nvPr/>
        </p:nvPicPr>
        <p:blipFill>
          <a:blip r:embed="rId3"/>
          <a:stretch/>
        </p:blipFill>
        <p:spPr>
          <a:xfrm>
            <a:off x="1952640" y="2448720"/>
            <a:ext cx="5238360" cy="2352240"/>
          </a:xfrm>
          <a:prstGeom prst="rect">
            <a:avLst/>
          </a:prstGeom>
          <a:ln w="9360">
            <a:noFill/>
          </a:ln>
        </p:spPr>
      </p:pic>
      <p:sp>
        <p:nvSpPr>
          <p:cNvPr id="1540"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triggers</a:t>
            </a:r>
            <a:endParaRPr lang="en-US" sz="2500" b="0" strike="noStrike" spc="-1">
              <a:solidFill>
                <a:srgbClr val="000000"/>
              </a:solidFill>
              <a:uFill>
                <a:solidFill>
                  <a:srgbClr val="FFFFFF"/>
                </a:solidFill>
              </a:uFill>
              <a:latin typeface="Arial"/>
            </a:endParaRPr>
          </a:p>
        </p:txBody>
      </p:sp>
      <p:sp>
        <p:nvSpPr>
          <p:cNvPr id="154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création se fait à l’aide de l’instruction CREATE TRIGGER</a:t>
            </a:r>
          </a:p>
          <a:p>
            <a:pPr>
              <a:lnSpc>
                <a:spcPct val="100000"/>
              </a:lnSpc>
            </a:pPr>
            <a:endParaRPr lang="en-US" sz="2100" b="0" strike="noStrike" spc="-1">
              <a:solidFill>
                <a:srgbClr val="595959"/>
              </a:solidFill>
              <a:uFill>
                <a:solidFill>
                  <a:srgbClr val="FFFFFF"/>
                </a:solidFill>
              </a:uFill>
              <a:latin typeface="Calibri"/>
            </a:endParaRPr>
          </a:p>
        </p:txBody>
      </p:sp>
      <p:sp>
        <p:nvSpPr>
          <p:cNvPr id="154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44" name="CustomShape 4"/>
          <p:cNvSpPr/>
          <p:nvPr/>
        </p:nvSpPr>
        <p:spPr>
          <a:xfrm>
            <a:off x="1752480" y="2971800"/>
            <a:ext cx="5562360" cy="8377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TRIGGER UpdStats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DATABASE (ON ALL SERVER)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 UPDATE_STATISTICS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triggers</a:t>
            </a:r>
            <a:endParaRPr lang="en-US" sz="2500" b="0" strike="noStrike" spc="-1">
              <a:solidFill>
                <a:srgbClr val="000000"/>
              </a:solidFill>
              <a:uFill>
                <a:solidFill>
                  <a:srgbClr val="FFFFFF"/>
                </a:solidFill>
              </a:uFill>
              <a:latin typeface="Arial"/>
            </a:endParaRPr>
          </a:p>
        </p:txBody>
      </p:sp>
      <p:sp>
        <p:nvSpPr>
          <p:cNvPr id="154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fonction eventdata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Triggers standards créent les tables insérées et supprimées.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triggers DDL permettent d’utiliser la fonction eventdata pour obtenir des informations sur l’évènement qui a déclencher le trigger.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Cette fonction retourne un document XML EVENT_INSTANCE qui retourne des données telles que: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Posttime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Spid (id de la base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Eventtype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t>
            </a:r>
            <a:endParaRPr lang="en-US" sz="1400" b="0" strike="noStrike" spc="-1">
              <a:solidFill>
                <a:srgbClr val="000000"/>
              </a:solidFill>
              <a:uFill>
                <a:solidFill>
                  <a:srgbClr val="FFFFFF"/>
                </a:solidFill>
              </a:uFill>
              <a:latin typeface="Calibri"/>
            </a:endParaRPr>
          </a:p>
        </p:txBody>
      </p:sp>
      <p:sp>
        <p:nvSpPr>
          <p:cNvPr id="154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triggers</a:t>
            </a:r>
            <a:endParaRPr lang="en-US" sz="2500" b="0" strike="noStrike" spc="-1">
              <a:solidFill>
                <a:srgbClr val="000000"/>
              </a:solidFill>
              <a:uFill>
                <a:solidFill>
                  <a:srgbClr val="FFFFFF"/>
                </a:solidFill>
              </a:uFill>
              <a:latin typeface="Arial"/>
            </a:endParaRPr>
          </a:p>
        </p:txBody>
      </p:sp>
      <p:sp>
        <p:nvSpPr>
          <p:cNvPr id="1549"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50" name="CustomShape 3"/>
          <p:cNvSpPr/>
          <p:nvPr/>
        </p:nvSpPr>
        <p:spPr>
          <a:xfrm>
            <a:off x="1752480" y="1752480"/>
            <a:ext cx="5562360" cy="3657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&lt;EVENT_INSTANCE&gt;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&lt;PostTime&gt;2004-06-18T02:14:20.640&lt;/PostTime&gt;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&lt;SPID&gt;58&lt;/SPID&gt;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&lt;EventType&gt;UPDATE_STATISTICS&lt;/EventType&gt;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&lt;ServerName&gt;SQLPC&lt;/ServerName&gt;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&lt;LoginName&gt;SQLPC\Administrator&lt;/LoginName&gt;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&lt;UserName&gt;SQLPC\Administrator&lt;/UserName&gt;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&lt;DatabaseName&gt;AdventureWorks&lt;/DatabaseName&gt;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&lt;SchemaName&gt;Production&lt;/SchemaName&gt;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&lt;ObjectType&gt;STATISTICS&lt;/ObjectType&gt;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&lt;TargetObjectName&gt;Product&lt;/TargetObjectName&gt;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&lt;TargetObjectType&gt;TABLE&lt;/TargetObjectType&gt;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&lt;TSQLCommand&gt;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&lt;SetOptions ANSI_NULLS="ON" ANSI_NULL_DEFAULT="ON"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ANSI_PADDING="ON" QUOTED_IDENTIFIER="ON"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ENCRYPTED="FALSE"/&gt;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&lt;CommandText&gt;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UPDATE STATISTICS Production.Product&amp;#x0D;</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&lt;/CommandText&gt;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&lt;/TSQLCommand&gt;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&lt;/EVENT_INSTANCE&gt;</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des triggers</a:t>
            </a:r>
            <a:endParaRPr lang="en-US" sz="2500" b="0" strike="noStrike" spc="-1">
              <a:solidFill>
                <a:srgbClr val="000000"/>
              </a:solidFill>
              <a:uFill>
                <a:solidFill>
                  <a:srgbClr val="FFFFFF"/>
                </a:solidFill>
              </a:uFill>
              <a:latin typeface="Arial"/>
            </a:endParaRPr>
          </a:p>
        </p:txBody>
      </p:sp>
      <p:sp>
        <p:nvSpPr>
          <p:cNvPr id="1552"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53" name="CustomShape 3"/>
          <p:cNvSpPr/>
          <p:nvPr/>
        </p:nvSpPr>
        <p:spPr>
          <a:xfrm>
            <a:off x="1752480" y="1752480"/>
            <a:ext cx="5562360" cy="3657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TRIGGER UpdStats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DATABASE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 UPDATE_STATISTICS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@data XML</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@posttime NVARCHAR(24)</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@database 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@targetobject 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@data = eventdata()</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@posttime = CONVERT(NVARCHAR(24),</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@data.query('data(//PostTime)'))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@database = CONVERT(NVARCHAR(100),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@data.query('data(//DatabaseName)'))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@targetobject = CONVERT(NVARCHAR(100),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@data.query('data(//TargetObjectName)'))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PRINT @posttime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PRINT @database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PRINT @targetobject</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triggers</a:t>
            </a:r>
            <a:endParaRPr lang="en-US" sz="2500" b="0" strike="noStrike" spc="-1">
              <a:solidFill>
                <a:srgbClr val="000000"/>
              </a:solidFill>
              <a:uFill>
                <a:solidFill>
                  <a:srgbClr val="FFFFFF"/>
                </a:solidFill>
              </a:uFill>
              <a:latin typeface="Arial"/>
            </a:endParaRPr>
          </a:p>
        </p:txBody>
      </p:sp>
      <p:sp>
        <p:nvSpPr>
          <p:cNvPr id="1555" name="TextShape 2"/>
          <p:cNvSpPr txBox="1"/>
          <p:nvPr/>
        </p:nvSpPr>
        <p:spPr>
          <a:xfrm>
            <a:off x="457200" y="9907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Consulter les triggers</a:t>
            </a: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en-US" sz="2100"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Modification des triggers</a:t>
            </a:r>
          </a:p>
          <a:p>
            <a:endParaRPr lang="en-US" sz="2100" b="0" strike="noStrike" spc="-1" dirty="0">
              <a:solidFill>
                <a:srgbClr val="595959"/>
              </a:solidFill>
              <a:uFill>
                <a:solidFill>
                  <a:srgbClr val="FFFFFF"/>
                </a:solidFill>
              </a:uFill>
              <a:latin typeface="Calibri"/>
            </a:endParaRPr>
          </a:p>
        </p:txBody>
      </p:sp>
      <p:sp>
        <p:nvSpPr>
          <p:cNvPr id="15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57" name="CustomShape 4"/>
          <p:cNvSpPr/>
          <p:nvPr/>
        </p:nvSpPr>
        <p:spPr>
          <a:xfrm>
            <a:off x="1752480" y="1447920"/>
            <a:ext cx="5562360" cy="3805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SELECT 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sys.triggers</a:t>
            </a:r>
            <a:endParaRPr lang="fr-BE" sz="1800" b="0" strike="noStrike" spc="-1">
              <a:solidFill>
                <a:srgbClr val="000000"/>
              </a:solidFill>
              <a:uFill>
                <a:solidFill>
                  <a:srgbClr val="FFFFFF"/>
                </a:solidFill>
              </a:uFill>
              <a:latin typeface="Arial"/>
            </a:endParaRPr>
          </a:p>
        </p:txBody>
      </p:sp>
      <p:sp>
        <p:nvSpPr>
          <p:cNvPr id="1558" name="CustomShape 5"/>
          <p:cNvSpPr/>
          <p:nvPr/>
        </p:nvSpPr>
        <p:spPr>
          <a:xfrm>
            <a:off x="1752480" y="1905120"/>
            <a:ext cx="5562360" cy="9903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SELECT definition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sys.sql_modules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WHERE [object_id]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(SELECT [object_id]</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sys.triggers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WHERE name='trigger_name')</a:t>
            </a:r>
            <a:endParaRPr lang="fr-BE" sz="1800" b="0" strike="noStrike" spc="-1">
              <a:solidFill>
                <a:srgbClr val="000000"/>
              </a:solidFill>
              <a:uFill>
                <a:solidFill>
                  <a:srgbClr val="FFFFFF"/>
                </a:solidFill>
              </a:uFill>
              <a:latin typeface="Arial"/>
            </a:endParaRPr>
          </a:p>
        </p:txBody>
      </p:sp>
      <p:sp>
        <p:nvSpPr>
          <p:cNvPr id="1559" name="CustomShape 6"/>
          <p:cNvSpPr/>
          <p:nvPr/>
        </p:nvSpPr>
        <p:spPr>
          <a:xfrm>
            <a:off x="1752480" y="3733920"/>
            <a:ext cx="5562360" cy="9903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ALTER TRIGGER UpdStats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DATABASE (ON ALL SERVER)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 UPDATE_STATISTICS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triggers</a:t>
            </a:r>
            <a:endParaRPr lang="en-US" sz="2500" b="0" strike="noStrike" spc="-1">
              <a:solidFill>
                <a:srgbClr val="000000"/>
              </a:solidFill>
              <a:uFill>
                <a:solidFill>
                  <a:srgbClr val="FFFFFF"/>
                </a:solidFill>
              </a:uFill>
              <a:latin typeface="Arial"/>
            </a:endParaRPr>
          </a:p>
        </p:txBody>
      </p:sp>
      <p:sp>
        <p:nvSpPr>
          <p:cNvPr id="156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Supprimer les triggers</a:t>
            </a:r>
          </a:p>
          <a:p>
            <a:endParaRPr lang="en-US" sz="2100" b="0" strike="noStrike" spc="-1">
              <a:solidFill>
                <a:srgbClr val="595959"/>
              </a:solidFill>
              <a:uFill>
                <a:solidFill>
                  <a:srgbClr val="FFFFFF"/>
                </a:solidFill>
              </a:uFill>
              <a:latin typeface="Calibri"/>
            </a:endParaRPr>
          </a:p>
        </p:txBody>
      </p:sp>
      <p:sp>
        <p:nvSpPr>
          <p:cNvPr id="15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63" name="CustomShape 4"/>
          <p:cNvSpPr/>
          <p:nvPr/>
        </p:nvSpPr>
        <p:spPr>
          <a:xfrm>
            <a:off x="1752480" y="2514600"/>
            <a:ext cx="5562360" cy="3805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DROP TRIGGER UpdStats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DATABASE</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Shape 1"/>
          <p:cNvSpPr txBox="1"/>
          <p:nvPr/>
        </p:nvSpPr>
        <p:spPr>
          <a:xfrm>
            <a:off x="446400" y="359640"/>
            <a:ext cx="8239680" cy="718200"/>
          </a:xfrm>
          <a:prstGeom prst="rect">
            <a:avLst/>
          </a:prstGeom>
          <a:noFill/>
          <a:ln>
            <a:noFill/>
          </a:ln>
        </p:spPr>
        <p:txBody>
          <a:bodyPr/>
          <a:lstStyle/>
          <a:p>
            <a:pPr>
              <a:lnSpc>
                <a:spcPct val="100000"/>
              </a:lnSpc>
            </a:pPr>
            <a:r>
              <a:rPr lang="en-US" sz="2500" b="1" strike="noStrike" spc="-1" dirty="0">
                <a:solidFill>
                  <a:srgbClr val="808080"/>
                </a:solidFill>
                <a:uFill>
                  <a:solidFill>
                    <a:srgbClr val="FFFFFF"/>
                  </a:solidFill>
                </a:uFill>
                <a:latin typeface="Calibri"/>
              </a:rPr>
              <a:t>Introduction au </a:t>
            </a:r>
            <a:r>
              <a:rPr lang="en-US" sz="2500" b="1" spc="-1" dirty="0">
                <a:solidFill>
                  <a:srgbClr val="808080"/>
                </a:solidFill>
                <a:uFill>
                  <a:solidFill>
                    <a:srgbClr val="FFFFFF"/>
                  </a:solidFill>
                </a:uFill>
                <a:latin typeface="Calibri"/>
              </a:rPr>
              <a:t>T-SQL	</a:t>
            </a:r>
            <a:endParaRPr lang="en-US" sz="2500" b="0" strike="noStrike" spc="-1" dirty="0">
              <a:solidFill>
                <a:srgbClr val="000000"/>
              </a:solidFill>
              <a:uFill>
                <a:solidFill>
                  <a:srgbClr val="FFFFFF"/>
                </a:solidFill>
              </a:uFill>
              <a:latin typeface="Arial"/>
            </a:endParaRPr>
          </a:p>
        </p:txBody>
      </p:sp>
      <p:sp>
        <p:nvSpPr>
          <p:cNvPr id="5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Transact </a:t>
            </a:r>
            <a:r>
              <a:rPr lang="fr-FR" sz="2100" spc="-1" dirty="0" err="1">
                <a:solidFill>
                  <a:srgbClr val="595959"/>
                </a:solidFill>
                <a:uFill>
                  <a:solidFill>
                    <a:srgbClr val="FFFFFF"/>
                  </a:solidFill>
                </a:uFill>
                <a:latin typeface="Calibri"/>
              </a:rPr>
              <a:t>Structured</a:t>
            </a:r>
            <a:r>
              <a:rPr lang="fr-FR" sz="2100" spc="-1" dirty="0">
                <a:solidFill>
                  <a:srgbClr val="595959"/>
                </a:solidFill>
                <a:uFill>
                  <a:solidFill>
                    <a:srgbClr val="FFFFFF"/>
                  </a:solidFill>
                </a:uFill>
                <a:latin typeface="Calibri"/>
              </a:rPr>
              <a:t> </a:t>
            </a:r>
            <a:r>
              <a:rPr lang="fr-FR" sz="2100" spc="-1" dirty="0" err="1">
                <a:solidFill>
                  <a:srgbClr val="595959"/>
                </a:solidFill>
                <a:uFill>
                  <a:solidFill>
                    <a:srgbClr val="FFFFFF"/>
                  </a:solidFill>
                </a:uFill>
                <a:latin typeface="Calibri"/>
              </a:rPr>
              <a:t>Query</a:t>
            </a:r>
            <a:r>
              <a:rPr lang="fr-FR" sz="2100" spc="-1" dirty="0">
                <a:solidFill>
                  <a:srgbClr val="595959"/>
                </a:solidFill>
                <a:uFill>
                  <a:solidFill>
                    <a:srgbClr val="FFFFFF"/>
                  </a:solidFill>
                </a:uFill>
                <a:latin typeface="Calibri"/>
              </a:rPr>
              <a:t> </a:t>
            </a:r>
            <a:r>
              <a:rPr lang="fr-FR" sz="2100" spc="-1" dirty="0" err="1">
                <a:solidFill>
                  <a:srgbClr val="595959"/>
                </a:solidFill>
                <a:uFill>
                  <a:solidFill>
                    <a:srgbClr val="FFFFFF"/>
                  </a:solidFill>
                </a:uFill>
                <a:latin typeface="Calibri"/>
              </a:rPr>
              <a:t>Language</a:t>
            </a:r>
            <a:endParaRPr lang="fr-FR" sz="2100"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fr-BE" sz="2100"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fr-FR" sz="2100" spc="-1" dirty="0">
                <a:solidFill>
                  <a:srgbClr val="595959"/>
                </a:solidFill>
                <a:uFill>
                  <a:solidFill>
                    <a:srgbClr val="FFFFFF"/>
                  </a:solidFill>
                </a:uFill>
                <a:latin typeface="Calibri"/>
              </a:rPr>
              <a:t>ajoute les fonctionnalités suivantes :</a:t>
            </a:r>
          </a:p>
          <a:p>
            <a:pPr marL="219960" indent="-219600">
              <a:lnSpc>
                <a:spcPct val="100000"/>
              </a:lnSpc>
              <a:buClr>
                <a:srgbClr val="92B4DF"/>
              </a:buClr>
              <a:buSzPct val="99000"/>
              <a:buFont typeface="Arial"/>
              <a:buChar char="•"/>
            </a:pPr>
            <a:endParaRPr lang="fr-FR" sz="2100" spc="-1" dirty="0">
              <a:solidFill>
                <a:srgbClr val="595959"/>
              </a:solidFill>
              <a:uFill>
                <a:solidFill>
                  <a:srgbClr val="FFFFFF"/>
                </a:solidFill>
              </a:uFill>
              <a:latin typeface="Calibri"/>
            </a:endParaRPr>
          </a:p>
          <a:p>
            <a:pPr marL="677160" lvl="1" indent="-219600">
              <a:buClr>
                <a:srgbClr val="92B4DF"/>
              </a:buClr>
              <a:buSzPct val="99000"/>
              <a:buFont typeface="Arial"/>
              <a:buChar char="•"/>
            </a:pPr>
            <a:r>
              <a:rPr lang="fr-FR" spc="-1" dirty="0">
                <a:solidFill>
                  <a:srgbClr val="000000"/>
                </a:solidFill>
                <a:uFill>
                  <a:solidFill>
                    <a:srgbClr val="FFFFFF"/>
                  </a:solidFill>
                </a:uFill>
                <a:latin typeface="Calibri"/>
              </a:rPr>
              <a:t>Éléments de programmation procédurale (boucle, conditions...) ;</a:t>
            </a:r>
          </a:p>
          <a:p>
            <a:pPr marL="677160" lvl="1" indent="-219600">
              <a:buClr>
                <a:srgbClr val="92B4DF"/>
              </a:buClr>
              <a:buSzPct val="99000"/>
              <a:buFont typeface="Arial"/>
              <a:buChar char="•"/>
            </a:pPr>
            <a:r>
              <a:rPr lang="fr-FR" spc="-1" dirty="0">
                <a:solidFill>
                  <a:srgbClr val="000000"/>
                </a:solidFill>
                <a:uFill>
                  <a:solidFill>
                    <a:srgbClr val="FFFFFF"/>
                  </a:solidFill>
                </a:uFill>
                <a:latin typeface="Calibri"/>
              </a:rPr>
              <a:t>La possibilité de créer et d'utiliser des variables locales ;</a:t>
            </a:r>
          </a:p>
          <a:p>
            <a:pPr marL="677160" lvl="1" indent="-219600">
              <a:buClr>
                <a:srgbClr val="92B4DF"/>
              </a:buClr>
              <a:buSzPct val="99000"/>
              <a:buFont typeface="Arial"/>
              <a:buChar char="•"/>
            </a:pPr>
            <a:r>
              <a:rPr lang="fr-FR" spc="-1" dirty="0">
                <a:solidFill>
                  <a:srgbClr val="000000"/>
                </a:solidFill>
                <a:uFill>
                  <a:solidFill>
                    <a:srgbClr val="FFFFFF"/>
                  </a:solidFill>
                </a:uFill>
                <a:latin typeface="Calibri"/>
              </a:rPr>
              <a:t>Des fonctions de manipulations de chaîne de caractères, de dates et de calculs mathématiques.</a:t>
            </a:r>
            <a:endParaRPr lang="fr-BE" spc="-1" dirty="0">
              <a:solidFill>
                <a:srgbClr val="000000"/>
              </a:solidFill>
              <a:uFill>
                <a:solidFill>
                  <a:srgbClr val="FFFFFF"/>
                </a:solidFill>
              </a:uFill>
              <a:latin typeface="Calibri"/>
            </a:endParaRPr>
          </a:p>
          <a:p>
            <a:pPr marL="677160" lvl="1" indent="-219600">
              <a:buClr>
                <a:srgbClr val="92B4DF"/>
              </a:buClr>
              <a:buSzPct val="99000"/>
              <a:buFont typeface="Arial"/>
              <a:buChar char="•"/>
            </a:pPr>
            <a:endParaRPr lang="fr-BE" sz="2100" spc="-1" dirty="0">
              <a:solidFill>
                <a:srgbClr val="595959"/>
              </a:solidFill>
              <a:uFill>
                <a:solidFill>
                  <a:srgbClr val="FFFFFF"/>
                </a:solidFill>
              </a:uFill>
              <a:latin typeface="Calibri"/>
            </a:endParaRPr>
          </a:p>
          <a:p>
            <a:pPr marL="677160" lvl="1" indent="-219600">
              <a:buClr>
                <a:srgbClr val="92B4DF"/>
              </a:buClr>
              <a:buSzPct val="99000"/>
              <a:buFont typeface="Arial"/>
              <a:buChar char="•"/>
            </a:pPr>
            <a:r>
              <a:rPr lang="fr-BE" spc="-1" dirty="0">
                <a:solidFill>
                  <a:srgbClr val="000000"/>
                </a:solidFill>
                <a:uFill>
                  <a:solidFill>
                    <a:srgbClr val="FFFFFF"/>
                  </a:solidFill>
                </a:uFill>
                <a:latin typeface="Calibri"/>
              </a:rPr>
              <a:t>Mot réservés, espaces,… à encadrer par des [].</a:t>
            </a:r>
          </a:p>
        </p:txBody>
      </p:sp>
      <p:sp>
        <p:nvSpPr>
          <p:cNvPr id="5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24549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56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DB </a:t>
            </a:r>
            <a:r>
              <a:rPr lang="en-US" sz="2100" b="0" strike="noStrike" spc="-1" dirty="0" err="1">
                <a:solidFill>
                  <a:srgbClr val="595959"/>
                </a:solidFill>
                <a:uFill>
                  <a:solidFill>
                    <a:srgbClr val="FFFFFF"/>
                  </a:solidFill>
                </a:uFill>
                <a:latin typeface="Calibri"/>
              </a:rPr>
              <a:t>DbToDrop</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table </a:t>
            </a:r>
            <a:r>
              <a:rPr lang="en-US" sz="2100" b="0" strike="noStrike" spc="-1" dirty="0" err="1">
                <a:solidFill>
                  <a:srgbClr val="595959"/>
                </a:solidFill>
                <a:uFill>
                  <a:solidFill>
                    <a:srgbClr val="FFFFFF"/>
                  </a:solidFill>
                </a:uFill>
                <a:latin typeface="Calibri"/>
              </a:rPr>
              <a:t>TabToDrop</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trigger qui se </a:t>
            </a:r>
            <a:r>
              <a:rPr lang="en-US" sz="2100" b="0" strike="noStrike" spc="-1" dirty="0" err="1">
                <a:solidFill>
                  <a:srgbClr val="595959"/>
                </a:solidFill>
                <a:uFill>
                  <a:solidFill>
                    <a:srgbClr val="FFFFFF"/>
                  </a:solidFill>
                </a:uFill>
                <a:latin typeface="Calibri"/>
              </a:rPr>
              <a:t>déclenche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lors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modification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suppression de </a:t>
            </a:r>
            <a:r>
              <a:rPr lang="en-US" sz="2100" b="0" strike="noStrike" spc="-1" dirty="0" err="1">
                <a:solidFill>
                  <a:srgbClr val="595959"/>
                </a:solidFill>
                <a:uFill>
                  <a:solidFill>
                    <a:srgbClr val="FFFFFF"/>
                  </a:solidFill>
                </a:uFill>
                <a:latin typeface="Calibri"/>
              </a:rPr>
              <a:t>cette</a:t>
            </a:r>
            <a:r>
              <a:rPr lang="en-US" sz="2100" b="0" strike="noStrike" spc="-1" dirty="0">
                <a:solidFill>
                  <a:srgbClr val="595959"/>
                </a:solidFill>
                <a:uFill>
                  <a:solidFill>
                    <a:srgbClr val="FFFFFF"/>
                  </a:solidFill>
                </a:uFill>
                <a:latin typeface="Calibri"/>
              </a:rPr>
              <a:t> table, </a:t>
            </a:r>
            <a:r>
              <a:rPr lang="en-US" sz="2100" b="0" strike="noStrike" spc="-1" dirty="0" err="1">
                <a:solidFill>
                  <a:srgbClr val="595959"/>
                </a:solidFill>
                <a:uFill>
                  <a:solidFill>
                    <a:srgbClr val="FFFFFF"/>
                  </a:solidFill>
                </a:uFill>
                <a:latin typeface="Calibri"/>
              </a:rPr>
              <a:t>annulant</a:t>
            </a:r>
            <a:r>
              <a:rPr lang="en-US" sz="2100" b="0" strike="noStrike" spc="-1" dirty="0">
                <a:solidFill>
                  <a:srgbClr val="595959"/>
                </a:solidFill>
                <a:uFill>
                  <a:solidFill>
                    <a:srgbClr val="FFFFFF"/>
                  </a:solidFill>
                </a:uFill>
                <a:latin typeface="Calibri"/>
              </a:rPr>
              <a:t> la transaction (rollback) et </a:t>
            </a:r>
            <a:r>
              <a:rPr lang="en-US" sz="2100" b="0" strike="noStrike" spc="-1" dirty="0" err="1">
                <a:solidFill>
                  <a:srgbClr val="595959"/>
                </a:solidFill>
                <a:uFill>
                  <a:solidFill>
                    <a:srgbClr val="FFFFFF"/>
                  </a:solidFill>
                </a:uFill>
                <a:latin typeface="Calibri"/>
              </a:rPr>
              <a:t>afficher</a:t>
            </a:r>
            <a:r>
              <a:rPr lang="en-US" sz="2100" b="0" strike="noStrike" spc="-1" dirty="0">
                <a:solidFill>
                  <a:srgbClr val="595959"/>
                </a:solidFill>
                <a:uFill>
                  <a:solidFill>
                    <a:srgbClr val="FFFFFF"/>
                  </a:solidFill>
                </a:uFill>
                <a:latin typeface="Calibri"/>
              </a:rPr>
              <a:t> un message « </a:t>
            </a:r>
            <a:r>
              <a:rPr lang="en-US" sz="2100" b="0" strike="noStrike" spc="-1" dirty="0" err="1">
                <a:solidFill>
                  <a:srgbClr val="595959"/>
                </a:solidFill>
                <a:uFill>
                  <a:solidFill>
                    <a:srgbClr val="FFFFFF"/>
                  </a:solidFill>
                </a:uFill>
                <a:latin typeface="Calibri"/>
              </a:rPr>
              <a:t>d’erreur</a:t>
            </a:r>
            <a:r>
              <a:rPr lang="en-US" sz="2100" b="0" strike="noStrike" spc="-1" dirty="0">
                <a:solidFill>
                  <a:srgbClr val="595959"/>
                </a:solidFill>
                <a:uFill>
                  <a:solidFill>
                    <a:srgbClr val="FFFFFF"/>
                  </a:solidFill>
                </a:uFill>
                <a:latin typeface="Calibri"/>
              </a:rPr>
              <a:t> »;</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Vérifier</a:t>
            </a:r>
            <a:r>
              <a:rPr lang="en-US" sz="2100" b="0" strike="noStrike" spc="-1" dirty="0">
                <a:solidFill>
                  <a:srgbClr val="595959"/>
                </a:solidFill>
                <a:uFill>
                  <a:solidFill>
                    <a:srgbClr val="FFFFFF"/>
                  </a:solidFill>
                </a:uFill>
                <a:latin typeface="Calibri"/>
              </a:rPr>
              <a:t> la </a:t>
            </a:r>
            <a:r>
              <a:rPr lang="en-US" sz="2100" b="0" strike="noStrike" spc="-1" dirty="0" err="1">
                <a:solidFill>
                  <a:srgbClr val="595959"/>
                </a:solidFill>
                <a:uFill>
                  <a:solidFill>
                    <a:srgbClr val="FFFFFF"/>
                  </a:solidFill>
                </a:uFill>
                <a:latin typeface="Calibri"/>
              </a:rPr>
              <a:t>création</a:t>
            </a:r>
            <a:r>
              <a:rPr lang="en-US" sz="2100" b="0" strike="noStrike" spc="-1" dirty="0">
                <a:solidFill>
                  <a:srgbClr val="595959"/>
                </a:solidFill>
                <a:uFill>
                  <a:solidFill>
                    <a:srgbClr val="FFFFFF"/>
                  </a:solidFill>
                </a:uFill>
                <a:latin typeface="Calibri"/>
              </a:rPr>
              <a:t> du trigger;</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Supprimer</a:t>
            </a:r>
            <a:r>
              <a:rPr lang="en-US" sz="2100" b="0" strike="noStrike" spc="-1" dirty="0">
                <a:solidFill>
                  <a:srgbClr val="595959"/>
                </a:solidFill>
                <a:uFill>
                  <a:solidFill>
                    <a:srgbClr val="FFFFFF"/>
                  </a:solidFill>
                </a:uFill>
                <a:latin typeface="Calibri"/>
              </a:rPr>
              <a:t> la table (le trigger </a:t>
            </a:r>
            <a:r>
              <a:rPr lang="en-US" sz="2100" b="0" strike="noStrike" spc="-1" dirty="0" err="1">
                <a:solidFill>
                  <a:srgbClr val="595959"/>
                </a:solidFill>
                <a:uFill>
                  <a:solidFill>
                    <a:srgbClr val="FFFFFF"/>
                  </a:solidFill>
                </a:uFill>
                <a:latin typeface="Calibri"/>
              </a:rPr>
              <a:t>doit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l’en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empêcher</a:t>
            </a:r>
            <a:r>
              <a:rPr lang="en-US" sz="2100" b="0" strike="noStrike" spc="-1" dirty="0">
                <a:solidFill>
                  <a:srgbClr val="595959"/>
                </a:solidFill>
                <a:uFill>
                  <a:solidFill>
                    <a:srgbClr val="FFFFFF"/>
                  </a:solidFill>
                </a:uFill>
                <a:latin typeface="Calibri"/>
              </a:rPr>
              <a:t> et </a:t>
            </a:r>
            <a:r>
              <a:rPr lang="en-US" sz="2100" b="0" strike="noStrike" spc="-1" dirty="0" err="1">
                <a:solidFill>
                  <a:srgbClr val="595959"/>
                </a:solidFill>
                <a:uFill>
                  <a:solidFill>
                    <a:srgbClr val="FFFFFF"/>
                  </a:solidFill>
                </a:uFill>
                <a:latin typeface="Calibri"/>
              </a:rPr>
              <a:t>afficher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votre</a:t>
            </a:r>
            <a:r>
              <a:rPr lang="en-US" sz="2100" b="0" strike="noStrike" spc="-1" dirty="0">
                <a:solidFill>
                  <a:srgbClr val="595959"/>
                </a:solidFill>
                <a:uFill>
                  <a:solidFill>
                    <a:srgbClr val="FFFFFF"/>
                  </a:solidFill>
                </a:uFill>
                <a:latin typeface="Calibri"/>
              </a:rPr>
              <a:t> message </a:t>
            </a:r>
            <a:r>
              <a:rPr lang="en-US" sz="2100" b="0" strike="noStrike" spc="-1" dirty="0" err="1">
                <a:solidFill>
                  <a:srgbClr val="595959"/>
                </a:solidFill>
                <a:uFill>
                  <a:solidFill>
                    <a:srgbClr val="FFFFFF"/>
                  </a:solidFill>
                </a:uFill>
                <a:latin typeface="Calibri"/>
              </a:rPr>
              <a:t>d’erreur</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Désactiver</a:t>
            </a:r>
            <a:r>
              <a:rPr lang="en-US" sz="2100" b="0" strike="noStrike" spc="-1" dirty="0">
                <a:solidFill>
                  <a:srgbClr val="595959"/>
                </a:solidFill>
                <a:uFill>
                  <a:solidFill>
                    <a:srgbClr val="FFFFFF"/>
                  </a:solidFill>
                </a:uFill>
                <a:latin typeface="Calibri"/>
              </a:rPr>
              <a:t> le trigger;</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Supprimer</a:t>
            </a:r>
            <a:r>
              <a:rPr lang="en-US" sz="2100" b="0" strike="noStrike" spc="-1" dirty="0">
                <a:solidFill>
                  <a:srgbClr val="595959"/>
                </a:solidFill>
                <a:uFill>
                  <a:solidFill>
                    <a:srgbClr val="FFFFFF"/>
                  </a:solidFill>
                </a:uFill>
                <a:latin typeface="Calibri"/>
              </a:rPr>
              <a:t> la table.</a:t>
            </a:r>
          </a:p>
        </p:txBody>
      </p:sp>
      <p:sp>
        <p:nvSpPr>
          <p:cNvPr id="156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5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Enregistrer la commande, sa date d’exécution, le login et le serveur dans une table: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nouvelle DB;</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une table addtablelog, avec les champs: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logid int identity(1,1),</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cmand nvarchar(400),</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cmdat date,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login nvarchar(50),</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servr nvarchar(50)</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 trigger qui se déclenche lors de la création de table et ira stocker dans notre table addtablelog la commande utilisée (CREATE …), l’utilisateur ayant exécuté cette requête, la date d’exécution et le serveur;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une table et vérifier que le slogs soit bien dans addtablelog.</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5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70" name="TextShape 4"/>
          <p:cNvSpPr txBox="1"/>
          <p:nvPr/>
        </p:nvSpPr>
        <p:spPr>
          <a:xfrm>
            <a:off x="446400" y="619920"/>
            <a:ext cx="8250480" cy="457560"/>
          </a:xfrm>
          <a:prstGeom prst="rect">
            <a:avLst/>
          </a:prstGeom>
          <a:noFill/>
          <a:ln>
            <a:noFill/>
          </a:ln>
        </p:spPr>
        <p:txBody>
          <a:bodyPr/>
          <a:lstStyle/>
          <a:p>
            <a:pPr>
              <a:lnSpc>
                <a:spcPct val="100000"/>
              </a:lnSpc>
            </a:pPr>
            <a:r>
              <a:rPr lang="en-US" sz="1600" b="1" strike="noStrike" spc="-1">
                <a:solidFill>
                  <a:srgbClr val="FF9900"/>
                </a:solidFill>
                <a:uFill>
                  <a:solidFill>
                    <a:srgbClr val="FFFFFF"/>
                  </a:solidFill>
                </a:uFill>
                <a:latin typeface="Calibri"/>
              </a:rPr>
              <a:t>Exercice 2</a:t>
            </a:r>
            <a:endParaRPr lang="en-US" sz="2100" b="0" strike="noStrike" spc="-1">
              <a:solidFill>
                <a:srgbClr val="595959"/>
              </a:solidFill>
              <a:uFill>
                <a:solidFill>
                  <a:srgbClr val="FFFFFF"/>
                </a:solidFill>
              </a:uFill>
              <a:latin typeface="Calibri"/>
            </a:endParaRPr>
          </a:p>
        </p:txBody>
      </p:sp>
    </p:spTree>
    <p:extLst>
      <p:ext uri="{BB962C8B-B14F-4D97-AF65-F5344CB8AC3E}">
        <p14:creationId xmlns:p14="http://schemas.microsoft.com/office/powerpoint/2010/main" val="13623066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Notification d’évènement</a:t>
            </a:r>
            <a:endParaRPr lang="en-US" sz="2500" b="0" strike="noStrike" spc="-1">
              <a:solidFill>
                <a:srgbClr val="000000"/>
              </a:solidFill>
              <a:uFill>
                <a:solidFill>
                  <a:srgbClr val="FFFFFF"/>
                </a:solidFill>
              </a:uFill>
              <a:latin typeface="Arial"/>
            </a:endParaRPr>
          </a:p>
        </p:txBody>
      </p:sp>
      <p:sp>
        <p:nvSpPr>
          <p:cNvPr id="15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Notifications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d’une notification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Traitement d’une notification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des notifications</a:t>
            </a:r>
          </a:p>
        </p:txBody>
      </p:sp>
      <p:sp>
        <p:nvSpPr>
          <p:cNvPr id="15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notifications</a:t>
            </a:r>
            <a:endParaRPr lang="en-US" sz="2500" b="0" strike="noStrike" spc="-1">
              <a:solidFill>
                <a:srgbClr val="000000"/>
              </a:solidFill>
              <a:uFill>
                <a:solidFill>
                  <a:srgbClr val="FFFFFF"/>
                </a:solidFill>
              </a:uFill>
              <a:latin typeface="Arial"/>
            </a:endParaRPr>
          </a:p>
        </p:txBody>
      </p:sp>
      <p:sp>
        <p:nvSpPr>
          <p:cNvPr id="157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Peuvent répondre à un certain nombre d’évènements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Permettent d’envoyer les données des évènements à partir de différentes base de données et serveurs vers un service manipulant les évènements (Service Broker).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L’évènement peut être une opération DDL ou DML sur un objet de la base de données, ou une trace.</a:t>
            </a:r>
          </a:p>
        </p:txBody>
      </p:sp>
      <p:sp>
        <p:nvSpPr>
          <p:cNvPr id="157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notifications</a:t>
            </a:r>
            <a:endParaRPr lang="en-US" sz="2500" b="0" strike="noStrike" spc="-1">
              <a:solidFill>
                <a:srgbClr val="000000"/>
              </a:solidFill>
              <a:uFill>
                <a:solidFill>
                  <a:srgbClr val="FFFFFF"/>
                </a:solidFill>
              </a:uFill>
              <a:latin typeface="Arial"/>
            </a:endParaRPr>
          </a:p>
        </p:txBody>
      </p:sp>
      <p:sp>
        <p:nvSpPr>
          <p:cNvPr id="157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capturer les évènements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Implémenter un service « Service Broker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Procédure stockée ou application utilisant le framework Service Broker qui monitore une queue pour les messages entrants.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Il peut être écrit en utilisant du Transact-SQL ou tout autre langage</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une queue, un service et une route</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messages sont envoyés au service par le Service Broker qui utilise une queue où le message est stocké jusqu’à ce que le service soit prêt à accepter le message.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inclus des types et contrats de messages prédéfinis. </a:t>
            </a:r>
          </a:p>
        </p:txBody>
      </p:sp>
      <p:sp>
        <p:nvSpPr>
          <p:cNvPr id="157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d’une notification</a:t>
            </a:r>
            <a:endParaRPr lang="en-US" sz="2500" b="0" strike="noStrike" spc="-1">
              <a:solidFill>
                <a:srgbClr val="000000"/>
              </a:solidFill>
              <a:uFill>
                <a:solidFill>
                  <a:srgbClr val="FFFFFF"/>
                </a:solidFill>
              </a:uFill>
              <a:latin typeface="Arial"/>
            </a:endParaRPr>
          </a:p>
        </p:txBody>
      </p:sp>
      <p:sp>
        <p:nvSpPr>
          <p:cNvPr id="157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 fait via l’instruction CREATE EVENT NOTIFICATION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Donner un nom unique pour le scope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Spécifier le scope (SERVER, DATABASE, QUEUE)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Spécifier l’évènement qu’on veut capturer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Spécifier le Service Broker vers lequel les informations sur l’évènement doivent être envoyées. </a:t>
            </a:r>
            <a:endParaRPr lang="en-US" sz="1600" b="0" strike="noStrike" spc="-1">
              <a:solidFill>
                <a:srgbClr val="000000"/>
              </a:solidFill>
              <a:uFill>
                <a:solidFill>
                  <a:srgbClr val="FFFFFF"/>
                </a:solidFill>
              </a:uFill>
              <a:latin typeface="Calibri"/>
            </a:endParaRPr>
          </a:p>
        </p:txBody>
      </p:sp>
      <p:sp>
        <p:nvSpPr>
          <p:cNvPr id="15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Création d’une notification</a:t>
            </a:r>
            <a:endParaRPr lang="en-US" sz="2500" b="0" strike="noStrike" spc="-1">
              <a:solidFill>
                <a:srgbClr val="000000"/>
              </a:solidFill>
              <a:uFill>
                <a:solidFill>
                  <a:srgbClr val="FFFFFF"/>
                </a:solidFill>
              </a:uFill>
              <a:latin typeface="Arial"/>
            </a:endParaRPr>
          </a:p>
        </p:txBody>
      </p:sp>
      <p:sp>
        <p:nvSpPr>
          <p:cNvPr id="158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Exemples</a:t>
            </a:r>
          </a:p>
        </p:txBody>
      </p:sp>
      <p:sp>
        <p:nvSpPr>
          <p:cNvPr id="15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82" name="CustomShape 4"/>
          <p:cNvSpPr/>
          <p:nvPr/>
        </p:nvSpPr>
        <p:spPr>
          <a:xfrm>
            <a:off x="1752480" y="251460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EVENT NOTIFICATION CreateLoginEvent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SERVER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 CREATE_LOGIN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SERVICE 'NotifyService', 'current database'</a:t>
            </a:r>
            <a:endParaRPr lang="fr-BE" sz="1800" b="0" strike="noStrike" spc="-1">
              <a:solidFill>
                <a:srgbClr val="000000"/>
              </a:solidFill>
              <a:uFill>
                <a:solidFill>
                  <a:srgbClr val="FFFFFF"/>
                </a:solidFill>
              </a:uFill>
              <a:latin typeface="Arial"/>
            </a:endParaRPr>
          </a:p>
        </p:txBody>
      </p:sp>
      <p:sp>
        <p:nvSpPr>
          <p:cNvPr id="1583" name="CustomShape 5"/>
          <p:cNvSpPr/>
          <p:nvPr/>
        </p:nvSpPr>
        <p:spPr>
          <a:xfrm>
            <a:off x="1752480" y="3276720"/>
            <a:ext cx="5562360" cy="685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EVENT NOTIFICATION TraceSQLBatches</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ON SERVER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FOR SQL_BatchCompleted</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TO SERVICE 'NotifyService', 'current database'</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Traitement d’une notification</a:t>
            </a:r>
            <a:endParaRPr lang="en-US" sz="2500" b="0" strike="noStrike" spc="-1">
              <a:solidFill>
                <a:srgbClr val="000000"/>
              </a:solidFill>
              <a:uFill>
                <a:solidFill>
                  <a:srgbClr val="FFFFFF"/>
                </a:solidFill>
              </a:uFill>
              <a:latin typeface="Arial"/>
            </a:endParaRPr>
          </a:p>
        </p:txBody>
      </p:sp>
      <p:sp>
        <p:nvSpPr>
          <p:cNvPr id="158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Pour créer le service du Service Broker, utiliser une procédure stockée qui s’active à chaque fois qu’un message apparait dans la queue. </a:t>
            </a:r>
          </a:p>
          <a:p>
            <a:pPr>
              <a:lnSpc>
                <a:spcPct val="100000"/>
              </a:lnSpc>
            </a:pPr>
            <a:endParaRPr lang="en-US" sz="2100" b="0" strike="noStrike" spc="-1">
              <a:solidFill>
                <a:srgbClr val="595959"/>
              </a:solidFill>
              <a:uFill>
                <a:solidFill>
                  <a:srgbClr val="FFFFFF"/>
                </a:solidFill>
              </a:uFill>
              <a:latin typeface="Calibri"/>
            </a:endParaRPr>
          </a:p>
        </p:txBody>
      </p:sp>
      <p:sp>
        <p:nvSpPr>
          <p:cNvPr id="158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87" name="CustomShape 4"/>
          <p:cNvSpPr/>
          <p:nvPr/>
        </p:nvSpPr>
        <p:spPr>
          <a:xfrm>
            <a:off x="1708560" y="2712720"/>
            <a:ext cx="5562360" cy="99036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QUEUE </a:t>
            </a:r>
            <a:r>
              <a:rPr lang="fr-BE" sz="1000" b="0" strike="noStrike" spc="-1" dirty="0" err="1">
                <a:solidFill>
                  <a:srgbClr val="000000"/>
                </a:solidFill>
                <a:uFill>
                  <a:solidFill>
                    <a:srgbClr val="FFFFFF"/>
                  </a:solidFill>
                </a:uFill>
                <a:latin typeface="Arial"/>
              </a:rPr>
              <a:t>NotifyQueue</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WITH ACTIVATION (</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PROCEDURE_NAME = </a:t>
            </a:r>
            <a:r>
              <a:rPr lang="fr-BE" sz="1000" b="0" strike="noStrike" spc="-1" dirty="0" err="1">
                <a:solidFill>
                  <a:srgbClr val="000000"/>
                </a:solidFill>
                <a:uFill>
                  <a:solidFill>
                    <a:srgbClr val="FFFFFF"/>
                  </a:solidFill>
                </a:uFill>
                <a:latin typeface="Arial"/>
              </a:rPr>
              <a:t>dbo.EventProc</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MAX_QUEUE_READERS = 5,</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EXECUTE AS SELF)</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GO</a:t>
            </a:r>
            <a:endParaRPr lang="fr-BE" sz="1800" b="0" strike="noStrike" spc="-1" dirty="0">
              <a:solidFill>
                <a:srgbClr val="000000"/>
              </a:solidFill>
              <a:uFill>
                <a:solidFill>
                  <a:srgbClr val="FFFFFF"/>
                </a:solidFill>
              </a:uFill>
              <a:latin typeface="Aria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Traitement d’une notification</a:t>
            </a:r>
            <a:endParaRPr lang="en-US" sz="2500" b="0" strike="noStrike" spc="-1">
              <a:solidFill>
                <a:srgbClr val="000000"/>
              </a:solidFill>
              <a:uFill>
                <a:solidFill>
                  <a:srgbClr val="FFFFFF"/>
                </a:solidFill>
              </a:uFill>
              <a:latin typeface="Arial"/>
            </a:endParaRPr>
          </a:p>
        </p:txBody>
      </p:sp>
      <p:sp>
        <p:nvSpPr>
          <p:cNvPr id="1589" name="TextShape 2"/>
          <p:cNvSpPr txBox="1"/>
          <p:nvPr/>
        </p:nvSpPr>
        <p:spPr>
          <a:xfrm>
            <a:off x="457200" y="1600200"/>
            <a:ext cx="8229240" cy="2590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Réception des messages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procédure stockée doit retrouver le message dans la queue en utilisant la commande RECEIVE et stocker toutes les informations dans une variable.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processus doit être suspendu jusqu’à ce qu’un message soit reçu. Utiliser la commande WAITFOR </a:t>
            </a:r>
            <a:endParaRPr lang="en-US" sz="1600" b="0" strike="noStrike" spc="-1">
              <a:solidFill>
                <a:srgbClr val="000000"/>
              </a:solidFill>
              <a:uFill>
                <a:solidFill>
                  <a:srgbClr val="FFFFFF"/>
                </a:solidFill>
              </a:uFill>
              <a:latin typeface="Calibri"/>
            </a:endParaRPr>
          </a:p>
        </p:txBody>
      </p:sp>
      <p:sp>
        <p:nvSpPr>
          <p:cNvPr id="15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91" name="CustomShape 4"/>
          <p:cNvSpPr/>
          <p:nvPr/>
        </p:nvSpPr>
        <p:spPr>
          <a:xfrm>
            <a:off x="1785060" y="3548880"/>
            <a:ext cx="5562360" cy="15998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DECLARE @</a:t>
            </a:r>
            <a:r>
              <a:rPr lang="fr-BE" sz="1000" b="0" strike="noStrike" spc="-1" dirty="0" err="1">
                <a:solidFill>
                  <a:srgbClr val="000000"/>
                </a:solidFill>
                <a:uFill>
                  <a:solidFill>
                    <a:srgbClr val="FFFFFF"/>
                  </a:solidFill>
                </a:uFill>
                <a:latin typeface="Arial"/>
              </a:rPr>
              <a:t>messageTypeName</a:t>
            </a:r>
            <a:r>
              <a:rPr lang="fr-BE" sz="1000" b="0" strike="noStrike" spc="-1" dirty="0">
                <a:solidFill>
                  <a:srgbClr val="000000"/>
                </a:solidFill>
                <a:uFill>
                  <a:solidFill>
                    <a:srgbClr val="FFFFFF"/>
                  </a:solidFill>
                </a:uFill>
                <a:latin typeface="Arial"/>
              </a:rPr>
              <a:t> NVARCHAR(256),</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a:t>
            </a:r>
            <a:r>
              <a:rPr lang="fr-BE" sz="1000" b="0" strike="noStrike" spc="-1" dirty="0" err="1">
                <a:solidFill>
                  <a:srgbClr val="000000"/>
                </a:solidFill>
                <a:uFill>
                  <a:solidFill>
                    <a:srgbClr val="FFFFFF"/>
                  </a:solidFill>
                </a:uFill>
                <a:latin typeface="Arial"/>
              </a:rPr>
              <a:t>messageBody</a:t>
            </a:r>
            <a:r>
              <a:rPr lang="fr-BE" sz="1000" b="0" strike="noStrike" spc="-1" dirty="0">
                <a:solidFill>
                  <a:srgbClr val="000000"/>
                </a:solidFill>
                <a:uFill>
                  <a:solidFill>
                    <a:srgbClr val="FFFFFF"/>
                  </a:solidFill>
                </a:uFill>
                <a:latin typeface="Arial"/>
              </a:rPr>
              <a:t> XML</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;WAITFOR(</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RECEIVE TOP(1)</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a:t>
            </a:r>
            <a:r>
              <a:rPr lang="fr-BE" sz="1000" b="0" strike="noStrike" spc="-1" dirty="0" err="1">
                <a:solidFill>
                  <a:srgbClr val="000000"/>
                </a:solidFill>
                <a:uFill>
                  <a:solidFill>
                    <a:srgbClr val="FFFFFF"/>
                  </a:solidFill>
                </a:uFill>
                <a:latin typeface="Arial"/>
              </a:rPr>
              <a:t>messageTypeName</a:t>
            </a:r>
            <a:r>
              <a:rPr lang="fr-BE" sz="1000" b="0" strike="noStrike" spc="-1" dirty="0">
                <a:solidFill>
                  <a:srgbClr val="000000"/>
                </a:solidFill>
                <a:uFill>
                  <a:solidFill>
                    <a:srgbClr val="FFFFFF"/>
                  </a:solidFill>
                </a:uFill>
                <a:latin typeface="Arial"/>
              </a:rPr>
              <a:t> = </a:t>
            </a:r>
            <a:r>
              <a:rPr lang="fr-BE" sz="1000" b="0" strike="noStrike" spc="-1" dirty="0" err="1">
                <a:solidFill>
                  <a:srgbClr val="000000"/>
                </a:solidFill>
                <a:uFill>
                  <a:solidFill>
                    <a:srgbClr val="FFFFFF"/>
                  </a:solidFill>
                </a:uFill>
                <a:latin typeface="Arial"/>
              </a:rPr>
              <a:t>message_type_name</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a:t>
            </a:r>
            <a:r>
              <a:rPr lang="fr-BE" sz="1000" b="0" strike="noStrike" spc="-1" dirty="0" err="1">
                <a:solidFill>
                  <a:srgbClr val="000000"/>
                </a:solidFill>
                <a:uFill>
                  <a:solidFill>
                    <a:srgbClr val="FFFFFF"/>
                  </a:solidFill>
                </a:uFill>
                <a:latin typeface="Arial"/>
              </a:rPr>
              <a:t>messageBody</a:t>
            </a:r>
            <a:r>
              <a:rPr lang="fr-BE" sz="1000" b="0" strike="noStrike" spc="-1" dirty="0">
                <a:solidFill>
                  <a:srgbClr val="000000"/>
                </a:solidFill>
                <a:uFill>
                  <a:solidFill>
                    <a:srgbClr val="FFFFFF"/>
                  </a:solidFill>
                </a:uFill>
                <a:latin typeface="Arial"/>
              </a:rPr>
              <a:t> = </a:t>
            </a:r>
            <a:r>
              <a:rPr lang="fr-BE" sz="1000" b="0" strike="noStrike" spc="-1" dirty="0" err="1">
                <a:solidFill>
                  <a:srgbClr val="000000"/>
                </a:solidFill>
                <a:uFill>
                  <a:solidFill>
                    <a:srgbClr val="FFFFFF"/>
                  </a:solidFill>
                </a:uFill>
                <a:latin typeface="Arial"/>
              </a:rPr>
              <a:t>message_body</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FROM </a:t>
            </a:r>
            <a:r>
              <a:rPr lang="fr-BE" sz="1000" b="0" strike="noStrike" spc="-1" dirty="0" err="1">
                <a:solidFill>
                  <a:srgbClr val="000000"/>
                </a:solidFill>
                <a:uFill>
                  <a:solidFill>
                    <a:srgbClr val="FFFFFF"/>
                  </a:solidFill>
                </a:uFill>
                <a:latin typeface="Arial"/>
              </a:rPr>
              <a:t>dbo.NotifyQueue</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 TIMEOUT 2000 ;</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IF @@ROWCOUNT = 0</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RETURN</a:t>
            </a:r>
            <a:endParaRPr lang="fr-BE" sz="1800" b="0" strike="noStrike" spc="-1" dirty="0">
              <a:solidFill>
                <a:srgbClr val="000000"/>
              </a:solidFill>
              <a:uFill>
                <a:solidFill>
                  <a:srgbClr val="FFFFFF"/>
                </a:solidFill>
              </a:uFill>
              <a:latin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Traitement d’une notification</a:t>
            </a:r>
            <a:endParaRPr lang="en-US" sz="2500" b="0" strike="noStrike" spc="-1">
              <a:solidFill>
                <a:srgbClr val="000000"/>
              </a:solidFill>
              <a:uFill>
                <a:solidFill>
                  <a:srgbClr val="FFFFFF"/>
                </a:solidFill>
              </a:uFill>
              <a:latin typeface="Arial"/>
            </a:endParaRPr>
          </a:p>
        </p:txBody>
      </p:sp>
      <p:sp>
        <p:nvSpPr>
          <p:cNvPr id="159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Traitement des messages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message contient une colonne « message_type_name » qui décrit le type du message.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contient aussi une colonne « message_body » qui contient toutes les informations sur l’évènement.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s’agit d’un document XML EVENT_INSTANCE.</a:t>
            </a:r>
            <a:endParaRPr lang="en-US" sz="1600" b="0" strike="noStrike" spc="-1">
              <a:solidFill>
                <a:srgbClr val="000000"/>
              </a:solidFill>
              <a:uFill>
                <a:solidFill>
                  <a:srgbClr val="FFFFFF"/>
                </a:solidFill>
              </a:uFill>
              <a:latin typeface="Calibri"/>
            </a:endParaRPr>
          </a:p>
        </p:txBody>
      </p:sp>
      <p:sp>
        <p:nvSpPr>
          <p:cNvPr id="159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46400" y="294120"/>
            <a:ext cx="8239680" cy="718200"/>
          </a:xfrm>
          <a:prstGeom prst="rect">
            <a:avLst/>
          </a:prstGeom>
          <a:noFill/>
          <a:ln>
            <a:noFill/>
          </a:ln>
        </p:spPr>
        <p:txBody>
          <a:bodyPr/>
          <a:lstStyle/>
          <a:p>
            <a:r>
              <a:rPr lang="en-US" sz="2500" b="1" spc="-1" dirty="0">
                <a:solidFill>
                  <a:srgbClr val="808080"/>
                </a:solidFill>
                <a:uFill>
                  <a:solidFill>
                    <a:srgbClr val="FFFFFF"/>
                  </a:solidFill>
                </a:uFill>
                <a:latin typeface="Calibri"/>
              </a:rPr>
              <a:t>Reprise de la base de </a:t>
            </a:r>
            <a:r>
              <a:rPr lang="en-US" sz="2500" b="1" spc="-1" dirty="0" err="1">
                <a:solidFill>
                  <a:srgbClr val="808080"/>
                </a:solidFill>
                <a:uFill>
                  <a:solidFill>
                    <a:srgbClr val="FFFFFF"/>
                  </a:solidFill>
                </a:uFill>
                <a:latin typeface="Calibri"/>
              </a:rPr>
              <a:t>données</a:t>
            </a:r>
            <a:r>
              <a:rPr lang="en-US" sz="2500" b="1" spc="-1" dirty="0">
                <a:solidFill>
                  <a:srgbClr val="808080"/>
                </a:solidFill>
                <a:uFill>
                  <a:solidFill>
                    <a:srgbClr val="FFFFFF"/>
                  </a:solidFill>
                </a:uFill>
                <a:latin typeface="Calibri"/>
              </a:rPr>
              <a:t> </a:t>
            </a:r>
            <a:r>
              <a:rPr lang="fr-FR" sz="2500" b="1" spc="-1" dirty="0" err="1">
                <a:solidFill>
                  <a:srgbClr val="808080"/>
                </a:solidFill>
                <a:uFill>
                  <a:solidFill>
                    <a:srgbClr val="FFFFFF"/>
                  </a:solidFill>
                </a:uFill>
                <a:latin typeface="Calibri"/>
              </a:rPr>
              <a:t>AdventureWorks</a:t>
            </a:r>
            <a:r>
              <a:rPr lang="fr-FR" b="1" dirty="0"/>
              <a:t> </a:t>
            </a:r>
          </a:p>
          <a:p>
            <a:pPr>
              <a:lnSpc>
                <a:spcPct val="100000"/>
              </a:lnSpc>
            </a:pPr>
            <a:endParaRPr lang="en-US" sz="2500" b="0" strike="noStrike" spc="-1" dirty="0">
              <a:solidFill>
                <a:srgbClr val="000000"/>
              </a:solidFill>
              <a:uFill>
                <a:solidFill>
                  <a:srgbClr val="FFFFFF"/>
                </a:solidFill>
              </a:uFill>
              <a:latin typeface="Arial"/>
            </a:endParaRPr>
          </a:p>
        </p:txBody>
      </p:sp>
      <p:sp>
        <p:nvSpPr>
          <p:cNvPr id="580" name="TextShape 2"/>
          <p:cNvSpPr txBox="1"/>
          <p:nvPr/>
        </p:nvSpPr>
        <p:spPr>
          <a:xfrm>
            <a:off x="681731" y="1143360"/>
            <a:ext cx="8228520" cy="4963320"/>
          </a:xfrm>
          <a:prstGeom prst="rect">
            <a:avLst/>
          </a:prstGeom>
          <a:noFill/>
          <a:ln>
            <a:noFill/>
          </a:ln>
        </p:spPr>
        <p:txBody>
          <a:bodyPr/>
          <a:lstStyle/>
          <a:p>
            <a:pPr marL="285750" indent="-285750">
              <a:buFont typeface="Arial" panose="020B0604020202020204" pitchFamily="34" charset="0"/>
              <a:buChar char="•"/>
            </a:pPr>
            <a:endParaRPr lang="en-US" sz="1600" b="1" spc="-1" dirty="0">
              <a:solidFill>
                <a:srgbClr val="595959"/>
              </a:solidFill>
              <a:uFill>
                <a:solidFill>
                  <a:srgbClr val="FFFFFF"/>
                </a:solidFill>
              </a:uFill>
              <a:latin typeface="Calibri"/>
            </a:endParaRPr>
          </a:p>
          <a:p>
            <a:pPr marL="285750" indent="-285750">
              <a:buFont typeface="Arial" panose="020B0604020202020204" pitchFamily="34" charset="0"/>
              <a:buChar char="•"/>
            </a:pPr>
            <a:r>
              <a:rPr lang="en-US" spc="-1" dirty="0">
                <a:solidFill>
                  <a:srgbClr val="000000"/>
                </a:solidFill>
                <a:uFill>
                  <a:solidFill>
                    <a:srgbClr val="FFFFFF"/>
                  </a:solidFill>
                </a:uFill>
                <a:latin typeface="Calibri"/>
              </a:rPr>
              <a:t>Base de </a:t>
            </a:r>
            <a:r>
              <a:rPr lang="en-US" spc="-1" dirty="0" err="1">
                <a:solidFill>
                  <a:srgbClr val="000000"/>
                </a:solidFill>
                <a:uFill>
                  <a:solidFill>
                    <a:srgbClr val="FFFFFF"/>
                  </a:solidFill>
                </a:uFill>
                <a:latin typeface="Calibri"/>
              </a:rPr>
              <a:t>données</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d’exemple</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fournie</a:t>
            </a:r>
            <a:r>
              <a:rPr lang="en-US" spc="-1" dirty="0">
                <a:solidFill>
                  <a:srgbClr val="000000"/>
                </a:solidFill>
                <a:uFill>
                  <a:solidFill>
                    <a:srgbClr val="FFFFFF"/>
                  </a:solidFill>
                </a:uFill>
                <a:latin typeface="Calibri"/>
              </a:rPr>
              <a:t> par Microsoft </a:t>
            </a:r>
          </a:p>
          <a:p>
            <a:pPr marL="285750" indent="-285750">
              <a:buFont typeface="Arial" panose="020B0604020202020204" pitchFamily="34" charset="0"/>
              <a:buChar char="•"/>
            </a:pPr>
            <a:endParaRPr lang="en-US" spc="-1" dirty="0">
              <a:solidFill>
                <a:srgbClr val="000000"/>
              </a:solidFill>
              <a:uFill>
                <a:solidFill>
                  <a:srgbClr val="FFFFFF"/>
                </a:solidFill>
              </a:uFill>
              <a:latin typeface="Calibri"/>
            </a:endParaRPr>
          </a:p>
          <a:p>
            <a:pPr marL="285750" indent="-285750">
              <a:buFont typeface="Arial" panose="020B0604020202020204" pitchFamily="34" charset="0"/>
              <a:buChar char="•"/>
            </a:pPr>
            <a:r>
              <a:rPr lang="en-US" spc="-1" dirty="0" err="1">
                <a:solidFill>
                  <a:srgbClr val="000000"/>
                </a:solidFill>
                <a:uFill>
                  <a:solidFill>
                    <a:srgbClr val="FFFFFF"/>
                  </a:solidFill>
                </a:uFill>
                <a:latin typeface="Calibri"/>
              </a:rPr>
              <a:t>Utilisée</a:t>
            </a:r>
            <a:r>
              <a:rPr lang="en-US" spc="-1" dirty="0">
                <a:solidFill>
                  <a:srgbClr val="000000"/>
                </a:solidFill>
                <a:uFill>
                  <a:solidFill>
                    <a:srgbClr val="FFFFFF"/>
                  </a:solidFill>
                </a:uFill>
                <a:latin typeface="Calibri"/>
              </a:rPr>
              <a:t> pour des </a:t>
            </a:r>
            <a:r>
              <a:rPr lang="en-US" spc="-1" dirty="0" err="1">
                <a:solidFill>
                  <a:srgbClr val="000000"/>
                </a:solidFill>
                <a:uFill>
                  <a:solidFill>
                    <a:srgbClr val="FFFFFF"/>
                  </a:solidFill>
                </a:uFill>
                <a:latin typeface="Calibri"/>
              </a:rPr>
              <a:t>démonstrations</a:t>
            </a:r>
            <a:r>
              <a:rPr lang="en-US" spc="-1" dirty="0">
                <a:solidFill>
                  <a:srgbClr val="000000"/>
                </a:solidFill>
                <a:uFill>
                  <a:solidFill>
                    <a:srgbClr val="FFFFFF"/>
                  </a:solidFill>
                </a:uFill>
                <a:latin typeface="Calibri"/>
              </a:rPr>
              <a:t> et des </a:t>
            </a:r>
            <a:r>
              <a:rPr lang="en-US" spc="-1" dirty="0" err="1">
                <a:solidFill>
                  <a:srgbClr val="000000"/>
                </a:solidFill>
                <a:uFill>
                  <a:solidFill>
                    <a:srgbClr val="FFFFFF"/>
                  </a:solidFill>
                </a:uFill>
                <a:latin typeface="Calibri"/>
              </a:rPr>
              <a:t>labos</a:t>
            </a:r>
            <a:endParaRPr lang="en-US" spc="-1" dirty="0">
              <a:solidFill>
                <a:srgbClr val="000000"/>
              </a:solidFill>
              <a:uFill>
                <a:solidFill>
                  <a:srgbClr val="FFFFFF"/>
                </a:solidFill>
              </a:uFill>
              <a:latin typeface="Calibri"/>
            </a:endParaRPr>
          </a:p>
          <a:p>
            <a:pPr marL="285750" indent="-285750">
              <a:buFont typeface="Arial" panose="020B0604020202020204" pitchFamily="34" charset="0"/>
              <a:buChar char="•"/>
            </a:pPr>
            <a:endParaRPr lang="en-US" spc="-1" dirty="0">
              <a:solidFill>
                <a:srgbClr val="000000"/>
              </a:solidFill>
              <a:uFill>
                <a:solidFill>
                  <a:srgbClr val="FFFFFF"/>
                </a:solidFill>
              </a:uFill>
              <a:latin typeface="Calibri"/>
            </a:endParaRPr>
          </a:p>
          <a:p>
            <a:pPr marL="285750" indent="-285750">
              <a:buFont typeface="Arial" panose="020B0604020202020204" pitchFamily="34" charset="0"/>
              <a:buChar char="•"/>
            </a:pPr>
            <a:r>
              <a:rPr lang="en-US" spc="-1" dirty="0" err="1">
                <a:solidFill>
                  <a:srgbClr val="000000"/>
                </a:solidFill>
                <a:uFill>
                  <a:solidFill>
                    <a:srgbClr val="FFFFFF"/>
                  </a:solidFill>
                </a:uFill>
                <a:latin typeface="Calibri"/>
              </a:rPr>
              <a:t>Représente</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une</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société</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multinationnale</a:t>
            </a:r>
            <a:r>
              <a:rPr lang="en-US" spc="-1" dirty="0">
                <a:solidFill>
                  <a:srgbClr val="000000"/>
                </a:solidFill>
                <a:uFill>
                  <a:solidFill>
                    <a:srgbClr val="FFFFFF"/>
                  </a:solidFill>
                </a:uFill>
                <a:latin typeface="Calibri"/>
              </a:rPr>
              <a:t> de vente.</a:t>
            </a:r>
          </a:p>
          <a:p>
            <a:endParaRPr lang="en-US" sz="2100" spc="-1" dirty="0">
              <a:solidFill>
                <a:srgbClr val="595959"/>
              </a:solidFill>
              <a:uFill>
                <a:solidFill>
                  <a:srgbClr val="FFFFFF"/>
                </a:solidFill>
              </a:uFill>
              <a:latin typeface="Calibri"/>
            </a:endParaRPr>
          </a:p>
          <a:p>
            <a:pPr marL="342900" indent="-342900">
              <a:buFont typeface="Arial" panose="020B0604020202020204" pitchFamily="34" charset="0"/>
              <a:buChar char="•"/>
            </a:pPr>
            <a:r>
              <a:rPr lang="fr-FR" sz="1200" dirty="0">
                <a:hlinkClick r:id="rId3"/>
              </a:rPr>
              <a:t>https://docs.microsoft.com/en-us/sql/samples/adventureworks-install-configure?view=sql-server-ver15</a:t>
            </a:r>
            <a:endParaRPr lang="en-US" sz="1200" b="0" strike="noStrike" spc="-1" dirty="0">
              <a:solidFill>
                <a:srgbClr val="595959"/>
              </a:solidFill>
              <a:uFill>
                <a:solidFill>
                  <a:srgbClr val="FFFFFF"/>
                </a:solidFill>
              </a:uFill>
              <a:latin typeface="Calibri"/>
            </a:endParaRPr>
          </a:p>
        </p:txBody>
      </p:sp>
      <p:sp>
        <p:nvSpPr>
          <p:cNvPr id="5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014581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Traitement d’une notification</a:t>
            </a:r>
            <a:endParaRPr lang="en-US" sz="2500" b="0" strike="noStrike" spc="-1">
              <a:solidFill>
                <a:srgbClr val="000000"/>
              </a:solidFill>
              <a:uFill>
                <a:solidFill>
                  <a:srgbClr val="FFFFFF"/>
                </a:solidFill>
              </a:uFill>
              <a:latin typeface="Arial"/>
            </a:endParaRPr>
          </a:p>
        </p:txBody>
      </p:sp>
      <p:sp>
        <p:nvSpPr>
          <p:cNvPr id="1596"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597" name="CustomShape 3"/>
          <p:cNvSpPr/>
          <p:nvPr/>
        </p:nvSpPr>
        <p:spPr>
          <a:xfrm>
            <a:off x="1752480" y="2133720"/>
            <a:ext cx="5562360" cy="3657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&lt;EVENT_INSTANCE&gt;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&lt;SPID&gt;58&lt;/SPID&gt;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&lt;EventType&gt;ALTER_TABLE&lt;/EventType&gt;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&lt;ServerName&gt;SQLPC&lt;/ServerName&gt;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&lt;LoginName&gt;SQLPC\Administrator&lt;/LoginName&gt;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&lt;UserName&gt;SQLPC\Administrator&lt;/UserName&gt;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&lt;DatabaseName&gt;AdventureWorks&lt;/DatabaseName&gt;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&lt;SchemaName&gt;dbo&lt;/SchemaName&gt;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&lt;ObjectName&gt;T1&lt;/ObjectName&gt;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&lt;ObjectType&gt;TABLE&lt;/ObjectType&gt;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&lt;TSQLCommand&gt;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&lt;SetOptions ANSI_NULLS="ON" ANSI_NULL_DEFAULT="ON"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ANSI_PADDING="ON" QUOTED_IDENTIFIER="ON"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ENCRYPTED="FALSE"/&gt;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&lt;CommandText&gt;ALTER TABLE T1 ADD col13 int&lt;/CommandText&gt;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&lt;/TSQLCommand&gt;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&lt;/EVENT_INSTANCE&gt;</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Traitement d’une notification</a:t>
            </a:r>
            <a:endParaRPr lang="en-US" sz="2500" b="0" strike="noStrike" spc="-1">
              <a:solidFill>
                <a:srgbClr val="000000"/>
              </a:solidFill>
              <a:uFill>
                <a:solidFill>
                  <a:srgbClr val="FFFFFF"/>
                </a:solidFill>
              </a:uFill>
              <a:latin typeface="Arial"/>
            </a:endParaRPr>
          </a:p>
        </p:txBody>
      </p:sp>
      <p:sp>
        <p:nvSpPr>
          <p:cNvPr id="1599"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600" name="CustomShape 3"/>
          <p:cNvSpPr/>
          <p:nvPr/>
        </p:nvSpPr>
        <p:spPr>
          <a:xfrm>
            <a:off x="1752480" y="2133720"/>
            <a:ext cx="5562360" cy="3657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DECLARE @cmd NVARCHAR(1000)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@posttime NVARCHAR(24)</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@spid NVARCHAR(6)</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@hostname 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DECLARE @loginname 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@cmd = CONVERT(NVARCHAR(100),</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@messagebody.query('data(//TSQLCommand//CommandText)'))</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@posttime = CONVERT(NVARCHAR(24),</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@messagebody.query('data(//PostTime)'))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@spid = CONVERT(NVARCHAR(6),</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@messagebody.query('data(//SPID)'))</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@hostname = HOST_NAME()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SET @loginname = SYSTEM_USER</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INSERT INTO AuditLog(Command,PostTime,HostName,LoginName)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VALUES(@cmd, @posttime, @hostname, @loginname)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GO</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Gestion des notification</a:t>
            </a:r>
            <a:endParaRPr lang="en-US" sz="2500" b="0" strike="noStrike" spc="-1">
              <a:solidFill>
                <a:srgbClr val="000000"/>
              </a:solidFill>
              <a:uFill>
                <a:solidFill>
                  <a:srgbClr val="FFFFFF"/>
                </a:solidFill>
              </a:uFill>
              <a:latin typeface="Arial"/>
            </a:endParaRPr>
          </a:p>
        </p:txBody>
      </p:sp>
      <p:sp>
        <p:nvSpPr>
          <p:cNvPr id="160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Consulter les notifications</a:t>
            </a:r>
          </a:p>
          <a:p>
            <a:pPr>
              <a:lnSpc>
                <a:spcPct val="100000"/>
              </a:lnSpc>
            </a:pP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endParaRPr lang="en-US" sz="2100"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Supprimer</a:t>
            </a:r>
            <a:r>
              <a:rPr lang="en-US" sz="2100" b="0" strike="noStrike" spc="-1" dirty="0">
                <a:solidFill>
                  <a:srgbClr val="595959"/>
                </a:solidFill>
                <a:uFill>
                  <a:solidFill>
                    <a:srgbClr val="FFFFFF"/>
                  </a:solidFill>
                </a:uFill>
                <a:latin typeface="Calibri"/>
              </a:rPr>
              <a:t> les notifications</a:t>
            </a:r>
          </a:p>
        </p:txBody>
      </p:sp>
      <p:sp>
        <p:nvSpPr>
          <p:cNvPr id="160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604" name="CustomShape 4"/>
          <p:cNvSpPr/>
          <p:nvPr/>
        </p:nvSpPr>
        <p:spPr>
          <a:xfrm>
            <a:off x="1752480" y="1600200"/>
            <a:ext cx="5562360" cy="3805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SELECT 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sys.event_notifications</a:t>
            </a:r>
            <a:endParaRPr lang="fr-BE" sz="1800" b="0" strike="noStrike" spc="-1">
              <a:solidFill>
                <a:srgbClr val="000000"/>
              </a:solidFill>
              <a:uFill>
                <a:solidFill>
                  <a:srgbClr val="FFFFFF"/>
                </a:solidFill>
              </a:uFill>
              <a:latin typeface="Arial"/>
            </a:endParaRPr>
          </a:p>
        </p:txBody>
      </p:sp>
      <p:sp>
        <p:nvSpPr>
          <p:cNvPr id="1605" name="CustomShape 5"/>
          <p:cNvSpPr/>
          <p:nvPr/>
        </p:nvSpPr>
        <p:spPr>
          <a:xfrm>
            <a:off x="1752480" y="2057400"/>
            <a:ext cx="5562360" cy="3805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SELECT 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FROM sys.service_queues</a:t>
            </a:r>
            <a:endParaRPr lang="fr-BE" sz="1800" b="0" strike="noStrike" spc="-1">
              <a:solidFill>
                <a:srgbClr val="000000"/>
              </a:solidFill>
              <a:uFill>
                <a:solidFill>
                  <a:srgbClr val="FFFFFF"/>
                </a:solidFill>
              </a:uFill>
              <a:latin typeface="Arial"/>
            </a:endParaRPr>
          </a:p>
        </p:txBody>
      </p:sp>
      <p:sp>
        <p:nvSpPr>
          <p:cNvPr id="1606" name="CustomShape 6"/>
          <p:cNvSpPr/>
          <p:nvPr/>
        </p:nvSpPr>
        <p:spPr>
          <a:xfrm>
            <a:off x="1752480" y="3429000"/>
            <a:ext cx="55623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DROP EVENT NOTIFICATION UpdateStats</a:t>
            </a:r>
            <a:endParaRPr lang="fr-BE" sz="1800" b="0" strike="noStrike" spc="-1">
              <a:solidFill>
                <a:srgbClr val="000000"/>
              </a:solidFill>
              <a:uFill>
                <a:solidFill>
                  <a:srgbClr val="FFFFFF"/>
                </a:solidFill>
              </a:uFill>
              <a:latin typeface="A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608" name="TextShape 2"/>
          <p:cNvSpPr txBox="1"/>
          <p:nvPr/>
        </p:nvSpPr>
        <p:spPr>
          <a:xfrm>
            <a:off x="446400" y="742406"/>
            <a:ext cx="8228520" cy="4963320"/>
          </a:xfrm>
          <a:prstGeom prst="rect">
            <a:avLst/>
          </a:prstGeom>
          <a:noFill/>
          <a:ln>
            <a:noFill/>
          </a:ln>
        </p:spPr>
        <p:txBody>
          <a:bodyPr/>
          <a:lstStyle/>
          <a:p>
            <a:pPr>
              <a:lnSpc>
                <a:spcPct val="100000"/>
              </a:lnSpc>
            </a:pPr>
            <a:r>
              <a:rPr lang="en-US" b="0" strike="noStrike" spc="-1" dirty="0">
                <a:solidFill>
                  <a:srgbClr val="595959"/>
                </a:solidFill>
                <a:uFill>
                  <a:solidFill>
                    <a:srgbClr val="FFFFFF"/>
                  </a:solidFill>
                </a:uFill>
                <a:latin typeface="Calibri"/>
              </a:rPr>
              <a:t>Sur la DB </a:t>
            </a:r>
            <a:r>
              <a:rPr lang="en-US" b="0" strike="noStrike" spc="-1" dirty="0" err="1">
                <a:solidFill>
                  <a:srgbClr val="595959"/>
                </a:solidFill>
                <a:uFill>
                  <a:solidFill>
                    <a:srgbClr val="FFFFFF"/>
                  </a:solidFill>
                </a:uFill>
                <a:latin typeface="Calibri"/>
              </a:rPr>
              <a:t>SQLServerDBTest</a:t>
            </a:r>
            <a:r>
              <a:rPr lang="en-US" b="0" strike="noStrike" spc="-1" dirty="0">
                <a:solidFill>
                  <a:srgbClr val="595959"/>
                </a:solidFill>
                <a:uFill>
                  <a:solidFill>
                    <a:srgbClr val="FFFFFF"/>
                  </a:solidFill>
                </a:uFill>
                <a:latin typeface="Calibri"/>
              </a:rPr>
              <a:t>:</a:t>
            </a:r>
          </a:p>
          <a:p>
            <a:pPr marL="800100" lvl="1" indent="-342900">
              <a:buFont typeface="Arial" panose="020B0604020202020204" pitchFamily="34" charset="0"/>
              <a:buChar char="•"/>
            </a:pPr>
            <a:r>
              <a:rPr lang="en-US" b="0" strike="noStrike" spc="-1" dirty="0" err="1">
                <a:solidFill>
                  <a:srgbClr val="595959"/>
                </a:solidFill>
                <a:uFill>
                  <a:solidFill>
                    <a:srgbClr val="FFFFFF"/>
                  </a:solidFill>
                </a:uFill>
                <a:latin typeface="Calibri"/>
              </a:rPr>
              <a:t>Activer</a:t>
            </a:r>
            <a:r>
              <a:rPr lang="en-US" b="0" strike="noStrike" spc="-1" dirty="0">
                <a:solidFill>
                  <a:srgbClr val="595959"/>
                </a:solidFill>
                <a:uFill>
                  <a:solidFill>
                    <a:srgbClr val="FFFFFF"/>
                  </a:solidFill>
                </a:uFill>
                <a:latin typeface="Calibri"/>
              </a:rPr>
              <a:t> le service broker</a:t>
            </a:r>
          </a:p>
          <a:p>
            <a:pPr lvl="2"/>
            <a:r>
              <a:rPr lang="en-US" sz="1600" spc="-1" dirty="0">
                <a:solidFill>
                  <a:srgbClr val="595959"/>
                </a:solidFill>
                <a:uFill>
                  <a:solidFill>
                    <a:srgbClr val="FFFFFF"/>
                  </a:solidFill>
                </a:uFill>
                <a:latin typeface="Calibri"/>
                <a:ea typeface="Consolas"/>
              </a:rPr>
              <a:t>[ </a:t>
            </a:r>
            <a:r>
              <a:rPr lang="en-US" sz="1600" b="0" strike="noStrike" spc="-1" dirty="0">
                <a:solidFill>
                  <a:srgbClr val="0000FF"/>
                </a:solidFill>
                <a:uFill>
                  <a:solidFill>
                    <a:srgbClr val="FFFFFF"/>
                  </a:solidFill>
                </a:uFill>
                <a:latin typeface="Consolas"/>
                <a:ea typeface="Consolas"/>
              </a:rPr>
              <a:t>ALTER</a:t>
            </a:r>
            <a:r>
              <a:rPr lang="en-US" sz="1600" b="0" strike="noStrike" spc="-1" dirty="0">
                <a:solidFill>
                  <a:srgbClr val="595959"/>
                </a:solidFill>
                <a:uFill>
                  <a:solidFill>
                    <a:srgbClr val="FFFFFF"/>
                  </a:solidFill>
                </a:uFill>
                <a:latin typeface="Consolas"/>
                <a:ea typeface="Consolas"/>
              </a:rPr>
              <a:t> </a:t>
            </a:r>
            <a:r>
              <a:rPr lang="en-US" sz="1600" b="0" strike="noStrike" spc="-1" dirty="0">
                <a:solidFill>
                  <a:srgbClr val="0000FF"/>
                </a:solidFill>
                <a:uFill>
                  <a:solidFill>
                    <a:srgbClr val="FFFFFF"/>
                  </a:solidFill>
                </a:uFill>
                <a:latin typeface="Consolas"/>
                <a:ea typeface="Consolas"/>
              </a:rPr>
              <a:t>DATABASE</a:t>
            </a:r>
            <a:r>
              <a:rPr lang="en-US" sz="1600" b="0" strike="noStrike" spc="-1" dirty="0">
                <a:solidFill>
                  <a:srgbClr val="595959"/>
                </a:solidFill>
                <a:uFill>
                  <a:solidFill>
                    <a:srgbClr val="FFFFFF"/>
                  </a:solidFill>
                </a:uFill>
                <a:latin typeface="Consolas"/>
                <a:ea typeface="Consolas"/>
              </a:rPr>
              <a:t> </a:t>
            </a:r>
            <a:r>
              <a:rPr lang="en-US" sz="1600" b="0" strike="noStrike" spc="-1" dirty="0" err="1">
                <a:solidFill>
                  <a:srgbClr val="595959"/>
                </a:solidFill>
                <a:uFill>
                  <a:solidFill>
                    <a:srgbClr val="FFFFFF"/>
                  </a:solidFill>
                </a:uFill>
                <a:latin typeface="Consolas"/>
                <a:ea typeface="Consolas"/>
              </a:rPr>
              <a:t>SQLServerDBTest</a:t>
            </a:r>
            <a:endParaRPr lang="en-US" sz="1600" b="0" strike="noStrike" spc="-1" dirty="0">
              <a:solidFill>
                <a:srgbClr val="595959"/>
              </a:solidFill>
              <a:uFill>
                <a:solidFill>
                  <a:srgbClr val="FFFFFF"/>
                </a:solidFill>
              </a:uFill>
              <a:latin typeface="Calibri"/>
            </a:endParaRPr>
          </a:p>
          <a:p>
            <a:r>
              <a:rPr lang="en-US" sz="1600" b="0" strike="noStrike" spc="-1" dirty="0">
                <a:solidFill>
                  <a:srgbClr val="0000FF"/>
                </a:solidFill>
                <a:uFill>
                  <a:solidFill>
                    <a:srgbClr val="FFFFFF"/>
                  </a:solidFill>
                </a:uFill>
                <a:latin typeface="Consolas"/>
                <a:ea typeface="Consolas"/>
              </a:rPr>
              <a:t>	SET</a:t>
            </a:r>
            <a:r>
              <a:rPr lang="en-US" sz="1600" b="0" strike="noStrike" spc="-1" dirty="0">
                <a:solidFill>
                  <a:srgbClr val="595959"/>
                </a:solidFill>
                <a:uFill>
                  <a:solidFill>
                    <a:srgbClr val="FFFFFF"/>
                  </a:solidFill>
                </a:uFill>
                <a:latin typeface="Consolas"/>
                <a:ea typeface="Consolas"/>
              </a:rPr>
              <a:t> </a:t>
            </a:r>
            <a:r>
              <a:rPr lang="en-US" sz="1600" b="0" strike="noStrike" spc="-1" dirty="0">
                <a:solidFill>
                  <a:srgbClr val="0000FF"/>
                </a:solidFill>
                <a:uFill>
                  <a:solidFill>
                    <a:srgbClr val="FFFFFF"/>
                  </a:solidFill>
                </a:uFill>
                <a:latin typeface="Consolas"/>
                <a:ea typeface="Consolas"/>
              </a:rPr>
              <a:t>ENABLE_BROKER</a:t>
            </a:r>
            <a:endParaRPr lang="en-US" sz="1600" b="0" strike="noStrike" spc="-1" dirty="0">
              <a:solidFill>
                <a:srgbClr val="595959"/>
              </a:solidFill>
              <a:uFill>
                <a:solidFill>
                  <a:srgbClr val="FFFFFF"/>
                </a:solidFill>
              </a:uFill>
              <a:latin typeface="Calibri"/>
            </a:endParaRPr>
          </a:p>
          <a:p>
            <a:r>
              <a:rPr lang="en-US" sz="1600" b="0" strike="noStrike" spc="-1" dirty="0">
                <a:solidFill>
                  <a:srgbClr val="808080"/>
                </a:solidFill>
                <a:uFill>
                  <a:solidFill>
                    <a:srgbClr val="FFFFFF"/>
                  </a:solidFill>
                </a:uFill>
                <a:latin typeface="Consolas"/>
                <a:ea typeface="Consolas"/>
              </a:rPr>
              <a:t>	GO ]</a:t>
            </a:r>
            <a:endParaRPr lang="en-US" sz="1600" b="0" strike="noStrike" spc="-1" dirty="0">
              <a:solidFill>
                <a:srgbClr val="595959"/>
              </a:solidFill>
              <a:uFill>
                <a:solidFill>
                  <a:srgbClr val="FFFFFF"/>
                </a:solidFill>
              </a:uFill>
              <a:latin typeface="Calibri"/>
            </a:endParaRPr>
          </a:p>
          <a:p>
            <a:pPr marL="800100" lvl="1" indent="-342900">
              <a:buFont typeface="Arial" panose="020B0604020202020204" pitchFamily="34" charset="0"/>
              <a:buChar char="•"/>
            </a:pPr>
            <a:r>
              <a:rPr lang="en-US" b="0" strike="noStrike" spc="-1" dirty="0" err="1">
                <a:solidFill>
                  <a:srgbClr val="595959"/>
                </a:solidFill>
                <a:uFill>
                  <a:solidFill>
                    <a:srgbClr val="FFFFFF"/>
                  </a:solidFill>
                </a:uFill>
                <a:latin typeface="Calibri"/>
              </a:rPr>
              <a:t>Créer</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une</a:t>
            </a:r>
            <a:r>
              <a:rPr lang="en-US" b="0" strike="noStrike" spc="-1" dirty="0">
                <a:solidFill>
                  <a:srgbClr val="595959"/>
                </a:solidFill>
                <a:uFill>
                  <a:solidFill>
                    <a:srgbClr val="FFFFFF"/>
                  </a:solidFill>
                </a:uFill>
                <a:latin typeface="Calibri"/>
              </a:rPr>
              <a:t> queue '</a:t>
            </a:r>
            <a:r>
              <a:rPr lang="en-US" b="0" strike="noStrike" spc="-1" dirty="0" err="1">
                <a:solidFill>
                  <a:srgbClr val="595959"/>
                </a:solidFill>
                <a:uFill>
                  <a:solidFill>
                    <a:srgbClr val="FFFFFF"/>
                  </a:solidFill>
                </a:uFill>
                <a:latin typeface="Calibri"/>
              </a:rPr>
              <a:t>dbo.EventNotificationQueue</a:t>
            </a:r>
            <a:r>
              <a:rPr lang="en-US" b="0" strike="noStrike" spc="-1" dirty="0">
                <a:solidFill>
                  <a:srgbClr val="595959"/>
                </a:solidFill>
                <a:uFill>
                  <a:solidFill>
                    <a:srgbClr val="FFFFFF"/>
                  </a:solidFill>
                </a:uFill>
                <a:latin typeface="Calibri"/>
              </a:rPr>
              <a:t>' (+ </a:t>
            </a:r>
            <a:r>
              <a:rPr lang="en-US" b="0" strike="noStrike" spc="-1" dirty="0" err="1">
                <a:solidFill>
                  <a:srgbClr val="595959"/>
                </a:solidFill>
                <a:uFill>
                  <a:solidFill>
                    <a:srgbClr val="FFFFFF"/>
                  </a:solidFill>
                </a:uFill>
                <a:latin typeface="Calibri"/>
              </a:rPr>
              <a:t>Vérifier</a:t>
            </a:r>
            <a:r>
              <a:rPr lang="en-US" b="0" strike="noStrike" spc="-1" dirty="0">
                <a:solidFill>
                  <a:srgbClr val="595959"/>
                </a:solidFill>
                <a:uFill>
                  <a:solidFill>
                    <a:srgbClr val="FFFFFF"/>
                  </a:solidFill>
                </a:uFill>
                <a:latin typeface="Calibri"/>
              </a:rPr>
              <a:t> </a:t>
            </a:r>
            <a:r>
              <a:rPr lang="en-US" spc="-1" dirty="0">
                <a:solidFill>
                  <a:srgbClr val="595959"/>
                </a:solidFill>
                <a:uFill>
                  <a:solidFill>
                    <a:srgbClr val="FFFFFF"/>
                  </a:solidFill>
                </a:uFill>
                <a:latin typeface="Calibri"/>
              </a:rPr>
              <a:t>son </a:t>
            </a:r>
            <a:r>
              <a:rPr lang="en-US" b="0" strike="noStrike" spc="-1" dirty="0" err="1">
                <a:solidFill>
                  <a:srgbClr val="595959"/>
                </a:solidFill>
                <a:uFill>
                  <a:solidFill>
                    <a:srgbClr val="FFFFFF"/>
                  </a:solidFill>
                </a:uFill>
                <a:latin typeface="Calibri"/>
              </a:rPr>
              <a:t>existance</a:t>
            </a:r>
            <a:r>
              <a:rPr lang="en-US" b="0" strike="noStrike" spc="-1" dirty="0">
                <a:solidFill>
                  <a:srgbClr val="595959"/>
                </a:solidFill>
                <a:uFill>
                  <a:solidFill>
                    <a:srgbClr val="FFFFFF"/>
                  </a:solidFill>
                </a:uFill>
                <a:latin typeface="Calibri"/>
              </a:rPr>
              <a:t>);</a:t>
            </a:r>
          </a:p>
          <a:p>
            <a:pPr marL="800100" lvl="1" indent="-342900">
              <a:buFont typeface="Arial" panose="020B0604020202020204" pitchFamily="34" charset="0"/>
              <a:buChar char="•"/>
            </a:pPr>
            <a:r>
              <a:rPr lang="en-US" b="0" strike="noStrike" spc="-1" dirty="0" err="1">
                <a:solidFill>
                  <a:srgbClr val="595959"/>
                </a:solidFill>
                <a:uFill>
                  <a:solidFill>
                    <a:srgbClr val="FFFFFF"/>
                  </a:solidFill>
                </a:uFill>
                <a:latin typeface="Calibri"/>
              </a:rPr>
              <a:t>Créer</a:t>
            </a:r>
            <a:r>
              <a:rPr lang="en-US" b="0" strike="noStrike" spc="-1" dirty="0">
                <a:solidFill>
                  <a:srgbClr val="595959"/>
                </a:solidFill>
                <a:uFill>
                  <a:solidFill>
                    <a:srgbClr val="FFFFFF"/>
                  </a:solidFill>
                </a:uFill>
                <a:latin typeface="Calibri"/>
              </a:rPr>
              <a:t> un service /</a:t>
            </a:r>
            <a:r>
              <a:rPr lang="en-US" b="0" strike="noStrike" spc="-1" dirty="0" err="1">
                <a:solidFill>
                  <a:srgbClr val="595959"/>
                </a:solidFill>
                <a:uFill>
                  <a:solidFill>
                    <a:srgbClr val="FFFFFF"/>
                  </a:solidFill>
                </a:uFill>
                <a:latin typeface="Calibri"/>
              </a:rPr>
              <a:t>EventNotificationService</a:t>
            </a:r>
            <a:r>
              <a:rPr lang="en-US" b="0" strike="noStrike" spc="-1" dirty="0">
                <a:solidFill>
                  <a:srgbClr val="595959"/>
                </a:solidFill>
                <a:uFill>
                  <a:solidFill>
                    <a:srgbClr val="FFFFFF"/>
                  </a:solidFill>
                </a:uFill>
                <a:latin typeface="Calibri"/>
              </a:rPr>
              <a:t> avec le </a:t>
            </a:r>
            <a:r>
              <a:rPr lang="en-US" b="0" strike="noStrike" spc="-1" dirty="0" err="1">
                <a:solidFill>
                  <a:srgbClr val="595959"/>
                </a:solidFill>
                <a:uFill>
                  <a:solidFill>
                    <a:srgbClr val="FFFFFF"/>
                  </a:solidFill>
                </a:uFill>
                <a:latin typeface="Calibri"/>
              </a:rPr>
              <a:t>schémas</a:t>
            </a:r>
            <a:r>
              <a:rPr lang="en-US" b="0" strike="noStrike" spc="-1" dirty="0">
                <a:solidFill>
                  <a:srgbClr val="595959"/>
                </a:solidFill>
                <a:uFill>
                  <a:solidFill>
                    <a:srgbClr val="FFFFFF"/>
                  </a:solidFill>
                </a:uFill>
                <a:latin typeface="Calibri"/>
              </a:rPr>
              <a:t>:</a:t>
            </a:r>
          </a:p>
          <a:p>
            <a:pPr lvl="1"/>
            <a:r>
              <a:rPr lang="en-US" b="0" strike="noStrike" spc="-1" dirty="0">
                <a:solidFill>
                  <a:srgbClr val="595959"/>
                </a:solidFill>
                <a:uFill>
                  <a:solidFill>
                    <a:srgbClr val="FFFFFF"/>
                  </a:solidFill>
                </a:uFill>
                <a:latin typeface="Calibri"/>
              </a:rPr>
              <a:t>([http://schemas.microsoft.com/SQL/Notifications/PostEventNotification])</a:t>
            </a:r>
          </a:p>
          <a:p>
            <a:pPr marL="800100" lvl="1" indent="-342900">
              <a:buFont typeface="Arial" panose="020B0604020202020204" pitchFamily="34" charset="0"/>
              <a:buChar char="•"/>
            </a:pPr>
            <a:r>
              <a:rPr lang="en-US" b="0" strike="noStrike" spc="-1" dirty="0" err="1">
                <a:solidFill>
                  <a:srgbClr val="595959"/>
                </a:solidFill>
                <a:uFill>
                  <a:solidFill>
                    <a:srgbClr val="FFFFFF"/>
                  </a:solidFill>
                </a:uFill>
                <a:latin typeface="Calibri"/>
              </a:rPr>
              <a:t>Créer</a:t>
            </a:r>
            <a:r>
              <a:rPr lang="en-US" b="0" strike="noStrike" spc="-1" dirty="0">
                <a:solidFill>
                  <a:srgbClr val="595959"/>
                </a:solidFill>
                <a:uFill>
                  <a:solidFill>
                    <a:srgbClr val="FFFFFF"/>
                  </a:solidFill>
                </a:uFill>
                <a:latin typeface="Calibri"/>
              </a:rPr>
              <a:t> un </a:t>
            </a:r>
            <a:r>
              <a:rPr lang="en-US" b="0" strike="noStrike" spc="-1" dirty="0" err="1">
                <a:solidFill>
                  <a:srgbClr val="595959"/>
                </a:solidFill>
                <a:uFill>
                  <a:solidFill>
                    <a:srgbClr val="FFFFFF"/>
                  </a:solidFill>
                </a:uFill>
                <a:latin typeface="Calibri"/>
              </a:rPr>
              <a:t>événement</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NotifyCreateTableEvents</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lorsqu'il</a:t>
            </a:r>
            <a:r>
              <a:rPr lang="en-US" b="0" strike="noStrike" spc="-1" dirty="0">
                <a:solidFill>
                  <a:srgbClr val="595959"/>
                </a:solidFill>
                <a:uFill>
                  <a:solidFill>
                    <a:srgbClr val="FFFFFF"/>
                  </a:solidFill>
                </a:uFill>
                <a:latin typeface="Calibri"/>
              </a:rPr>
              <a:t> y a </a:t>
            </a:r>
            <a:r>
              <a:rPr lang="en-US" b="0" strike="noStrike" spc="-1" dirty="0" err="1">
                <a:solidFill>
                  <a:srgbClr val="595959"/>
                </a:solidFill>
                <a:uFill>
                  <a:solidFill>
                    <a:srgbClr val="FFFFFF"/>
                  </a:solidFill>
                </a:uFill>
                <a:latin typeface="Calibri"/>
              </a:rPr>
              <a:t>création</a:t>
            </a:r>
            <a:r>
              <a:rPr lang="en-US" b="0" strike="noStrike" spc="-1" dirty="0">
                <a:solidFill>
                  <a:srgbClr val="595959"/>
                </a:solidFill>
                <a:uFill>
                  <a:solidFill>
                    <a:srgbClr val="FFFFFF"/>
                  </a:solidFill>
                </a:uFill>
                <a:latin typeface="Calibri"/>
              </a:rPr>
              <a:t> de table;</a:t>
            </a:r>
          </a:p>
          <a:p>
            <a:pPr marL="742950" lvl="1" indent="-285750">
              <a:buFont typeface="Arial" panose="020B0604020202020204" pitchFamily="34" charset="0"/>
              <a:buChar char="•"/>
            </a:pPr>
            <a:r>
              <a:rPr lang="en-US" b="0" strike="noStrike" spc="-1" dirty="0" err="1">
                <a:solidFill>
                  <a:srgbClr val="595959"/>
                </a:solidFill>
                <a:uFill>
                  <a:solidFill>
                    <a:srgbClr val="FFFFFF"/>
                  </a:solidFill>
                </a:uFill>
                <a:latin typeface="Calibri"/>
              </a:rPr>
              <a:t>Créer</a:t>
            </a:r>
            <a:r>
              <a:rPr lang="en-US" b="0" strike="noStrike" spc="-1" dirty="0">
                <a:solidFill>
                  <a:srgbClr val="595959"/>
                </a:solidFill>
                <a:uFill>
                  <a:solidFill>
                    <a:srgbClr val="FFFFFF"/>
                  </a:solidFill>
                </a:uFill>
                <a:latin typeface="Calibri"/>
              </a:rPr>
              <a:t> un </a:t>
            </a:r>
            <a:r>
              <a:rPr lang="en-US" b="0" strike="noStrike" spc="-1" dirty="0" err="1">
                <a:solidFill>
                  <a:srgbClr val="595959"/>
                </a:solidFill>
                <a:uFill>
                  <a:solidFill>
                    <a:srgbClr val="FFFFFF"/>
                  </a:solidFill>
                </a:uFill>
                <a:latin typeface="Calibri"/>
              </a:rPr>
              <a:t>événement</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NotifyAlterTableEvents</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lorsqu'il</a:t>
            </a:r>
            <a:r>
              <a:rPr lang="en-US" b="0" strike="noStrike" spc="-1" dirty="0">
                <a:solidFill>
                  <a:srgbClr val="595959"/>
                </a:solidFill>
                <a:uFill>
                  <a:solidFill>
                    <a:srgbClr val="FFFFFF"/>
                  </a:solidFill>
                </a:uFill>
                <a:latin typeface="Calibri"/>
              </a:rPr>
              <a:t> y </a:t>
            </a:r>
            <a:r>
              <a:rPr lang="en-US" b="0" strike="noStrike" spc="-1" dirty="0" err="1">
                <a:solidFill>
                  <a:srgbClr val="595959"/>
                </a:solidFill>
                <a:uFill>
                  <a:solidFill>
                    <a:srgbClr val="FFFFFF"/>
                  </a:solidFill>
                </a:uFill>
                <a:latin typeface="Calibri"/>
              </a:rPr>
              <a:t>une</a:t>
            </a:r>
            <a:r>
              <a:rPr lang="en-US" b="0" strike="noStrike" spc="-1" dirty="0">
                <a:solidFill>
                  <a:srgbClr val="595959"/>
                </a:solidFill>
                <a:uFill>
                  <a:solidFill>
                    <a:srgbClr val="FFFFFF"/>
                  </a:solidFill>
                </a:uFill>
                <a:latin typeface="Calibri"/>
              </a:rPr>
              <a:t> modification de table</a:t>
            </a:r>
          </a:p>
          <a:p>
            <a:pPr marL="742950" lvl="1" indent="-285750">
              <a:buFont typeface="Arial" panose="020B0604020202020204" pitchFamily="34" charset="0"/>
              <a:buChar char="•"/>
            </a:pPr>
            <a:r>
              <a:rPr lang="en-US" b="0" strike="noStrike" spc="-1" dirty="0" err="1">
                <a:solidFill>
                  <a:srgbClr val="595959"/>
                </a:solidFill>
                <a:uFill>
                  <a:solidFill>
                    <a:srgbClr val="FFFFFF"/>
                  </a:solidFill>
                </a:uFill>
                <a:latin typeface="Calibri"/>
              </a:rPr>
              <a:t>Vérifier</a:t>
            </a:r>
            <a:r>
              <a:rPr lang="en-US" b="0" strike="noStrike" spc="-1" dirty="0">
                <a:solidFill>
                  <a:srgbClr val="595959"/>
                </a:solidFill>
                <a:uFill>
                  <a:solidFill>
                    <a:srgbClr val="FFFFFF"/>
                  </a:solidFill>
                </a:uFill>
                <a:latin typeface="Calibri"/>
              </a:rPr>
              <a:t> la </a:t>
            </a:r>
            <a:r>
              <a:rPr lang="en-US" b="0" strike="noStrike" spc="-1" dirty="0" err="1">
                <a:solidFill>
                  <a:srgbClr val="595959"/>
                </a:solidFill>
                <a:uFill>
                  <a:solidFill>
                    <a:srgbClr val="FFFFFF"/>
                  </a:solidFill>
                </a:uFill>
                <a:latin typeface="Calibri"/>
              </a:rPr>
              <a:t>création</a:t>
            </a:r>
            <a:r>
              <a:rPr lang="en-US" b="0" strike="noStrike" spc="-1" dirty="0">
                <a:solidFill>
                  <a:srgbClr val="595959"/>
                </a:solidFill>
                <a:uFill>
                  <a:solidFill>
                    <a:srgbClr val="FFFFFF"/>
                  </a:solidFill>
                </a:uFill>
                <a:latin typeface="Calibri"/>
              </a:rPr>
              <a:t> des </a:t>
            </a:r>
            <a:r>
              <a:rPr lang="en-US" b="0" strike="noStrike" spc="-1" dirty="0" err="1">
                <a:solidFill>
                  <a:srgbClr val="595959"/>
                </a:solidFill>
                <a:uFill>
                  <a:solidFill>
                    <a:srgbClr val="FFFFFF"/>
                  </a:solidFill>
                </a:uFill>
                <a:latin typeface="Calibri"/>
              </a:rPr>
              <a:t>événements</a:t>
            </a:r>
            <a:endParaRPr lang="en-US" b="0" strike="noStrike" spc="-1" dirty="0">
              <a:solidFill>
                <a:srgbClr val="595959"/>
              </a:solidFill>
              <a:uFill>
                <a:solidFill>
                  <a:srgbClr val="FFFFFF"/>
                </a:solidFill>
              </a:uFill>
              <a:latin typeface="Calibri"/>
            </a:endParaRPr>
          </a:p>
          <a:p>
            <a:pPr marL="742950" lvl="1" indent="-285750">
              <a:buFont typeface="Arial" panose="020B0604020202020204" pitchFamily="34" charset="0"/>
              <a:buChar char="•"/>
            </a:pPr>
            <a:r>
              <a:rPr lang="en-US" b="0" strike="noStrike" spc="-1" dirty="0" err="1">
                <a:solidFill>
                  <a:srgbClr val="595959"/>
                </a:solidFill>
                <a:uFill>
                  <a:solidFill>
                    <a:srgbClr val="FFFFFF"/>
                  </a:solidFill>
                </a:uFill>
                <a:latin typeface="Calibri"/>
              </a:rPr>
              <a:t>Créer</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une</a:t>
            </a:r>
            <a:r>
              <a:rPr lang="en-US" b="0" strike="noStrike" spc="-1" dirty="0">
                <a:solidFill>
                  <a:srgbClr val="595959"/>
                </a:solidFill>
                <a:uFill>
                  <a:solidFill>
                    <a:srgbClr val="FFFFFF"/>
                  </a:solidFill>
                </a:uFill>
                <a:latin typeface="Calibri"/>
              </a:rPr>
              <a:t> table</a:t>
            </a:r>
          </a:p>
          <a:p>
            <a:pPr marL="742950" lvl="1" indent="-285750">
              <a:buFont typeface="Arial" panose="020B0604020202020204" pitchFamily="34" charset="0"/>
              <a:buChar char="•"/>
            </a:pPr>
            <a:r>
              <a:rPr lang="en-US" b="0" strike="noStrike" spc="-1" dirty="0">
                <a:solidFill>
                  <a:srgbClr val="595959"/>
                </a:solidFill>
                <a:uFill>
                  <a:solidFill>
                    <a:srgbClr val="FFFFFF"/>
                  </a:solidFill>
                </a:uFill>
                <a:latin typeface="Calibri"/>
              </a:rPr>
              <a:t>Modifier la table</a:t>
            </a:r>
          </a:p>
          <a:p>
            <a:pPr marL="742950" lvl="1" indent="-285750">
              <a:buFont typeface="Arial" panose="020B0604020202020204" pitchFamily="34" charset="0"/>
              <a:buChar char="•"/>
            </a:pPr>
            <a:r>
              <a:rPr lang="en-US" b="0" strike="noStrike" spc="-1" dirty="0" err="1">
                <a:solidFill>
                  <a:srgbClr val="595959"/>
                </a:solidFill>
                <a:uFill>
                  <a:solidFill>
                    <a:srgbClr val="FFFFFF"/>
                  </a:solidFill>
                </a:uFill>
                <a:latin typeface="Calibri"/>
              </a:rPr>
              <a:t>Visualiser</a:t>
            </a:r>
            <a:r>
              <a:rPr lang="en-US" b="0" strike="noStrike" spc="-1" dirty="0">
                <a:solidFill>
                  <a:srgbClr val="595959"/>
                </a:solidFill>
                <a:uFill>
                  <a:solidFill>
                    <a:srgbClr val="FFFFFF"/>
                  </a:solidFill>
                </a:uFill>
                <a:latin typeface="Calibri"/>
              </a:rPr>
              <a:t> le message </a:t>
            </a:r>
            <a:r>
              <a:rPr lang="en-US" b="0" strike="noStrike" spc="-1" dirty="0" err="1">
                <a:solidFill>
                  <a:srgbClr val="595959"/>
                </a:solidFill>
                <a:uFill>
                  <a:solidFill>
                    <a:srgbClr val="FFFFFF"/>
                  </a:solidFill>
                </a:uFill>
                <a:latin typeface="Calibri"/>
              </a:rPr>
              <a:t>en</a:t>
            </a:r>
            <a:r>
              <a:rPr lang="en-US" b="0" strike="noStrike" spc="-1" dirty="0">
                <a:solidFill>
                  <a:srgbClr val="595959"/>
                </a:solidFill>
                <a:uFill>
                  <a:solidFill>
                    <a:srgbClr val="FFFFFF"/>
                  </a:solidFill>
                </a:uFill>
                <a:latin typeface="Calibri"/>
              </a:rPr>
              <a:t> version xml </a:t>
            </a:r>
            <a:r>
              <a:rPr lang="en-US" b="0" strike="noStrike" spc="-1" dirty="0" err="1">
                <a:solidFill>
                  <a:srgbClr val="595959"/>
                </a:solidFill>
                <a:uFill>
                  <a:solidFill>
                    <a:srgbClr val="FFFFFF"/>
                  </a:solidFill>
                </a:uFill>
                <a:latin typeface="Calibri"/>
              </a:rPr>
              <a:t>depuis</a:t>
            </a:r>
            <a:r>
              <a:rPr lang="en-US" b="0" strike="noStrike" spc="-1" dirty="0">
                <a:solidFill>
                  <a:srgbClr val="595959"/>
                </a:solidFill>
                <a:uFill>
                  <a:solidFill>
                    <a:srgbClr val="FFFFFF"/>
                  </a:solidFill>
                </a:uFill>
                <a:latin typeface="Calibri"/>
              </a:rPr>
              <a:t> </a:t>
            </a:r>
            <a:r>
              <a:rPr lang="en-US" b="0" strike="noStrike" spc="-1" dirty="0" err="1">
                <a:solidFill>
                  <a:srgbClr val="595959"/>
                </a:solidFill>
                <a:uFill>
                  <a:solidFill>
                    <a:srgbClr val="FFFFFF"/>
                  </a:solidFill>
                </a:uFill>
                <a:latin typeface="Calibri"/>
              </a:rPr>
              <a:t>dbo.EventNotificationQueue</a:t>
            </a:r>
            <a:endParaRPr lang="en-US" b="0" strike="noStrike" spc="-1" dirty="0">
              <a:solidFill>
                <a:srgbClr val="595959"/>
              </a:solidFill>
              <a:uFill>
                <a:solidFill>
                  <a:srgbClr val="FFFFFF"/>
                </a:solidFill>
              </a:uFill>
              <a:latin typeface="Calibri"/>
            </a:endParaRPr>
          </a:p>
        </p:txBody>
      </p:sp>
      <p:sp>
        <p:nvSpPr>
          <p:cNvPr id="160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7</a:t>
            </a:r>
            <a:endParaRPr lang="en-US" sz="2100" b="0" strike="noStrike" spc="-1">
              <a:solidFill>
                <a:srgbClr val="595959"/>
              </a:solidFill>
              <a:uFill>
                <a:solidFill>
                  <a:srgbClr val="FFFFFF"/>
                </a:solidFill>
              </a:uFill>
              <a:latin typeface="Calibri"/>
            </a:endParaRPr>
          </a:p>
        </p:txBody>
      </p:sp>
      <p:sp>
        <p:nvSpPr>
          <p:cNvPr id="1611"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612"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dirty="0" err="1">
                <a:solidFill>
                  <a:srgbClr val="808080"/>
                </a:solidFill>
                <a:uFill>
                  <a:solidFill>
                    <a:srgbClr val="FFFFFF"/>
                  </a:solidFill>
                </a:uFill>
                <a:latin typeface="Calibri"/>
              </a:rPr>
              <a:t>Transfert</a:t>
            </a:r>
            <a:r>
              <a:rPr lang="en-US" sz="2500" b="1" strike="noStrike" spc="-1" dirty="0">
                <a:solidFill>
                  <a:srgbClr val="808080"/>
                </a:solidFill>
                <a:uFill>
                  <a:solidFill>
                    <a:srgbClr val="FFFFFF"/>
                  </a:solidFill>
                </a:uFill>
                <a:latin typeface="Calibri"/>
              </a:rPr>
              <a:t> de </a:t>
            </a:r>
            <a:r>
              <a:rPr lang="en-US" sz="2500" b="1" strike="noStrike" spc="-1" dirty="0" err="1">
                <a:solidFill>
                  <a:srgbClr val="808080"/>
                </a:solidFill>
                <a:uFill>
                  <a:solidFill>
                    <a:srgbClr val="FFFFFF"/>
                  </a:solidFill>
                </a:uFill>
                <a:latin typeface="Calibri"/>
              </a:rPr>
              <a:t>données</a:t>
            </a:r>
            <a:endParaRPr lang="en-US" sz="2500" b="0" strike="noStrike" spc="-1" dirty="0">
              <a:solidFill>
                <a:srgbClr val="000000"/>
              </a:solidFill>
              <a:uFill>
                <a:solidFill>
                  <a:srgbClr val="FFFFFF"/>
                </a:solidFill>
              </a:uFill>
              <a:latin typeface="Aria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161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Savoir </a:t>
            </a:r>
            <a:r>
              <a:rPr lang="en-US" sz="2100" b="0" strike="noStrike" spc="-1" dirty="0" err="1">
                <a:solidFill>
                  <a:srgbClr val="595959"/>
                </a:solidFill>
                <a:uFill>
                  <a:solidFill>
                    <a:srgbClr val="FFFFFF"/>
                  </a:solidFill>
                </a:uFill>
                <a:latin typeface="Calibri"/>
              </a:rPr>
              <a:t>convertir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nettoyer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standardiser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résumer</a:t>
            </a:r>
            <a:r>
              <a:rPr lang="en-US" sz="2100" b="0" strike="noStrike" spc="-1" dirty="0">
                <a:solidFill>
                  <a:srgbClr val="595959"/>
                </a:solidFill>
                <a:uFill>
                  <a:solidFill>
                    <a:srgbClr val="FFFFFF"/>
                  </a:solidFill>
                </a:uFill>
                <a:latin typeface="Calibri"/>
              </a:rPr>
              <a:t> et combiner les donner </a:t>
            </a:r>
            <a:r>
              <a:rPr lang="en-US" sz="2100" b="0" strike="noStrike" spc="-1" dirty="0" err="1">
                <a:solidFill>
                  <a:srgbClr val="595959"/>
                </a:solidFill>
                <a:uFill>
                  <a:solidFill>
                    <a:srgbClr val="FFFFFF"/>
                  </a:solidFill>
                </a:uFill>
                <a:latin typeface="Calibri"/>
              </a:rPr>
              <a:t>venant</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différentes</a:t>
            </a:r>
            <a:r>
              <a:rPr lang="en-US" sz="2100" b="0" strike="noStrike" spc="-1" dirty="0">
                <a:solidFill>
                  <a:srgbClr val="595959"/>
                </a:solidFill>
                <a:uFill>
                  <a:solidFill>
                    <a:srgbClr val="FFFFFF"/>
                  </a:solidFill>
                </a:uFill>
                <a:latin typeface="Calibri"/>
              </a:rPr>
              <a:t> sources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Intégrer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Se </a:t>
            </a:r>
            <a:r>
              <a:rPr lang="en-US" sz="2100" b="0" strike="noStrike" spc="-1" dirty="0" err="1">
                <a:solidFill>
                  <a:srgbClr val="595959"/>
                </a:solidFill>
                <a:uFill>
                  <a:solidFill>
                    <a:srgbClr val="FFFFFF"/>
                  </a:solidFill>
                </a:uFill>
                <a:latin typeface="Calibri"/>
              </a:rPr>
              <a:t>familiariser</a:t>
            </a:r>
            <a:r>
              <a:rPr lang="en-US" sz="2100" b="0" strike="noStrike" spc="-1" dirty="0">
                <a:solidFill>
                  <a:srgbClr val="595959"/>
                </a:solidFill>
                <a:uFill>
                  <a:solidFill>
                    <a:srgbClr val="FFFFFF"/>
                  </a:solidFill>
                </a:uFill>
                <a:latin typeface="Calibri"/>
              </a:rPr>
              <a:t> avec SQL Server </a:t>
            </a:r>
            <a:r>
              <a:rPr lang="en-US" sz="2100" b="0" strike="noStrike" spc="-1" dirty="0" err="1">
                <a:solidFill>
                  <a:srgbClr val="595959"/>
                </a:solidFill>
                <a:uFill>
                  <a:solidFill>
                    <a:srgbClr val="FFFFFF"/>
                  </a:solidFill>
                </a:uFill>
                <a:latin typeface="Calibri"/>
              </a:rPr>
              <a:t>Intégration</a:t>
            </a:r>
            <a:r>
              <a:rPr lang="en-US" sz="2100" b="0" strike="noStrike" spc="-1" dirty="0">
                <a:solidFill>
                  <a:srgbClr val="595959"/>
                </a:solidFill>
                <a:uFill>
                  <a:solidFill>
                    <a:srgbClr val="FFFFFF"/>
                  </a:solidFill>
                </a:uFill>
                <a:latin typeface="Calibri"/>
              </a:rPr>
              <a:t> Services (SSIS) </a:t>
            </a:r>
          </a:p>
        </p:txBody>
      </p:sp>
      <p:sp>
        <p:nvSpPr>
          <p:cNvPr id="16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161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transfert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transformation des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Outils pour le transfert des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Introduction à SQL Server Integration Services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Utilisation de SQL Server Integration Services</a:t>
            </a:r>
          </a:p>
        </p:txBody>
      </p:sp>
      <p:sp>
        <p:nvSpPr>
          <p:cNvPr id="16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transfert des données</a:t>
            </a:r>
            <a:endParaRPr lang="en-US" sz="2500" b="0" strike="noStrike" spc="-1">
              <a:solidFill>
                <a:srgbClr val="000000"/>
              </a:solidFill>
              <a:uFill>
                <a:solidFill>
                  <a:srgbClr val="FFFFFF"/>
                </a:solidFill>
              </a:uFill>
              <a:latin typeface="Arial"/>
            </a:endParaRPr>
          </a:p>
        </p:txBody>
      </p:sp>
      <p:sp>
        <p:nvSpPr>
          <p:cNvPr id="1620" name="TextShape 2"/>
          <p:cNvSpPr txBox="1"/>
          <p:nvPr/>
        </p:nvSpPr>
        <p:spPr>
          <a:xfrm>
            <a:off x="457200" y="1600200"/>
            <a:ext cx="52574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transfert des données consiste à déplacer les données d’un espace de stockage vers un autre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Théoriquement, toutes les bases de données nécessitent une solution de transfert de données</a:t>
            </a:r>
          </a:p>
        </p:txBody>
      </p:sp>
      <p:sp>
        <p:nvSpPr>
          <p:cNvPr id="162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622" name="Picture 2"/>
          <p:cNvPicPr/>
          <p:nvPr/>
        </p:nvPicPr>
        <p:blipFill>
          <a:blip r:embed="rId3"/>
          <a:stretch/>
        </p:blipFill>
        <p:spPr>
          <a:xfrm>
            <a:off x="5924520" y="1905120"/>
            <a:ext cx="3219120" cy="3362040"/>
          </a:xfrm>
          <a:prstGeom prst="rect">
            <a:avLst/>
          </a:prstGeom>
          <a:ln w="9360">
            <a:noFill/>
          </a:ln>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transfert des données</a:t>
            </a:r>
            <a:endParaRPr lang="en-US" sz="2500" b="0" strike="noStrike" spc="-1">
              <a:solidFill>
                <a:srgbClr val="000000"/>
              </a:solidFill>
              <a:uFill>
                <a:solidFill>
                  <a:srgbClr val="FFFFFF"/>
                </a:solidFill>
              </a:uFill>
              <a:latin typeface="Arial"/>
            </a:endParaRPr>
          </a:p>
        </p:txBody>
      </p:sp>
      <p:sp>
        <p:nvSpPr>
          <p:cNvPr id="1624" name="TextShape 2"/>
          <p:cNvSpPr txBox="1"/>
          <p:nvPr/>
        </p:nvSpPr>
        <p:spPr>
          <a:xfrm>
            <a:off x="457200" y="1600200"/>
            <a:ext cx="52574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étapes de transfert de données sont les suivantes :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Intégration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Transformation (optionnel)</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Chargement</a:t>
            </a:r>
            <a:endParaRPr lang="en-US" sz="1600" b="0" strike="noStrike" spc="-1">
              <a:solidFill>
                <a:srgbClr val="000000"/>
              </a:solidFill>
              <a:uFill>
                <a:solidFill>
                  <a:srgbClr val="FFFFFF"/>
                </a:solidFill>
              </a:uFill>
              <a:latin typeface="Calibri"/>
            </a:endParaRPr>
          </a:p>
          <a:p>
            <a:pPr marL="219960" indent="-219600">
              <a:lnSpc>
                <a:spcPct val="100000"/>
              </a:lnSpc>
            </a:pPr>
            <a:r>
              <a:rPr lang="en-US" sz="2100" b="0" strike="noStrike" spc="-1">
                <a:solidFill>
                  <a:srgbClr val="595959"/>
                </a:solidFill>
                <a:uFill>
                  <a:solidFill>
                    <a:srgbClr val="FFFFFF"/>
                  </a:solidFill>
                </a:uFill>
                <a:latin typeface="Calibri"/>
              </a:rPr>
              <a:t>=&gt; ETL (Extraction, Transformation, Load)</a:t>
            </a:r>
          </a:p>
        </p:txBody>
      </p:sp>
      <p:sp>
        <p:nvSpPr>
          <p:cNvPr id="162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626" name="Picture 2"/>
          <p:cNvPicPr/>
          <p:nvPr/>
        </p:nvPicPr>
        <p:blipFill>
          <a:blip r:embed="rId3"/>
          <a:stretch/>
        </p:blipFill>
        <p:spPr>
          <a:xfrm>
            <a:off x="5924520" y="1905120"/>
            <a:ext cx="3219120" cy="3362040"/>
          </a:xfrm>
          <a:prstGeom prst="rect">
            <a:avLst/>
          </a:prstGeom>
          <a:ln w="9360">
            <a:noFill/>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transfert des données</a:t>
            </a:r>
            <a:endParaRPr lang="en-US" sz="2500" b="0" strike="noStrike" spc="-1">
              <a:solidFill>
                <a:srgbClr val="000000"/>
              </a:solidFill>
              <a:uFill>
                <a:solidFill>
                  <a:srgbClr val="FFFFFF"/>
                </a:solidFill>
              </a:uFill>
              <a:latin typeface="Arial"/>
            </a:endParaRPr>
          </a:p>
        </p:txBody>
      </p:sp>
      <p:sp>
        <p:nvSpPr>
          <p:cNvPr id="1628" name="TextShape 2"/>
          <p:cNvSpPr txBox="1"/>
          <p:nvPr/>
        </p:nvSpPr>
        <p:spPr>
          <a:xfrm>
            <a:off x="457200" y="1600200"/>
            <a:ext cx="533376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 commun de transfert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Déplacer les données vers un système de Datawarehouse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Consolidation des données dans un seul emplacement.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Déplacer les données d’un système vers un autre système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Déplacer les données d’un système non relationnel (Microsoft Office Excel®) vers un système relationnel (SQL Server)</a:t>
            </a:r>
            <a:endParaRPr lang="en-US" sz="1600" b="0" strike="noStrike" spc="-1">
              <a:solidFill>
                <a:srgbClr val="000000"/>
              </a:solidFill>
              <a:uFill>
                <a:solidFill>
                  <a:srgbClr val="FFFFFF"/>
                </a:solidFill>
              </a:uFill>
              <a:latin typeface="Calibri"/>
            </a:endParaRPr>
          </a:p>
        </p:txBody>
      </p:sp>
      <p:sp>
        <p:nvSpPr>
          <p:cNvPr id="162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630" name="Picture 2"/>
          <p:cNvPicPr/>
          <p:nvPr/>
        </p:nvPicPr>
        <p:blipFill>
          <a:blip r:embed="rId3"/>
          <a:stretch/>
        </p:blipFill>
        <p:spPr>
          <a:xfrm>
            <a:off x="5924520" y="1905120"/>
            <a:ext cx="3219120" cy="3362040"/>
          </a:xfrm>
          <a:prstGeom prst="rect">
            <a:avLst/>
          </a:prstGeom>
          <a:ln w="936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err="1">
                <a:solidFill>
                  <a:srgbClr val="808080"/>
                </a:solidFill>
                <a:uFill>
                  <a:solidFill>
                    <a:srgbClr val="FFFFFF"/>
                  </a:solidFill>
                </a:uFill>
                <a:latin typeface="Calibri"/>
              </a:rPr>
              <a:t>Sqlcmd</a:t>
            </a:r>
            <a:endParaRPr lang="en-US" sz="2500" b="0" strike="noStrike" spc="-1" dirty="0">
              <a:solidFill>
                <a:srgbClr val="000000"/>
              </a:solidFill>
              <a:uFill>
                <a:solidFill>
                  <a:srgbClr val="FFFFFF"/>
                </a:solidFill>
              </a:uFill>
              <a:latin typeface="Arial"/>
            </a:endParaRPr>
          </a:p>
        </p:txBody>
      </p:sp>
      <p:sp>
        <p:nvSpPr>
          <p:cNvPr id="580"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Utilisé</a:t>
            </a:r>
            <a:r>
              <a:rPr lang="en-US" sz="2100" b="0" strike="noStrike" spc="-1" dirty="0">
                <a:solidFill>
                  <a:srgbClr val="595959"/>
                </a:solidFill>
                <a:uFill>
                  <a:solidFill>
                    <a:srgbClr val="FFFFFF"/>
                  </a:solidFill>
                </a:uFill>
                <a:latin typeface="Calibri"/>
              </a:rPr>
              <a:t> pour </a:t>
            </a:r>
            <a:r>
              <a:rPr lang="en-US" sz="2100" b="0" strike="noStrike" spc="-1" dirty="0" err="1">
                <a:solidFill>
                  <a:srgbClr val="595959"/>
                </a:solidFill>
                <a:uFill>
                  <a:solidFill>
                    <a:srgbClr val="FFFFFF"/>
                  </a:solidFill>
                </a:uFill>
                <a:latin typeface="Calibri"/>
              </a:rPr>
              <a:t>exécuter</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requêtes</a:t>
            </a:r>
            <a:r>
              <a:rPr lang="en-US" sz="2100" b="0" strike="noStrike" spc="-1" dirty="0">
                <a:solidFill>
                  <a:srgbClr val="595959"/>
                </a:solidFill>
                <a:uFill>
                  <a:solidFill>
                    <a:srgbClr val="FFFFFF"/>
                  </a:solidFill>
                </a:uFill>
                <a:latin typeface="Calibri"/>
              </a:rPr>
              <a:t> et des scripts T-SQL</a:t>
            </a: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Exécute</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requêtes</a:t>
            </a:r>
            <a:endParaRPr lang="en-US" sz="2100" b="0" strike="noStrike" spc="-1" dirty="0">
              <a:solidFill>
                <a:srgbClr val="595959"/>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sqlcmd</a:t>
            </a:r>
            <a:r>
              <a:rPr lang="en-US" sz="1800" b="0" strike="noStrike" spc="-1" dirty="0">
                <a:solidFill>
                  <a:srgbClr val="000000"/>
                </a:solidFill>
                <a:uFill>
                  <a:solidFill>
                    <a:srgbClr val="FFFFFF"/>
                  </a:solidFill>
                </a:uFill>
                <a:latin typeface="Calibri"/>
              </a:rPr>
              <a:t> –S DBSERVER1\SQLINSTANCE1</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Sqlcmd</a:t>
            </a:r>
            <a:r>
              <a:rPr lang="en-US" sz="1800" b="0" strike="noStrike" spc="-1" dirty="0">
                <a:solidFill>
                  <a:srgbClr val="000000"/>
                </a:solidFill>
                <a:uFill>
                  <a:solidFill>
                    <a:srgbClr val="FFFFFF"/>
                  </a:solidFill>
                </a:uFill>
                <a:latin typeface="Calibri"/>
              </a:rPr>
              <a:t> -?</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spécifier</a:t>
            </a:r>
            <a:r>
              <a:rPr lang="en-US" sz="1800" b="0" strike="noStrike" spc="-1" dirty="0">
                <a:solidFill>
                  <a:srgbClr val="000000"/>
                </a:solidFill>
                <a:uFill>
                  <a:solidFill>
                    <a:srgbClr val="FFFFFF"/>
                  </a:solidFill>
                </a:uFill>
                <a:latin typeface="Calibri"/>
              </a:rPr>
              <a:t> la DB (USE), </a:t>
            </a:r>
            <a:r>
              <a:rPr lang="en-US" sz="1800" b="0" strike="noStrike" spc="-1" dirty="0" err="1">
                <a:solidFill>
                  <a:srgbClr val="000000"/>
                </a:solidFill>
                <a:uFill>
                  <a:solidFill>
                    <a:srgbClr val="FFFFFF"/>
                  </a:solidFill>
                </a:uFill>
                <a:latin typeface="Calibri"/>
              </a:rPr>
              <a:t>entrer</a:t>
            </a:r>
            <a:r>
              <a:rPr lang="en-US" sz="1800" b="0" strike="noStrike" spc="-1" dirty="0">
                <a:solidFill>
                  <a:srgbClr val="000000"/>
                </a:solidFill>
                <a:uFill>
                  <a:solidFill>
                    <a:srgbClr val="FFFFFF"/>
                  </a:solidFill>
                </a:uFill>
                <a:latin typeface="Calibri"/>
              </a:rPr>
              <a:t> la </a:t>
            </a:r>
            <a:r>
              <a:rPr lang="en-US" sz="1800" b="0" strike="noStrike" spc="-1" dirty="0" err="1">
                <a:solidFill>
                  <a:srgbClr val="000000"/>
                </a:solidFill>
                <a:uFill>
                  <a:solidFill>
                    <a:srgbClr val="FFFFFF"/>
                  </a:solidFill>
                </a:uFill>
                <a:latin typeface="Calibri"/>
              </a:rPr>
              <a:t>commande</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l’exécuter</a:t>
            </a:r>
            <a:r>
              <a:rPr lang="en-US" sz="1800" b="0" strike="noStrike" spc="-1" dirty="0">
                <a:solidFill>
                  <a:srgbClr val="000000"/>
                </a:solidFill>
                <a:uFill>
                  <a:solidFill>
                    <a:srgbClr val="FFFFFF"/>
                  </a:solidFill>
                </a:uFill>
                <a:latin typeface="Calibri"/>
              </a:rPr>
              <a:t> (GO)</a:t>
            </a:r>
            <a:endParaRPr lang="en-US" sz="16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Exécuter</a:t>
            </a:r>
            <a:r>
              <a:rPr lang="en-US" sz="2100" b="0" strike="noStrike" spc="-1" dirty="0">
                <a:solidFill>
                  <a:srgbClr val="595959"/>
                </a:solidFill>
                <a:uFill>
                  <a:solidFill>
                    <a:srgbClr val="FFFFFF"/>
                  </a:solidFill>
                </a:uFill>
                <a:latin typeface="Calibri"/>
              </a:rPr>
              <a:t> des scripts</a:t>
            </a: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Exécuter</a:t>
            </a:r>
            <a:r>
              <a:rPr lang="en-US" sz="1800" b="0" strike="noStrike" spc="-1" dirty="0">
                <a:solidFill>
                  <a:srgbClr val="000000"/>
                </a:solidFill>
                <a:uFill>
                  <a:solidFill>
                    <a:srgbClr val="FFFFFF"/>
                  </a:solidFill>
                </a:uFill>
                <a:latin typeface="Calibri"/>
              </a:rPr>
              <a:t> des scripts </a:t>
            </a:r>
            <a:r>
              <a:rPr lang="en-US" sz="1800" b="0" strike="noStrike" spc="-1" dirty="0" err="1">
                <a:solidFill>
                  <a:srgbClr val="000000"/>
                </a:solidFill>
                <a:uFill>
                  <a:solidFill>
                    <a:srgbClr val="FFFFFF"/>
                  </a:solidFill>
                </a:uFill>
                <a:latin typeface="Calibri"/>
              </a:rPr>
              <a:t>sauvés</a:t>
            </a:r>
            <a:r>
              <a:rPr lang="en-US" sz="1800" b="0" strike="noStrike" spc="-1" dirty="0">
                <a:solidFill>
                  <a:srgbClr val="000000"/>
                </a:solidFill>
                <a:uFill>
                  <a:solidFill>
                    <a:srgbClr val="FFFFFF"/>
                  </a:solidFill>
                </a:uFill>
                <a:latin typeface="Calibri"/>
              </a:rPr>
              <a:t> dans des </a:t>
            </a:r>
            <a:r>
              <a:rPr lang="en-US" sz="1800" b="0" strike="noStrike" spc="-1" dirty="0" err="1">
                <a:solidFill>
                  <a:srgbClr val="000000"/>
                </a:solidFill>
                <a:uFill>
                  <a:solidFill>
                    <a:srgbClr val="FFFFFF"/>
                  </a:solidFill>
                </a:uFill>
                <a:latin typeface="Calibri"/>
              </a:rPr>
              <a:t>fichiers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sql</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Exécuter</a:t>
            </a:r>
            <a:r>
              <a:rPr lang="en-US" sz="1800" b="0" strike="noStrike" spc="-1" dirty="0">
                <a:solidFill>
                  <a:srgbClr val="000000"/>
                </a:solidFill>
                <a:uFill>
                  <a:solidFill>
                    <a:srgbClr val="FFFFFF"/>
                  </a:solidFill>
                </a:uFill>
                <a:latin typeface="Calibri"/>
              </a:rPr>
              <a:t> des scripts </a:t>
            </a:r>
            <a:r>
              <a:rPr lang="en-US" sz="1800" b="0" strike="noStrike" spc="-1" dirty="0" err="1">
                <a:solidFill>
                  <a:srgbClr val="000000"/>
                </a:solidFill>
                <a:uFill>
                  <a:solidFill>
                    <a:srgbClr val="FFFFFF"/>
                  </a:solidFill>
                </a:uFill>
                <a:latin typeface="Calibri"/>
              </a:rPr>
              <a:t>utilisant</a:t>
            </a:r>
            <a:r>
              <a:rPr lang="en-US" sz="1800" b="0" strike="noStrike" spc="-1" dirty="0">
                <a:solidFill>
                  <a:srgbClr val="000000"/>
                </a:solidFill>
                <a:uFill>
                  <a:solidFill>
                    <a:srgbClr val="FFFFFF"/>
                  </a:solidFill>
                </a:uFill>
                <a:latin typeface="Calibri"/>
              </a:rPr>
              <a:t> des variables</a:t>
            </a:r>
            <a:endParaRPr lang="en-US" sz="1600" b="0" strike="noStrike" spc="-1" dirty="0">
              <a:solidFill>
                <a:srgbClr val="000000"/>
              </a:solidFill>
              <a:uFill>
                <a:solidFill>
                  <a:srgbClr val="FFFFFF"/>
                </a:solidFill>
              </a:uFill>
              <a:latin typeface="Calibri"/>
            </a:endParaRPr>
          </a:p>
          <a:p>
            <a:pPr marL="74304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Ex : </a:t>
            </a:r>
            <a:endParaRPr lang="en-US" sz="1600" b="0" strike="noStrike" spc="-1" dirty="0">
              <a:solidFill>
                <a:srgbClr val="000000"/>
              </a:solidFill>
              <a:uFill>
                <a:solidFill>
                  <a:srgbClr val="FFFFFF"/>
                </a:solidFill>
              </a:uFill>
              <a:latin typeface="Calibri"/>
            </a:endParaRPr>
          </a:p>
          <a:p>
            <a:pPr marL="731520" lvl="2" indent="-209880">
              <a:lnSpc>
                <a:spcPct val="100000"/>
              </a:lnSpc>
              <a:buClr>
                <a:srgbClr val="FFFFFF"/>
              </a:buClr>
              <a:buFont typeface="Arial"/>
              <a:buChar char="­"/>
            </a:pPr>
            <a:r>
              <a:rPr lang="en-US" sz="1600" b="0" strike="noStrike" spc="-1" dirty="0">
                <a:solidFill>
                  <a:srgbClr val="000000"/>
                </a:solidFill>
                <a:uFill>
                  <a:solidFill>
                    <a:srgbClr val="FFFFFF"/>
                  </a:solidFill>
                </a:uFill>
                <a:latin typeface="Calibri"/>
              </a:rPr>
              <a:t>Script :  </a:t>
            </a:r>
            <a:endParaRPr lang="en-US" sz="1400" b="0" strike="noStrike" spc="-1" dirty="0">
              <a:solidFill>
                <a:srgbClr val="000000"/>
              </a:solidFill>
              <a:uFill>
                <a:solidFill>
                  <a:srgbClr val="FFFFFF"/>
                </a:solidFill>
              </a:uFill>
              <a:latin typeface="Calibri"/>
            </a:endParaRPr>
          </a:p>
          <a:p>
            <a:pPr marL="731520" lvl="2" indent="-209880">
              <a:lnSpc>
                <a:spcPct val="100000"/>
              </a:lnSpc>
              <a:buClr>
                <a:srgbClr val="FFFFFF"/>
              </a:buClr>
              <a:buFont typeface="Arial"/>
              <a:buChar char="­"/>
            </a:pPr>
            <a:r>
              <a:rPr lang="en-US" sz="1600" b="0" strike="noStrike" spc="-1" dirty="0">
                <a:solidFill>
                  <a:srgbClr val="000000"/>
                </a:solidFill>
                <a:uFill>
                  <a:solidFill>
                    <a:srgbClr val="FFFFFF"/>
                  </a:solidFill>
                </a:uFill>
                <a:latin typeface="Calibri"/>
              </a:rPr>
              <a:t>	SELECT $(col) FROM $(tab) </a:t>
            </a:r>
            <a:endParaRPr lang="en-US" sz="1400" b="0" strike="noStrike" spc="-1" dirty="0">
              <a:solidFill>
                <a:srgbClr val="000000"/>
              </a:solidFill>
              <a:uFill>
                <a:solidFill>
                  <a:srgbClr val="FFFFFF"/>
                </a:solidFill>
              </a:uFill>
              <a:latin typeface="Calibri"/>
            </a:endParaRPr>
          </a:p>
          <a:p>
            <a:pPr marL="731520" lvl="2" indent="-209880">
              <a:lnSpc>
                <a:spcPct val="100000"/>
              </a:lnSpc>
              <a:buClr>
                <a:srgbClr val="FFFFFF"/>
              </a:buClr>
              <a:buFont typeface="Arial"/>
              <a:buChar char="­"/>
            </a:pPr>
            <a:r>
              <a:rPr lang="en-US" sz="1600" b="0" strike="noStrike" spc="-1" dirty="0">
                <a:solidFill>
                  <a:srgbClr val="000000"/>
                </a:solidFill>
                <a:uFill>
                  <a:solidFill>
                    <a:srgbClr val="FFFFFF"/>
                  </a:solidFill>
                </a:uFill>
                <a:latin typeface="Calibri"/>
              </a:rPr>
              <a:t>	GO</a:t>
            </a:r>
            <a:endParaRPr lang="en-US" sz="1400" b="0" strike="noStrike" spc="-1" dirty="0">
              <a:solidFill>
                <a:srgbClr val="000000"/>
              </a:solidFill>
              <a:uFill>
                <a:solidFill>
                  <a:srgbClr val="FFFFFF"/>
                </a:solidFill>
              </a:uFill>
              <a:latin typeface="Calibri"/>
            </a:endParaRPr>
          </a:p>
          <a:p>
            <a:pPr marL="731520" lvl="2" indent="-209880">
              <a:lnSpc>
                <a:spcPct val="100000"/>
              </a:lnSpc>
              <a:buClr>
                <a:srgbClr val="FFFFFF"/>
              </a:buClr>
              <a:buFont typeface="Arial"/>
              <a:buChar char="­"/>
            </a:pPr>
            <a:r>
              <a:rPr lang="en-US" sz="1600" b="0" strike="noStrike" spc="-1" dirty="0" err="1">
                <a:solidFill>
                  <a:srgbClr val="000000"/>
                </a:solidFill>
                <a:uFill>
                  <a:solidFill>
                    <a:srgbClr val="FFFFFF"/>
                  </a:solidFill>
                </a:uFill>
                <a:latin typeface="Calibri"/>
              </a:rPr>
              <a:t>Sqlcmd</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i</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Query.sql</a:t>
            </a:r>
            <a:r>
              <a:rPr lang="en-US" sz="1600" b="0" strike="noStrike" spc="-1" dirty="0">
                <a:solidFill>
                  <a:srgbClr val="000000"/>
                </a:solidFill>
                <a:uFill>
                  <a:solidFill>
                    <a:srgbClr val="FFFFFF"/>
                  </a:solidFill>
                </a:uFill>
                <a:latin typeface="Calibri"/>
              </a:rPr>
              <a:t> –o </a:t>
            </a:r>
            <a:r>
              <a:rPr lang="en-US" sz="1600" b="0" strike="noStrike" spc="-1" dirty="0" err="1">
                <a:solidFill>
                  <a:srgbClr val="000000"/>
                </a:solidFill>
                <a:uFill>
                  <a:solidFill>
                    <a:srgbClr val="FFFFFF"/>
                  </a:solidFill>
                </a:uFill>
                <a:latin typeface="Calibri"/>
              </a:rPr>
              <a:t>Results.out</a:t>
            </a:r>
            <a:r>
              <a:rPr lang="en-US" sz="1600" b="0" strike="noStrike" spc="-1" dirty="0">
                <a:solidFill>
                  <a:srgbClr val="000000"/>
                </a:solidFill>
                <a:uFill>
                  <a:solidFill>
                    <a:srgbClr val="FFFFFF"/>
                  </a:solidFill>
                </a:uFill>
                <a:latin typeface="Calibri"/>
              </a:rPr>
              <a:t> –v col="name" tab="</a:t>
            </a:r>
            <a:r>
              <a:rPr lang="en-US" sz="1600" b="0" strike="noStrike" spc="-1" dirty="0" err="1">
                <a:solidFill>
                  <a:srgbClr val="000000"/>
                </a:solidFill>
                <a:uFill>
                  <a:solidFill>
                    <a:srgbClr val="FFFFFF"/>
                  </a:solidFill>
                </a:uFill>
                <a:latin typeface="Calibri"/>
              </a:rPr>
              <a:t>sys.databases</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Exercice</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fichier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cherche_info_employee.sql</a:t>
            </a:r>
            <a:r>
              <a:rPr lang="en-US" sz="2100" b="0" strike="noStrike" spc="-1" dirty="0">
                <a:solidFill>
                  <a:srgbClr val="595959"/>
                </a:solidFill>
                <a:uFill>
                  <a:solidFill>
                    <a:srgbClr val="FFFFFF"/>
                  </a:solidFill>
                </a:uFill>
                <a:latin typeface="Calibri"/>
              </a:rPr>
              <a:t>.</a:t>
            </a:r>
          </a:p>
          <a:p>
            <a:endParaRPr lang="en-US" sz="2100" b="0" strike="noStrike" spc="-1" dirty="0">
              <a:solidFill>
                <a:srgbClr val="595959"/>
              </a:solidFill>
              <a:uFill>
                <a:solidFill>
                  <a:srgbClr val="FFFFFF"/>
                </a:solidFill>
              </a:uFill>
              <a:latin typeface="Calibri"/>
            </a:endParaRPr>
          </a:p>
        </p:txBody>
      </p:sp>
      <p:sp>
        <p:nvSpPr>
          <p:cNvPr id="5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3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on importe des données dans un système, on doit s’assurer que celles-ci ont le bon format, et qu’elles respectent les règles de validations qu’on aurait instauré.</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transformation des données va permettre ces vérifications.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Suppression des inconsistances</a:t>
            </a: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3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3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Format des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rencontrer des différences entre les formats des données qui proviennent de différentes sources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Exemple de modification</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Conversion d’un char vers un varchar</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Conversion d’un string en datetime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t>
            </a:r>
            <a:endParaRPr lang="en-US" sz="1400" b="0" strike="noStrike" spc="-1">
              <a:solidFill>
                <a:srgbClr val="000000"/>
              </a:solidFill>
              <a:uFill>
                <a:solidFill>
                  <a:srgbClr val="FFFFFF"/>
                </a:solidFill>
              </a:uFill>
              <a:latin typeface="Calibri"/>
            </a:endParaRP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3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3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Agréger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On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devoir copier les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d’un </a:t>
            </a:r>
            <a:r>
              <a:rPr lang="en-US" sz="1800" b="0" strike="noStrike" spc="-1" dirty="0" err="1">
                <a:solidFill>
                  <a:srgbClr val="000000"/>
                </a:solidFill>
                <a:uFill>
                  <a:solidFill>
                    <a:srgbClr val="FFFFFF"/>
                  </a:solidFill>
                </a:uFill>
                <a:latin typeface="Calibri"/>
              </a:rPr>
              <a:t>système</a:t>
            </a:r>
            <a:r>
              <a:rPr lang="en-US" sz="1800" b="0" strike="noStrike" spc="-1" dirty="0">
                <a:solidFill>
                  <a:srgbClr val="000000"/>
                </a:solidFill>
                <a:uFill>
                  <a:solidFill>
                    <a:srgbClr val="FFFFFF"/>
                  </a:solidFill>
                </a:uFill>
                <a:latin typeface="Calibri"/>
              </a:rPr>
              <a:t> OLTP (</a:t>
            </a:r>
            <a:r>
              <a:rPr lang="en-US" sz="1800" b="0" strike="noStrike" spc="-1" dirty="0" err="1">
                <a:solidFill>
                  <a:srgbClr val="000000"/>
                </a:solidFill>
                <a:uFill>
                  <a:solidFill>
                    <a:srgbClr val="FFFFFF"/>
                  </a:solidFill>
                </a:uFill>
                <a:latin typeface="Calibri"/>
              </a:rPr>
              <a:t>OnLine</a:t>
            </a:r>
            <a:r>
              <a:rPr lang="en-US" sz="1800" b="0" strike="noStrike" spc="-1" dirty="0">
                <a:solidFill>
                  <a:srgbClr val="000000"/>
                </a:solidFill>
                <a:uFill>
                  <a:solidFill>
                    <a:srgbClr val="FFFFFF"/>
                  </a:solidFill>
                </a:uFill>
                <a:latin typeface="Calibri"/>
              </a:rPr>
              <a:t> Transaction Processing) </a:t>
            </a:r>
            <a:r>
              <a:rPr lang="en-US" sz="1800" b="0" strike="noStrike" spc="-1" dirty="0" err="1">
                <a:solidFill>
                  <a:srgbClr val="000000"/>
                </a:solidFill>
                <a:uFill>
                  <a:solidFill>
                    <a:srgbClr val="FFFFFF"/>
                  </a:solidFill>
                </a:uFill>
                <a:latin typeface="Calibri"/>
              </a:rPr>
              <a:t>vers</a:t>
            </a:r>
            <a:r>
              <a:rPr lang="en-US" sz="1800" b="0" strike="noStrike" spc="-1" dirty="0">
                <a:solidFill>
                  <a:srgbClr val="000000"/>
                </a:solidFill>
                <a:uFill>
                  <a:solidFill>
                    <a:srgbClr val="FFFFFF"/>
                  </a:solidFill>
                </a:uFill>
                <a:latin typeface="Calibri"/>
              </a:rPr>
              <a:t> un </a:t>
            </a:r>
            <a:r>
              <a:rPr lang="en-US" sz="1800" b="0" strike="noStrike" spc="-1" dirty="0" err="1">
                <a:solidFill>
                  <a:srgbClr val="000000"/>
                </a:solidFill>
                <a:uFill>
                  <a:solidFill>
                    <a:srgbClr val="FFFFFF"/>
                  </a:solidFill>
                </a:uFill>
                <a:latin typeface="Calibri"/>
              </a:rPr>
              <a:t>système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décisionnel</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systèmes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décisionnels</a:t>
            </a:r>
            <a:r>
              <a:rPr lang="en-US" sz="1800" b="0" strike="noStrike" spc="-1" dirty="0">
                <a:solidFill>
                  <a:srgbClr val="000000"/>
                </a:solidFill>
                <a:uFill>
                  <a:solidFill>
                    <a:srgbClr val="FFFFFF"/>
                  </a:solidFill>
                </a:uFill>
                <a:latin typeface="Calibri"/>
              </a:rPr>
              <a:t> ne </a:t>
            </a:r>
            <a:r>
              <a:rPr lang="en-US" sz="1800" b="0" strike="noStrike" spc="-1" dirty="0" err="1">
                <a:solidFill>
                  <a:srgbClr val="000000"/>
                </a:solidFill>
                <a:uFill>
                  <a:solidFill>
                    <a:srgbClr val="FFFFFF"/>
                  </a:solidFill>
                </a:uFill>
                <a:latin typeface="Calibri"/>
              </a:rPr>
              <a:t>requièrent</a:t>
            </a:r>
            <a:r>
              <a:rPr lang="en-US" sz="1800" b="0" strike="noStrike" spc="-1" dirty="0">
                <a:solidFill>
                  <a:srgbClr val="000000"/>
                </a:solidFill>
                <a:uFill>
                  <a:solidFill>
                    <a:srgbClr val="FFFFFF"/>
                  </a:solidFill>
                </a:uFill>
                <a:latin typeface="Calibri"/>
              </a:rPr>
              <a:t> pas tout le temps de stocker les </a:t>
            </a:r>
            <a:r>
              <a:rPr lang="en-US" sz="1800" b="0" strike="noStrike" spc="-1" dirty="0" err="1">
                <a:solidFill>
                  <a:srgbClr val="000000"/>
                </a:solidFill>
                <a:uFill>
                  <a:solidFill>
                    <a:srgbClr val="FFFFFF"/>
                  </a:solidFill>
                </a:uFill>
                <a:latin typeface="Calibri"/>
              </a:rPr>
              <a:t>détails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On a le plus </a:t>
            </a:r>
            <a:r>
              <a:rPr lang="en-US" sz="1800" b="0" strike="noStrike" spc="-1" dirty="0" err="1">
                <a:solidFill>
                  <a:srgbClr val="000000"/>
                </a:solidFill>
                <a:uFill>
                  <a:solidFill>
                    <a:srgbClr val="FFFFFF"/>
                  </a:solidFill>
                </a:uFill>
                <a:latin typeface="Calibri"/>
              </a:rPr>
              <a:t>souvent</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valeurs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agrégées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Pour </a:t>
            </a:r>
            <a:r>
              <a:rPr lang="en-US" sz="1800" b="0" strike="noStrike" spc="-1" dirty="0" err="1">
                <a:solidFill>
                  <a:srgbClr val="000000"/>
                </a:solidFill>
                <a:uFill>
                  <a:solidFill>
                    <a:srgbClr val="FFFFFF"/>
                  </a:solidFill>
                </a:uFill>
                <a:latin typeface="Calibri"/>
              </a:rPr>
              <a:t>améliorer</a:t>
            </a:r>
            <a:r>
              <a:rPr lang="en-US" sz="1800" b="0" strike="noStrike" spc="-1" dirty="0">
                <a:solidFill>
                  <a:srgbClr val="000000"/>
                </a:solidFill>
                <a:uFill>
                  <a:solidFill>
                    <a:srgbClr val="FFFFFF"/>
                  </a:solidFill>
                </a:uFill>
                <a:latin typeface="Calibri"/>
              </a:rPr>
              <a:t> les performances, on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calculer</a:t>
            </a:r>
            <a:r>
              <a:rPr lang="en-US" sz="1800" b="0" strike="noStrike" spc="-1" dirty="0">
                <a:solidFill>
                  <a:srgbClr val="000000"/>
                </a:solidFill>
                <a:uFill>
                  <a:solidFill>
                    <a:srgbClr val="FFFFFF"/>
                  </a:solidFill>
                </a:uFill>
                <a:latin typeface="Calibri"/>
              </a:rPr>
              <a:t> et stocker </a:t>
            </a:r>
            <a:r>
              <a:rPr lang="en-US" sz="1800" b="0" strike="noStrike" spc="-1" dirty="0" err="1">
                <a:solidFill>
                  <a:srgbClr val="000000"/>
                </a:solidFill>
                <a:uFill>
                  <a:solidFill>
                    <a:srgbClr val="FFFFFF"/>
                  </a:solidFill>
                </a:uFill>
                <a:latin typeface="Calibri"/>
              </a:rPr>
              <a:t>ces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agrégations</a:t>
            </a:r>
            <a:endParaRPr lang="en-US" sz="1600" b="0" strike="noStrike" spc="-1" dirty="0">
              <a:solidFill>
                <a:srgbClr val="000000"/>
              </a:solidFill>
              <a:uFill>
                <a:solidFill>
                  <a:srgbClr val="FFFFFF"/>
                </a:solidFill>
              </a:uFill>
              <a:latin typeface="Calibri"/>
            </a:endParaRPr>
          </a:p>
        </p:txBody>
      </p:sp>
      <p:sp>
        <p:nvSpPr>
          <p:cNvPr id="163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4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Consistances des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les données proviennent de différentes sources, il peut y avoir différentes versions de la même donnée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 :  les adresses, les numéro de téléphones …</a:t>
            </a:r>
            <a:endParaRPr lang="en-US" sz="1600" b="0" strike="noStrike" spc="-1">
              <a:solidFill>
                <a:srgbClr val="000000"/>
              </a:solidFill>
              <a:uFill>
                <a:solidFill>
                  <a:srgbClr val="FFFFFF"/>
                </a:solidFill>
              </a:uFill>
              <a:latin typeface="Calibri"/>
            </a:endParaRP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4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4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Validation des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Si on a le moindre doute sur la validité des données de la source, on doit les valider avant de les stocker dans le système de destination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validation peut être automatique ou manuelle</a:t>
            </a:r>
            <a:endParaRPr lang="en-US" sz="1600" b="0" strike="noStrike" spc="-1">
              <a:solidFill>
                <a:srgbClr val="000000"/>
              </a:solidFill>
              <a:uFill>
                <a:solidFill>
                  <a:srgbClr val="FFFFFF"/>
                </a:solidFill>
              </a:uFill>
              <a:latin typeface="Calibri"/>
            </a:endParaRP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4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4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 communs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Data Warehouse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Collection de données provenant de différentes sources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y stocke des données agrégées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données doivent être consistantes, valides, et stockées dans une structure appropriée</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Enterprise Application Integration (EAI)</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Partages de toutes les données disponibles au sein de l’organisation</a:t>
            </a:r>
            <a:endParaRPr lang="en-US" sz="1400" b="0" strike="noStrike" spc="-1">
              <a:solidFill>
                <a:srgbClr val="000000"/>
              </a:solidFill>
              <a:uFill>
                <a:solidFill>
                  <a:srgbClr val="FFFFFF"/>
                </a:solidFill>
              </a:uFill>
              <a:latin typeface="Calibri"/>
            </a:endParaRP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4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 transformation des données</a:t>
            </a:r>
            <a:endParaRPr lang="en-US" sz="2500" b="0" strike="noStrike" spc="-1">
              <a:solidFill>
                <a:srgbClr val="000000"/>
              </a:solidFill>
              <a:uFill>
                <a:solidFill>
                  <a:srgbClr val="FFFFFF"/>
                </a:solidFill>
              </a:uFill>
              <a:latin typeface="Arial"/>
            </a:endParaRPr>
          </a:p>
        </p:txBody>
      </p:sp>
      <p:sp>
        <p:nvSpPr>
          <p:cNvPr id="165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Scénarios communs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Business To Business Integration (B2B)</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systèmes B2B ont besoin d’un mapping entre les structures des données des organisations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 </a:t>
            </a:r>
            <a:endParaRPr lang="en-US" sz="1600" b="0" strike="noStrike" spc="-1">
              <a:solidFill>
                <a:srgbClr val="000000"/>
              </a:solidFill>
              <a:uFill>
                <a:solidFill>
                  <a:srgbClr val="FFFFFF"/>
                </a:solidFill>
              </a:uFill>
              <a:latin typeface="Calibri"/>
            </a:endParaRPr>
          </a:p>
          <a:p>
            <a:pPr marL="219960" indent="-219600">
              <a:lnSpc>
                <a:spcPct val="100000"/>
              </a:lnSpc>
            </a:pPr>
            <a:endParaRPr lang="en-US" sz="2100" b="0" strike="noStrike" spc="-1">
              <a:solidFill>
                <a:srgbClr val="595959"/>
              </a:solidFill>
              <a:uFill>
                <a:solidFill>
                  <a:srgbClr val="FFFFFF"/>
                </a:solidFill>
              </a:uFill>
              <a:latin typeface="Calibri"/>
            </a:endParaRPr>
          </a:p>
        </p:txBody>
      </p:sp>
      <p:sp>
        <p:nvSpPr>
          <p:cNvPr id="165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Outils pour le transfert des données</a:t>
            </a:r>
            <a:endParaRPr lang="en-US" sz="2500" b="0" strike="noStrike" spc="-1">
              <a:solidFill>
                <a:srgbClr val="000000"/>
              </a:solidFill>
              <a:uFill>
                <a:solidFill>
                  <a:srgbClr val="FFFFFF"/>
                </a:solidFill>
              </a:uFill>
              <a:latin typeface="Arial"/>
            </a:endParaRPr>
          </a:p>
        </p:txBody>
      </p:sp>
      <p:sp>
        <p:nvSpPr>
          <p:cNvPr id="165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Bulk Copy Program (BCP)</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Programme en ligne de commande permettant d’importer et exporter des données de ou vers un fichier plat</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Bulk Insert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Version Transact-SQL du BCP</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Utile quand on veut inclure des fonctionnalités d’import de données dans la logique T-SQL </a:t>
            </a:r>
            <a:endParaRPr lang="en-US" sz="1600" b="0" strike="noStrike" spc="-1">
              <a:solidFill>
                <a:srgbClr val="000000"/>
              </a:solidFill>
              <a:uFill>
                <a:solidFill>
                  <a:srgbClr val="FFFFFF"/>
                </a:solidFill>
              </a:uFill>
              <a:latin typeface="Calibri"/>
            </a:endParaRPr>
          </a:p>
        </p:txBody>
      </p:sp>
      <p:sp>
        <p:nvSpPr>
          <p:cNvPr id="165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Outils pour le transfert des données</a:t>
            </a:r>
            <a:endParaRPr lang="en-US" sz="2500" b="0" strike="noStrike" spc="-1">
              <a:solidFill>
                <a:srgbClr val="000000"/>
              </a:solidFill>
              <a:uFill>
                <a:solidFill>
                  <a:srgbClr val="FFFFFF"/>
                </a:solidFill>
              </a:uFill>
              <a:latin typeface="Arial"/>
            </a:endParaRPr>
          </a:p>
        </p:txBody>
      </p:sp>
      <p:sp>
        <p:nvSpPr>
          <p:cNvPr id="165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XML Bulk Load Componnent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Objets COM permettant de charger des données XML dans des tables de SQL Server</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un ou plusieurs systèmes ont la même structure, et quand la transformation des données n’est pas requise, on peut appliquer automatiquement sur un système les modifications appliquées sur un autre système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n’est pas conseillée quand les données doivent être transformées, ou quand celles-ci proviennent de sources de données non relationnelles.</a:t>
            </a:r>
            <a:endParaRPr lang="en-US" sz="1600" b="0" strike="noStrike" spc="-1">
              <a:solidFill>
                <a:srgbClr val="000000"/>
              </a:solidFill>
              <a:uFill>
                <a:solidFill>
                  <a:srgbClr val="FFFFFF"/>
                </a:solidFill>
              </a:uFill>
              <a:latin typeface="Calibri"/>
            </a:endParaRPr>
          </a:p>
        </p:txBody>
      </p:sp>
      <p:sp>
        <p:nvSpPr>
          <p:cNvPr id="165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 à SQL Server Integration Services</a:t>
            </a:r>
            <a:endParaRPr lang="en-US" sz="2500" b="0" strike="noStrike" spc="-1">
              <a:solidFill>
                <a:srgbClr val="000000"/>
              </a:solidFill>
              <a:uFill>
                <a:solidFill>
                  <a:srgbClr val="FFFFFF"/>
                </a:solidFill>
              </a:uFill>
              <a:latin typeface="Arial"/>
            </a:endParaRPr>
          </a:p>
        </p:txBody>
      </p:sp>
      <p:sp>
        <p:nvSpPr>
          <p:cNvPr id="165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Qu’est ce que SSIS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Comment SSIS traite-t-il les tâches?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outils SSIS</a:t>
            </a:r>
          </a:p>
          <a:p>
            <a:pPr>
              <a:lnSpc>
                <a:spcPct val="100000"/>
              </a:lnSpc>
            </a:pPr>
            <a:endParaRPr lang="en-US" sz="2100" b="0" strike="noStrike" spc="-1">
              <a:solidFill>
                <a:srgbClr val="595959"/>
              </a:solidFill>
              <a:uFill>
                <a:solidFill>
                  <a:srgbClr val="FFFFFF"/>
                </a:solidFill>
              </a:uFill>
              <a:latin typeface="Calibri"/>
            </a:endParaRPr>
          </a:p>
        </p:txBody>
      </p:sp>
      <p:sp>
        <p:nvSpPr>
          <p:cNvPr id="166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Policy-Based Management</a:t>
            </a:r>
            <a:endParaRPr lang="en-US" sz="2500" b="0" strike="noStrike" spc="-1">
              <a:solidFill>
                <a:srgbClr val="000000"/>
              </a:solidFill>
              <a:uFill>
                <a:solidFill>
                  <a:srgbClr val="FFFFFF"/>
                </a:solidFill>
              </a:uFill>
              <a:latin typeface="Arial"/>
            </a:endParaRPr>
          </a:p>
        </p:txBody>
      </p:sp>
      <p:sp>
        <p:nvSpPr>
          <p:cNvPr id="57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de créer facilement une politique de gestion applicable à n’importe quel instance, database, etc.</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d’automatiser la vérification des politique de gestion (SQL Agent)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Permet de repérer les erreurs plus facilement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Importer/Exporter les politiques de gestions</a:t>
            </a:r>
          </a:p>
        </p:txBody>
      </p:sp>
      <p:sp>
        <p:nvSpPr>
          <p:cNvPr id="57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que SSIS ?</a:t>
            </a:r>
            <a:endParaRPr lang="en-US" sz="2500" b="0" strike="noStrike" spc="-1">
              <a:solidFill>
                <a:srgbClr val="000000"/>
              </a:solidFill>
              <a:uFill>
                <a:solidFill>
                  <a:srgbClr val="FFFFFF"/>
                </a:solidFill>
              </a:uFill>
              <a:latin typeface="Arial"/>
            </a:endParaRPr>
          </a:p>
        </p:txBody>
      </p:sp>
      <p:sp>
        <p:nvSpPr>
          <p:cNvPr id="166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Plateforme pour construire des solutions d’intégration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Inclus des packages ETL</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SSIS a plusieurs composant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SSIS service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N’est pas obligatoire pour faire tourner un package,  mais si le service est stoppé, les packages aussi.</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SSIS runtime engine et le runtime executable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Garde le layout du package et gère le logging, débugging, la configuration, les connections et les transactions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SSIS data flow engine et data flow component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SSIS clients</a:t>
            </a:r>
            <a:endParaRPr lang="en-US" sz="1600" b="0" strike="noStrike" spc="-1">
              <a:solidFill>
                <a:srgbClr val="000000"/>
              </a:solidFill>
              <a:uFill>
                <a:solidFill>
                  <a:srgbClr val="FFFFFF"/>
                </a:solidFill>
              </a:uFill>
              <a:latin typeface="Calibri"/>
            </a:endParaRPr>
          </a:p>
        </p:txBody>
      </p:sp>
      <p:sp>
        <p:nvSpPr>
          <p:cNvPr id="166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que SSIS ?</a:t>
            </a:r>
            <a:endParaRPr lang="en-US" sz="2500" b="0" strike="noStrike" spc="-1">
              <a:solidFill>
                <a:srgbClr val="000000"/>
              </a:solidFill>
              <a:uFill>
                <a:solidFill>
                  <a:srgbClr val="FFFFFF"/>
                </a:solidFill>
              </a:uFill>
              <a:latin typeface="Arial"/>
            </a:endParaRPr>
          </a:p>
        </p:txBody>
      </p:sp>
      <p:sp>
        <p:nvSpPr>
          <p:cNvPr id="166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Terminologie SSIS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Package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Il s’agit d’une collection de connexions d’éléments de contrôle de flux, d’éléments de data flow, de manipulateurs d’évènement, de variables, et de configurations qu’on peut assembler graphiquement via les outils SSIS ou en les programmant.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Ces packages peuvent être stockés dans le serveur d’intégration ou un système de fichiers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package est comme une unité de travail qu’on va chercher, exécuter et sauver.</a:t>
            </a:r>
            <a:endParaRPr lang="en-US" sz="1400" b="0" strike="noStrike" spc="-1">
              <a:solidFill>
                <a:srgbClr val="000000"/>
              </a:solidFill>
              <a:uFill>
                <a:solidFill>
                  <a:srgbClr val="FFFFFF"/>
                </a:solidFill>
              </a:uFill>
              <a:latin typeface="Calibri"/>
            </a:endParaRPr>
          </a:p>
        </p:txBody>
      </p:sp>
      <p:sp>
        <p:nvSpPr>
          <p:cNvPr id="166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Qu’est ce que SSIS ?</a:t>
            </a:r>
            <a:endParaRPr lang="en-US" sz="2500" b="0" strike="noStrike" spc="-1">
              <a:solidFill>
                <a:srgbClr val="000000"/>
              </a:solidFill>
              <a:uFill>
                <a:solidFill>
                  <a:srgbClr val="FFFFFF"/>
                </a:solidFill>
              </a:uFill>
              <a:latin typeface="Arial"/>
            </a:endParaRPr>
          </a:p>
        </p:txBody>
      </p:sp>
      <p:sp>
        <p:nvSpPr>
          <p:cNvPr id="166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Terminologie SSIS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tâches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Tâches pour effectuer un certain nombre de fonctions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Containers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Objets offrant une structure aux packages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Il permettent de supporter la répétition des flux de contrôle dans le package, et de grouper les tâches et d’autres containers dans des unités de travail</a:t>
            </a:r>
            <a:endParaRPr lang="en-US" sz="1400" b="0" strike="noStrike" spc="-1">
              <a:solidFill>
                <a:srgbClr val="000000"/>
              </a:solidFill>
              <a:uFill>
                <a:solidFill>
                  <a:srgbClr val="FFFFFF"/>
                </a:solidFill>
              </a:uFill>
              <a:latin typeface="Calibri"/>
            </a:endParaRPr>
          </a:p>
        </p:txBody>
      </p:sp>
      <p:sp>
        <p:nvSpPr>
          <p:cNvPr id="166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SSIS traite-t-il les tâches?</a:t>
            </a:r>
            <a:endParaRPr lang="en-US" sz="2500" b="0" strike="noStrike" spc="-1">
              <a:solidFill>
                <a:srgbClr val="000000"/>
              </a:solidFill>
              <a:uFill>
                <a:solidFill>
                  <a:srgbClr val="FFFFFF"/>
                </a:solidFill>
              </a:uFill>
              <a:latin typeface="Arial"/>
            </a:endParaRPr>
          </a:p>
        </p:txBody>
      </p:sp>
      <p:sp>
        <p:nvSpPr>
          <p:cNvPr id="167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 package consiste en un contrôle de flux, et optionnellement, un ou plusieurs data flows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Contrôle de flux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Containers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Tâches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Contraintes de priorité</a:t>
            </a:r>
            <a:endParaRPr lang="en-US" sz="1600" b="0" strike="noStrike" spc="-1">
              <a:solidFill>
                <a:srgbClr val="000000"/>
              </a:solidFill>
              <a:uFill>
                <a:solidFill>
                  <a:srgbClr val="FFFFFF"/>
                </a:solidFill>
              </a:uFill>
              <a:latin typeface="Calibri"/>
            </a:endParaRPr>
          </a:p>
        </p:txBody>
      </p:sp>
      <p:sp>
        <p:nvSpPr>
          <p:cNvPr id="167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SSIS traite-t-il les tâches?</a:t>
            </a:r>
            <a:endParaRPr lang="en-US" sz="2500" b="0" strike="noStrike" spc="-1">
              <a:solidFill>
                <a:srgbClr val="000000"/>
              </a:solidFill>
              <a:uFill>
                <a:solidFill>
                  <a:srgbClr val="FFFFFF"/>
                </a:solidFill>
              </a:uFill>
              <a:latin typeface="Arial"/>
            </a:endParaRPr>
          </a:p>
        </p:txBody>
      </p:sp>
      <p:sp>
        <p:nvSpPr>
          <p:cNvPr id="167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Contrôle de flux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Containers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containers groupent les tâches et d’autres containers dans des unités de travail et supportent les bouclage.</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Tâches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Effectuent un travail au sein d’un package. Ces tâchent peuvent être des :</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ETL</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de copie de données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communication avec d’autres processus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de travail avec des objets et des données de SQL Server</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de travail et de traitement d’objets d’Analysis Services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Tâches administratives tels que les backups </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tâches peuvent aussi contenir des scripts pour implémenter des fonctionnalités particulières</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Contraintes de priorité</a:t>
            </a:r>
            <a:endParaRPr lang="en-US" sz="1600" b="0" strike="noStrike" spc="-1">
              <a:solidFill>
                <a:srgbClr val="000000"/>
              </a:solidFill>
              <a:uFill>
                <a:solidFill>
                  <a:srgbClr val="FFFFFF"/>
                </a:solidFill>
              </a:uFill>
              <a:latin typeface="Calibri"/>
            </a:endParaRPr>
          </a:p>
        </p:txBody>
      </p:sp>
      <p:sp>
        <p:nvSpPr>
          <p:cNvPr id="167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SSIS traite-t-il les tâches?</a:t>
            </a:r>
            <a:endParaRPr lang="en-US" sz="2500" b="0" strike="noStrike" spc="-1">
              <a:solidFill>
                <a:srgbClr val="000000"/>
              </a:solidFill>
              <a:uFill>
                <a:solidFill>
                  <a:srgbClr val="FFFFFF"/>
                </a:solidFill>
              </a:uFill>
              <a:latin typeface="Arial"/>
            </a:endParaRPr>
          </a:p>
        </p:txBody>
      </p:sp>
      <p:sp>
        <p:nvSpPr>
          <p:cNvPr id="167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Contrôle de flux</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Containers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Tâches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Contraintes de priorité</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Créent une séquence ordonnée d’exécution de containers et de tâches</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6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SSIS traite-t-il les tâches?</a:t>
            </a:r>
            <a:endParaRPr lang="en-US" sz="2500" b="0" strike="noStrike" spc="-1">
              <a:solidFill>
                <a:srgbClr val="000000"/>
              </a:solidFill>
              <a:uFill>
                <a:solidFill>
                  <a:srgbClr val="FFFFFF"/>
                </a:solidFill>
              </a:uFill>
              <a:latin typeface="Arial"/>
            </a:endParaRPr>
          </a:p>
        </p:txBody>
      </p:sp>
      <p:sp>
        <p:nvSpPr>
          <p:cNvPr id="168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 Flow</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Tâche spéciale faisant partie des tâches de contrôle de flux</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3 types de composants de Data Flow</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Sources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Destination</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transformation </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6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SSIS traite-t-il les tâches?</a:t>
            </a:r>
            <a:endParaRPr lang="en-US" sz="2500" b="0" strike="noStrike" spc="-1">
              <a:solidFill>
                <a:srgbClr val="000000"/>
              </a:solidFill>
              <a:uFill>
                <a:solidFill>
                  <a:srgbClr val="FFFFFF"/>
                </a:solidFill>
              </a:uFill>
              <a:latin typeface="Arial"/>
            </a:endParaRPr>
          </a:p>
        </p:txBody>
      </p:sp>
      <p:sp>
        <p:nvSpPr>
          <p:cNvPr id="168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 Flow</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3 types de composants de Data Flow</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Sources</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Extrait les données d’une grande variétés de sources de données (bases de données relationnelles, fichiers textes, feuilles de calculs, …)</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Destination</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Chargement des données dans n’importe quelle source de données</a:t>
            </a: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Transformation</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Modification des données </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Validation, agrégation et mapping des données </a:t>
            </a:r>
          </a:p>
          <a:p>
            <a:endParaRPr lang="en-US" sz="2100" b="0" strike="noStrike" spc="-1">
              <a:solidFill>
                <a:srgbClr val="595959"/>
              </a:solidFill>
              <a:uFill>
                <a:solidFill>
                  <a:srgbClr val="FFFFFF"/>
                </a:solidFill>
              </a:uFill>
              <a:latin typeface="Calibri"/>
            </a:endParaRPr>
          </a:p>
        </p:txBody>
      </p:sp>
      <p:sp>
        <p:nvSpPr>
          <p:cNvPr id="16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outils SSIS</a:t>
            </a:r>
            <a:endParaRPr lang="en-US" sz="2500" b="0" strike="noStrike" spc="-1">
              <a:solidFill>
                <a:srgbClr val="000000"/>
              </a:solidFill>
              <a:uFill>
                <a:solidFill>
                  <a:srgbClr val="FFFFFF"/>
                </a:solidFill>
              </a:uFill>
              <a:latin typeface="Arial"/>
            </a:endParaRPr>
          </a:p>
        </p:txBody>
      </p:sp>
      <p:sp>
        <p:nvSpPr>
          <p:cNvPr id="168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Wizards</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Assistant </a:t>
            </a:r>
            <a:r>
              <a:rPr lang="en-US" sz="1800" b="0" strike="noStrike" spc="-1" dirty="0" err="1">
                <a:solidFill>
                  <a:srgbClr val="000000"/>
                </a:solidFill>
                <a:uFill>
                  <a:solidFill>
                    <a:srgbClr val="FFFFFF"/>
                  </a:solidFill>
                </a:uFill>
                <a:latin typeface="Calibri"/>
              </a:rPr>
              <a:t>d’import</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d’export</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Peut</a:t>
            </a:r>
            <a:r>
              <a:rPr lang="en-US" sz="1600" b="0" strike="noStrike" spc="-1" dirty="0">
                <a:solidFill>
                  <a:srgbClr val="000000"/>
                </a:solidFill>
                <a:uFill>
                  <a:solidFill>
                    <a:srgbClr val="FFFFFF"/>
                  </a:solidFill>
                </a:uFill>
                <a:latin typeface="Calibri"/>
              </a:rPr>
              <a:t> importer et exporter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de et </a:t>
            </a:r>
            <a:r>
              <a:rPr lang="en-US" sz="1600" b="0" strike="noStrike" spc="-1" dirty="0" err="1">
                <a:solidFill>
                  <a:srgbClr val="000000"/>
                </a:solidFill>
                <a:uFill>
                  <a:solidFill>
                    <a:srgbClr val="FFFFFF"/>
                  </a:solidFill>
                </a:uFill>
                <a:latin typeface="Calibri"/>
              </a:rPr>
              <a:t>vers</a:t>
            </a:r>
            <a:r>
              <a:rPr lang="en-US" sz="1600" b="0" strike="noStrike" spc="-1" dirty="0">
                <a:solidFill>
                  <a:srgbClr val="000000"/>
                </a:solidFill>
                <a:uFill>
                  <a:solidFill>
                    <a:srgbClr val="FFFFFF"/>
                  </a:solidFill>
                </a:uFill>
                <a:latin typeface="Calibri"/>
              </a:rPr>
              <a:t> SQL Server, des </a:t>
            </a:r>
            <a:r>
              <a:rPr lang="en-US" sz="1600" b="0" strike="noStrike" spc="-1" dirty="0" err="1">
                <a:solidFill>
                  <a:srgbClr val="000000"/>
                </a:solidFill>
                <a:uFill>
                  <a:solidFill>
                    <a:srgbClr val="FFFFFF"/>
                  </a:solidFill>
                </a:uFill>
                <a:latin typeface="Calibri"/>
              </a:rPr>
              <a:t>fichers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textes</a:t>
            </a:r>
            <a:r>
              <a:rPr lang="en-US" sz="1600" b="0" strike="noStrike" spc="-1" dirty="0">
                <a:solidFill>
                  <a:srgbClr val="000000"/>
                </a:solidFill>
                <a:uFill>
                  <a:solidFill>
                    <a:srgbClr val="FFFFFF"/>
                  </a:solidFill>
                </a:uFill>
                <a:latin typeface="Calibri"/>
              </a:rPr>
              <a:t>, Microsoft Office Access, Microsoft Office Excel et/</a:t>
            </a:r>
            <a:r>
              <a:rPr lang="en-US" sz="1600" b="0" strike="noStrike" spc="-1" dirty="0" err="1">
                <a:solidFill>
                  <a:srgbClr val="000000"/>
                </a:solidFill>
                <a:uFill>
                  <a:solidFill>
                    <a:srgbClr val="FFFFFF"/>
                  </a:solidFill>
                </a:uFill>
                <a:latin typeface="Calibri"/>
              </a:rPr>
              <a:t>ou</a:t>
            </a:r>
            <a:r>
              <a:rPr lang="en-US" sz="1600" b="0" strike="noStrike" spc="-1" dirty="0">
                <a:solidFill>
                  <a:srgbClr val="000000"/>
                </a:solidFill>
                <a:uFill>
                  <a:solidFill>
                    <a:srgbClr val="FFFFFF"/>
                  </a:solidFill>
                </a:uFill>
                <a:latin typeface="Calibri"/>
              </a:rPr>
              <a:t> des providers OLE DB et/</a:t>
            </a:r>
            <a:r>
              <a:rPr lang="en-US" sz="1600" b="0" strike="noStrike" spc="-1" dirty="0" err="1">
                <a:solidFill>
                  <a:srgbClr val="000000"/>
                </a:solidFill>
                <a:uFill>
                  <a:solidFill>
                    <a:srgbClr val="FFFFFF"/>
                  </a:solidFill>
                </a:uFill>
                <a:latin typeface="Calibri"/>
              </a:rPr>
              <a:t>ou</a:t>
            </a:r>
            <a:r>
              <a:rPr lang="en-US" sz="1600" b="0" strike="noStrike" spc="-1" dirty="0">
                <a:solidFill>
                  <a:srgbClr val="000000"/>
                </a:solidFill>
                <a:uFill>
                  <a:solidFill>
                    <a:srgbClr val="FFFFFF"/>
                  </a:solidFill>
                </a:uFill>
                <a:latin typeface="Calibri"/>
              </a:rPr>
              <a:t> ADO.NET</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Assistant </a:t>
            </a:r>
            <a:r>
              <a:rPr lang="en-US" sz="1800" b="0" strike="noStrike" spc="-1" dirty="0" err="1">
                <a:solidFill>
                  <a:srgbClr val="000000"/>
                </a:solidFill>
                <a:uFill>
                  <a:solidFill>
                    <a:srgbClr val="FFFFFF"/>
                  </a:solidFill>
                </a:uFill>
                <a:latin typeface="Calibri"/>
              </a:rPr>
              <a:t>d’installation</a:t>
            </a:r>
            <a:r>
              <a:rPr lang="en-US" sz="1800" b="0" strike="noStrike" spc="-1" dirty="0">
                <a:solidFill>
                  <a:srgbClr val="000000"/>
                </a:solidFill>
                <a:uFill>
                  <a:solidFill>
                    <a:srgbClr val="FFFFFF"/>
                  </a:solidFill>
                </a:uFill>
                <a:latin typeface="Calibri"/>
              </a:rPr>
              <a:t> de package</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Transfert</a:t>
            </a:r>
            <a:r>
              <a:rPr lang="en-US" sz="1600" b="0" strike="noStrike" spc="-1" dirty="0">
                <a:solidFill>
                  <a:srgbClr val="000000"/>
                </a:solidFill>
                <a:uFill>
                  <a:solidFill>
                    <a:srgbClr val="FFFFFF"/>
                  </a:solidFill>
                </a:uFill>
                <a:latin typeface="Calibri"/>
              </a:rPr>
              <a:t> les packages </a:t>
            </a:r>
            <a:r>
              <a:rPr lang="en-US" sz="1600" b="0" strike="noStrike" spc="-1" dirty="0" err="1">
                <a:solidFill>
                  <a:srgbClr val="000000"/>
                </a:solidFill>
                <a:uFill>
                  <a:solidFill>
                    <a:srgbClr val="FFFFFF"/>
                  </a:solidFill>
                </a:uFill>
                <a:latin typeface="Calibri"/>
              </a:rPr>
              <a:t>vers</a:t>
            </a:r>
            <a:r>
              <a:rPr lang="en-US" sz="1600" b="0" strike="noStrike" spc="-1" dirty="0">
                <a:solidFill>
                  <a:srgbClr val="000000"/>
                </a:solidFill>
                <a:uFill>
                  <a:solidFill>
                    <a:srgbClr val="FFFFFF"/>
                  </a:solidFill>
                </a:uFill>
                <a:latin typeface="Calibri"/>
              </a:rPr>
              <a:t> un </a:t>
            </a:r>
            <a:r>
              <a:rPr lang="en-US" sz="1600" b="0" strike="noStrike" spc="-1" dirty="0" err="1">
                <a:solidFill>
                  <a:srgbClr val="000000"/>
                </a:solidFill>
                <a:uFill>
                  <a:solidFill>
                    <a:srgbClr val="FFFFFF"/>
                  </a:solidFill>
                </a:uFill>
                <a:latin typeface="Calibri"/>
              </a:rPr>
              <a:t>système</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ou</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une</a:t>
            </a:r>
            <a:r>
              <a:rPr lang="en-US" sz="1600" b="0" strike="noStrike" spc="-1" dirty="0">
                <a:solidFill>
                  <a:srgbClr val="000000"/>
                </a:solidFill>
                <a:uFill>
                  <a:solidFill>
                    <a:srgbClr val="FFFFFF"/>
                  </a:solidFill>
                </a:uFill>
                <a:latin typeface="Calibri"/>
              </a:rPr>
              <a:t> instance de SQL Server Avant de </a:t>
            </a:r>
            <a:r>
              <a:rPr lang="en-US" sz="1600" b="0" strike="noStrike" spc="-1" dirty="0" err="1">
                <a:solidFill>
                  <a:srgbClr val="000000"/>
                </a:solidFill>
                <a:uFill>
                  <a:solidFill>
                    <a:srgbClr val="FFFFFF"/>
                  </a:solidFill>
                </a:uFill>
                <a:latin typeface="Calibri"/>
              </a:rPr>
              <a:t>l’exécuter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il</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faut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construire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l’utilitaire</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déploiement</a:t>
            </a:r>
            <a:r>
              <a:rPr lang="en-US" sz="1600" b="0" strike="noStrike" spc="-1" dirty="0">
                <a:solidFill>
                  <a:srgbClr val="000000"/>
                </a:solidFill>
                <a:uFill>
                  <a:solidFill>
                    <a:srgbClr val="FFFFFF"/>
                  </a:solidFill>
                </a:uFill>
                <a:latin typeface="Calibri"/>
              </a:rPr>
              <a:t> qui </a:t>
            </a:r>
            <a:r>
              <a:rPr lang="en-US" sz="1600" b="0" strike="noStrike" spc="-1" dirty="0" err="1">
                <a:solidFill>
                  <a:srgbClr val="000000"/>
                </a:solidFill>
                <a:uFill>
                  <a:solidFill>
                    <a:srgbClr val="FFFFFF"/>
                  </a:solidFill>
                </a:uFill>
                <a:latin typeface="Calibri"/>
              </a:rPr>
              <a:t>contient</a:t>
            </a:r>
            <a:r>
              <a:rPr lang="en-US" sz="1600" b="0" strike="noStrike" spc="-1" dirty="0">
                <a:solidFill>
                  <a:srgbClr val="000000"/>
                </a:solidFill>
                <a:uFill>
                  <a:solidFill>
                    <a:srgbClr val="FFFFFF"/>
                  </a:solidFill>
                </a:uFill>
                <a:latin typeface="Calibri"/>
              </a:rPr>
              <a:t> les packages </a:t>
            </a:r>
            <a:r>
              <a:rPr lang="en-US" sz="1600" b="0" strike="noStrike" spc="-1" dirty="0" err="1">
                <a:solidFill>
                  <a:srgbClr val="000000"/>
                </a:solidFill>
                <a:uFill>
                  <a:solidFill>
                    <a:srgbClr val="FFFFFF"/>
                  </a:solidFill>
                </a:uFill>
                <a:latin typeface="Calibri"/>
              </a:rPr>
              <a:t>qu’on</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veut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déployer</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Assistant de migration de packages</a:t>
            </a:r>
            <a:endParaRPr lang="en-US" sz="1600" b="0" strike="noStrike" spc="-1" dirty="0">
              <a:solidFill>
                <a:srgbClr val="000000"/>
              </a:solidFill>
              <a:uFill>
                <a:solidFill>
                  <a:srgbClr val="FFFFFF"/>
                </a:solidFill>
              </a:uFill>
              <a:latin typeface="Calibri"/>
            </a:endParaRPr>
          </a:p>
        </p:txBody>
      </p:sp>
      <p:sp>
        <p:nvSpPr>
          <p:cNvPr id="16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outils SSIS</a:t>
            </a:r>
            <a:endParaRPr lang="en-US" sz="2500" b="0" strike="noStrike" spc="-1">
              <a:solidFill>
                <a:srgbClr val="000000"/>
              </a:solidFill>
              <a:uFill>
                <a:solidFill>
                  <a:srgbClr val="FFFFFF"/>
                </a:solidFill>
              </a:uFill>
              <a:latin typeface="Arial"/>
            </a:endParaRPr>
          </a:p>
        </p:txBody>
      </p:sp>
      <p:sp>
        <p:nvSpPr>
          <p:cNvPr id="168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Designers SSIS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Outils graphiques pour la création des packages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les utiliser pour créer des flux de contrôle, des data flows, des manipulateurs d’évènements, et des packages.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y a aussi des gestionnaires de connexion qu’il faut configurer</a:t>
            </a:r>
            <a:endParaRPr lang="en-US" sz="1600" b="0" strike="noStrike" spc="-1">
              <a:solidFill>
                <a:srgbClr val="000000"/>
              </a:solidFill>
              <a:uFill>
                <a:solidFill>
                  <a:srgbClr val="FFFFFF"/>
                </a:solidFill>
              </a:uFill>
              <a:latin typeface="Calibri"/>
            </a:endParaRPr>
          </a:p>
        </p:txBody>
      </p:sp>
      <p:sp>
        <p:nvSpPr>
          <p:cNvPr id="16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Policy-Based Management </a:t>
            </a:r>
            <a:endParaRPr lang="en-US" sz="2500" b="0" strike="noStrike" spc="-1">
              <a:solidFill>
                <a:srgbClr val="000000"/>
              </a:solidFill>
              <a:uFill>
                <a:solidFill>
                  <a:srgbClr val="FFFFFF"/>
                </a:solidFill>
              </a:uFill>
              <a:latin typeface="Arial"/>
            </a:endParaRPr>
          </a:p>
        </p:txBody>
      </p:sp>
      <p:sp>
        <p:nvSpPr>
          <p:cNvPr id="57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Policy Best Practice</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A </a:t>
            </a:r>
            <a:r>
              <a:rPr lang="en-US" sz="1800" b="0" strike="noStrike" spc="-1" dirty="0" err="1">
                <a:solidFill>
                  <a:srgbClr val="000000"/>
                </a:solidFill>
                <a:uFill>
                  <a:solidFill>
                    <a:srgbClr val="FFFFFF"/>
                  </a:solidFill>
                </a:uFill>
                <a:latin typeface="Calibri"/>
              </a:rPr>
              <a:t>l’installation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aucune</a:t>
            </a:r>
            <a:r>
              <a:rPr lang="en-US" sz="1800" b="0" strike="noStrike" spc="-1" dirty="0">
                <a:solidFill>
                  <a:srgbClr val="000000"/>
                </a:solidFill>
                <a:uFill>
                  <a:solidFill>
                    <a:srgbClr val="FFFFFF"/>
                  </a:solidFill>
                </a:uFill>
                <a:latin typeface="Calibri"/>
              </a:rPr>
              <a:t> politique </a:t>
            </a:r>
            <a:r>
              <a:rPr lang="en-US" sz="1800" b="0" strike="noStrike" spc="-1" dirty="0" err="1">
                <a:solidFill>
                  <a:srgbClr val="000000"/>
                </a:solidFill>
                <a:uFill>
                  <a:solidFill>
                    <a:srgbClr val="FFFFFF"/>
                  </a:solidFill>
                </a:uFill>
                <a:latin typeface="Calibri"/>
              </a:rPr>
              <a:t>n’est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installée</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Microsoft à mis sur pied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série</a:t>
            </a:r>
            <a:r>
              <a:rPr lang="en-US" sz="1800" b="0" strike="noStrike" spc="-1" dirty="0">
                <a:solidFill>
                  <a:srgbClr val="000000"/>
                </a:solidFill>
                <a:uFill>
                  <a:solidFill>
                    <a:srgbClr val="FFFFFF"/>
                  </a:solidFill>
                </a:uFill>
                <a:latin typeface="Calibri"/>
              </a:rPr>
              <a:t> de politique de gestion.</a:t>
            </a:r>
            <a:endParaRPr lang="en-US" sz="1600" b="0" strike="noStrike"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Demonstration</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Import best practice policies</a:t>
            </a:r>
            <a:endParaRPr lang="en-US" sz="1600" b="0" strike="noStrike" spc="-1" dirty="0">
              <a:solidFill>
                <a:srgbClr val="000000"/>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p:txBody>
      </p:sp>
      <p:sp>
        <p:nvSpPr>
          <p:cNvPr id="5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outils SSIS</a:t>
            </a:r>
            <a:endParaRPr lang="en-US" sz="2500" b="0" strike="noStrike" spc="-1">
              <a:solidFill>
                <a:srgbClr val="000000"/>
              </a:solidFill>
              <a:uFill>
                <a:solidFill>
                  <a:srgbClr val="FFFFFF"/>
                </a:solidFill>
              </a:uFill>
              <a:latin typeface="Arial"/>
            </a:endParaRPr>
          </a:p>
        </p:txBody>
      </p:sp>
      <p:sp>
        <p:nvSpPr>
          <p:cNvPr id="169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Utilitaires Command-prompt</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Dtexec :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exécute un package sur la machine locale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peut utiliser l’utilitaire graphique dtexecui.exe pour administrer les dtexec.</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Dtutil</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Copie, supprime, déplace, signe et vérifie les packages</a:t>
            </a:r>
            <a:endParaRPr lang="en-US" sz="1400" b="0" strike="noStrike" spc="-1">
              <a:solidFill>
                <a:srgbClr val="000000"/>
              </a:solidFill>
              <a:uFill>
                <a:solidFill>
                  <a:srgbClr val="FFFFFF"/>
                </a:solidFill>
              </a:uFill>
              <a:latin typeface="Calibri"/>
            </a:endParaRPr>
          </a:p>
        </p:txBody>
      </p:sp>
      <p:sp>
        <p:nvSpPr>
          <p:cNvPr id="16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outils SSIS</a:t>
            </a:r>
            <a:endParaRPr lang="en-US" sz="2500" b="0" strike="noStrike" spc="-1">
              <a:solidFill>
                <a:srgbClr val="000000"/>
              </a:solidFill>
              <a:uFill>
                <a:solidFill>
                  <a:srgbClr val="FFFFFF"/>
                </a:solidFill>
              </a:uFill>
              <a:latin typeface="Arial"/>
            </a:endParaRPr>
          </a:p>
        </p:txBody>
      </p:sp>
      <p:sp>
        <p:nvSpPr>
          <p:cNvPr id="169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Labo</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Export des données en utilisant l’assistant d’import et d’export.</a:t>
            </a:r>
            <a:endParaRPr lang="en-US" sz="1600" b="0" strike="noStrike" spc="-1">
              <a:solidFill>
                <a:srgbClr val="000000"/>
              </a:solidFill>
              <a:uFill>
                <a:solidFill>
                  <a:srgbClr val="FFFFFF"/>
                </a:solidFill>
              </a:uFill>
              <a:latin typeface="Calibri"/>
            </a:endParaRPr>
          </a:p>
        </p:txBody>
      </p:sp>
      <p:sp>
        <p:nvSpPr>
          <p:cNvPr id="169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Utilisation de SQL Server Integration Services</a:t>
            </a:r>
            <a:endParaRPr lang="en-US" sz="2500" b="0" strike="noStrike" spc="-1">
              <a:solidFill>
                <a:srgbClr val="000000"/>
              </a:solidFill>
              <a:uFill>
                <a:solidFill>
                  <a:srgbClr val="FFFFFF"/>
                </a:solidFill>
              </a:uFill>
              <a:latin typeface="Arial"/>
            </a:endParaRPr>
          </a:p>
        </p:txBody>
      </p:sp>
      <p:sp>
        <p:nvSpPr>
          <p:cNvPr id="169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sources de données et les vues de la source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gestionnaire de connexion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packages de contrôle de flux</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tâches Data Flow</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Déploiement des packages</a:t>
            </a:r>
          </a:p>
        </p:txBody>
      </p:sp>
      <p:sp>
        <p:nvSpPr>
          <p:cNvPr id="169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sources de données et les vues de la source de données</a:t>
            </a:r>
            <a:endParaRPr lang="en-US" sz="2500" b="0" strike="noStrike" spc="-1">
              <a:solidFill>
                <a:srgbClr val="000000"/>
              </a:solidFill>
              <a:uFill>
                <a:solidFill>
                  <a:srgbClr val="FFFFFF"/>
                </a:solidFill>
              </a:uFill>
              <a:latin typeface="Arial"/>
            </a:endParaRPr>
          </a:p>
        </p:txBody>
      </p:sp>
      <p:sp>
        <p:nvSpPr>
          <p:cNvPr id="1701" name="TextShape 2"/>
          <p:cNvSpPr txBox="1"/>
          <p:nvPr/>
        </p:nvSpPr>
        <p:spPr>
          <a:xfrm>
            <a:off x="457200" y="28195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sources de données et les Data Source Views (DSV) sont créés dans un projet.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Elles sont alors accessibles par tous les packages d’un projet.</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Elles ne peuvent être déployées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SSIS utilise leurs propriétés pour créer les gestionnaires de connexion</a:t>
            </a:r>
          </a:p>
          <a:p>
            <a:pPr>
              <a:lnSpc>
                <a:spcPct val="100000"/>
              </a:lnSpc>
            </a:pPr>
            <a:endParaRPr lang="en-US" sz="2100" b="0" strike="noStrike" spc="-1">
              <a:solidFill>
                <a:srgbClr val="595959"/>
              </a:solidFill>
              <a:uFill>
                <a:solidFill>
                  <a:srgbClr val="FFFFFF"/>
                </a:solidFill>
              </a:uFill>
              <a:latin typeface="Calibri"/>
            </a:endParaRPr>
          </a:p>
        </p:txBody>
      </p:sp>
      <p:sp>
        <p:nvSpPr>
          <p:cNvPr id="170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703" name="Picture 2"/>
          <p:cNvPicPr/>
          <p:nvPr/>
        </p:nvPicPr>
        <p:blipFill>
          <a:blip r:embed="rId3"/>
          <a:stretch/>
        </p:blipFill>
        <p:spPr>
          <a:xfrm>
            <a:off x="2666880" y="1447920"/>
            <a:ext cx="3809520" cy="1328400"/>
          </a:xfrm>
          <a:prstGeom prst="rect">
            <a:avLst/>
          </a:prstGeom>
          <a:ln w="9360">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sources de données et les vues de la source de données</a:t>
            </a:r>
            <a:endParaRPr lang="en-US" sz="2500" b="0" strike="noStrike" spc="-1">
              <a:solidFill>
                <a:srgbClr val="000000"/>
              </a:solidFill>
              <a:uFill>
                <a:solidFill>
                  <a:srgbClr val="FFFFFF"/>
                </a:solidFill>
              </a:uFill>
              <a:latin typeface="Arial"/>
            </a:endParaRPr>
          </a:p>
        </p:txBody>
      </p:sp>
      <p:sp>
        <p:nvSpPr>
          <p:cNvPr id="1705" name="TextShape 2"/>
          <p:cNvSpPr txBox="1"/>
          <p:nvPr/>
        </p:nvSpPr>
        <p:spPr>
          <a:xfrm>
            <a:off x="457200" y="2743200"/>
            <a:ext cx="8229240" cy="2971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Sources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s’agit d’une référence temps réel vers la connexion vers les sources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Elle ne sont pas requises, mais peuvent rendre plus rapide le déploiement du projet ou du package.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Avantages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sources de données sont accessible par tout le projet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gestionnaire de connexion copie les informations de connexion de la source de donnée, et continue à fonctionner même si celle-ci n’est plus disponible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Si on change les propriétés de la source de données, les propriétés des gestionnaires de connexion seront également changées</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70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707" name="Picture 2"/>
          <p:cNvPicPr/>
          <p:nvPr/>
        </p:nvPicPr>
        <p:blipFill>
          <a:blip r:embed="rId3"/>
          <a:stretch/>
        </p:blipFill>
        <p:spPr>
          <a:xfrm>
            <a:off x="2666880" y="1447920"/>
            <a:ext cx="3809520" cy="1328400"/>
          </a:xfrm>
          <a:prstGeom prst="rect">
            <a:avLst/>
          </a:prstGeom>
          <a:ln w="9360">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sources de données et les vues de la source de données</a:t>
            </a:r>
            <a:endParaRPr lang="en-US" sz="2500" b="0" strike="noStrike" spc="-1">
              <a:solidFill>
                <a:srgbClr val="000000"/>
              </a:solidFill>
              <a:uFill>
                <a:solidFill>
                  <a:srgbClr val="FFFFFF"/>
                </a:solidFill>
              </a:uFill>
              <a:latin typeface="Arial"/>
            </a:endParaRPr>
          </a:p>
        </p:txBody>
      </p:sp>
      <p:sp>
        <p:nvSpPr>
          <p:cNvPr id="1709" name="TextShape 2"/>
          <p:cNvSpPr txBox="1"/>
          <p:nvPr/>
        </p:nvSpPr>
        <p:spPr>
          <a:xfrm>
            <a:off x="457200" y="2743200"/>
            <a:ext cx="8229240" cy="2971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 Source View (DSV)</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UDM (Unified Dimensional Model) : Modèle créant une couche logique intermédiaire entre la DB relationnel et la structure du cube et des dimensions.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Avantages :</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Manipulation des données plus facile pour les end-users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Toute l’information utile est contenue dans le modèle</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Consolidation des données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Règles du business définies dans le modèle  </a:t>
            </a: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71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711" name="Picture 2"/>
          <p:cNvPicPr/>
          <p:nvPr/>
        </p:nvPicPr>
        <p:blipFill>
          <a:blip r:embed="rId3"/>
          <a:stretch/>
        </p:blipFill>
        <p:spPr>
          <a:xfrm>
            <a:off x="2666880" y="1447920"/>
            <a:ext cx="3809520" cy="1328400"/>
          </a:xfrm>
          <a:prstGeom prst="rect">
            <a:avLst/>
          </a:prstGeom>
          <a:ln w="9360">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sources de données et les vues de la source de données</a:t>
            </a:r>
            <a:endParaRPr lang="en-US" sz="2500" b="0" strike="noStrike" spc="-1">
              <a:solidFill>
                <a:srgbClr val="000000"/>
              </a:solidFill>
              <a:uFill>
                <a:solidFill>
                  <a:srgbClr val="FFFFFF"/>
                </a:solidFill>
              </a:uFill>
              <a:latin typeface="Arial"/>
            </a:endParaRPr>
          </a:p>
        </p:txBody>
      </p:sp>
      <p:sp>
        <p:nvSpPr>
          <p:cNvPr id="1713" name="TextShape 2"/>
          <p:cNvSpPr txBox="1"/>
          <p:nvPr/>
        </p:nvSpPr>
        <p:spPr>
          <a:xfrm>
            <a:off x="457200" y="2743200"/>
            <a:ext cx="8229240" cy="2971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Data Source View (DSV)</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DSV : représentation logique de la DB relationnelle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Avantages</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Création de clés logiques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Création de requêtes nommées permettant de construire des vues logiques</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Création de calculs nommés permettant d’ajouter des colonnes logiques</a:t>
            </a: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71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1715" name="Picture 2"/>
          <p:cNvPicPr/>
          <p:nvPr/>
        </p:nvPicPr>
        <p:blipFill>
          <a:blip r:embed="rId3"/>
          <a:stretch/>
        </p:blipFill>
        <p:spPr>
          <a:xfrm>
            <a:off x="2666880" y="1447920"/>
            <a:ext cx="3809520" cy="1328400"/>
          </a:xfrm>
          <a:prstGeom prst="rect">
            <a:avLst/>
          </a:prstGeom>
          <a:ln w="9360">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gestionnaire de connexion</a:t>
            </a:r>
            <a:endParaRPr lang="en-US" sz="2500" b="0" strike="noStrike" spc="-1">
              <a:solidFill>
                <a:srgbClr val="000000"/>
              </a:solidFill>
              <a:uFill>
                <a:solidFill>
                  <a:srgbClr val="FFFFFF"/>
                </a:solidFill>
              </a:uFill>
              <a:latin typeface="Arial"/>
            </a:endParaRPr>
          </a:p>
        </p:txBody>
      </p:sp>
      <p:sp>
        <p:nvSpPr>
          <p:cNvPr id="171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Représentation logique de la connexion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SSI crée les connexions physiques en utilisant les informations de connexions contenues dans le gestionnaire de connexion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 package peut avoir plusieurs gestionnaires de connexions. Chacun d’eux peut avoir différents attributs</a:t>
            </a:r>
          </a:p>
        </p:txBody>
      </p:sp>
      <p:sp>
        <p:nvSpPr>
          <p:cNvPr id="171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gestionnaire de connexion</a:t>
            </a:r>
            <a:endParaRPr lang="en-US" sz="2500" b="0" strike="noStrike" spc="-1">
              <a:solidFill>
                <a:srgbClr val="000000"/>
              </a:solidFill>
              <a:uFill>
                <a:solidFill>
                  <a:srgbClr val="FFFFFF"/>
                </a:solidFill>
              </a:uFill>
              <a:latin typeface="Arial"/>
            </a:endParaRPr>
          </a:p>
        </p:txBody>
      </p:sp>
      <p:sp>
        <p:nvSpPr>
          <p:cNvPr id="1720" name="TextShape 2"/>
          <p:cNvSpPr txBox="1"/>
          <p:nvPr/>
        </p:nvSpPr>
        <p:spPr>
          <a:xfrm>
            <a:off x="457200" y="1600200"/>
            <a:ext cx="8229240" cy="7617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gestionnaires de connexions</a:t>
            </a:r>
          </a:p>
          <a:p>
            <a:endParaRPr lang="en-US" sz="2100" b="0" strike="noStrike" spc="-1">
              <a:solidFill>
                <a:srgbClr val="595959"/>
              </a:solidFill>
              <a:uFill>
                <a:solidFill>
                  <a:srgbClr val="FFFFFF"/>
                </a:solidFill>
              </a:uFill>
              <a:latin typeface="Calibri"/>
            </a:endParaRPr>
          </a:p>
        </p:txBody>
      </p:sp>
      <p:sp>
        <p:nvSpPr>
          <p:cNvPr id="172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1722" name="Table 4"/>
          <p:cNvGraphicFramePr/>
          <p:nvPr/>
        </p:nvGraphicFramePr>
        <p:xfrm>
          <a:off x="152280" y="2321640"/>
          <a:ext cx="8686440" cy="2966400"/>
        </p:xfrm>
        <a:graphic>
          <a:graphicData uri="http://schemas.openxmlformats.org/drawingml/2006/table">
            <a:tbl>
              <a:tblPr/>
              <a:tblGrid>
                <a:gridCol w="2133360">
                  <a:extLst>
                    <a:ext uri="{9D8B030D-6E8A-4147-A177-3AD203B41FA5}">
                      <a16:colId xmlns:a16="http://schemas.microsoft.com/office/drawing/2014/main" val="20000"/>
                    </a:ext>
                  </a:extLst>
                </a:gridCol>
                <a:gridCol w="655308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Type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ADO</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Sources de données ActiveX Data Objets (ADO)</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ADO.NET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Se connecte aux sources de données en utilisant les providers .NET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EXCEL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Workbooks Excel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FILE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Fichiers ou répertoires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FLATFILE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Fichiers plats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FTP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Serveur FTP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HTTP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Serveur Web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gestionnaire de connexion</a:t>
            </a:r>
            <a:endParaRPr lang="en-US" sz="2500" b="0" strike="noStrike" spc="-1">
              <a:solidFill>
                <a:srgbClr val="000000"/>
              </a:solidFill>
              <a:uFill>
                <a:solidFill>
                  <a:srgbClr val="FFFFFF"/>
                </a:solidFill>
              </a:uFill>
              <a:latin typeface="Arial"/>
            </a:endParaRPr>
          </a:p>
        </p:txBody>
      </p:sp>
      <p:sp>
        <p:nvSpPr>
          <p:cNvPr id="1724" name="TextShape 2"/>
          <p:cNvSpPr txBox="1"/>
          <p:nvPr/>
        </p:nvSpPr>
        <p:spPr>
          <a:xfrm>
            <a:off x="457200" y="1600200"/>
            <a:ext cx="8229240" cy="685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gestionnaires de connexions</a:t>
            </a:r>
          </a:p>
          <a:p>
            <a:endParaRPr lang="en-US" sz="2100" b="0" strike="noStrike" spc="-1">
              <a:solidFill>
                <a:srgbClr val="595959"/>
              </a:solidFill>
              <a:uFill>
                <a:solidFill>
                  <a:srgbClr val="FFFFFF"/>
                </a:solidFill>
              </a:uFill>
              <a:latin typeface="Calibri"/>
            </a:endParaRPr>
          </a:p>
        </p:txBody>
      </p:sp>
      <p:sp>
        <p:nvSpPr>
          <p:cNvPr id="172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1726" name="Table 4"/>
          <p:cNvGraphicFramePr/>
          <p:nvPr/>
        </p:nvGraphicFramePr>
        <p:xfrm>
          <a:off x="152280" y="2321640"/>
          <a:ext cx="8686440" cy="2966400"/>
        </p:xfrm>
        <a:graphic>
          <a:graphicData uri="http://schemas.openxmlformats.org/drawingml/2006/table">
            <a:tbl>
              <a:tblPr/>
              <a:tblGrid>
                <a:gridCol w="2133360">
                  <a:extLst>
                    <a:ext uri="{9D8B030D-6E8A-4147-A177-3AD203B41FA5}">
                      <a16:colId xmlns:a16="http://schemas.microsoft.com/office/drawing/2014/main" val="20000"/>
                    </a:ext>
                  </a:extLst>
                </a:gridCol>
                <a:gridCol w="655308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Type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MSMQ</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Queues de messages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MSOLAP90</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Instances de SQL Server Analysis Services (SSAS) et projets Analysis Services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MULTIFILE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Multiples fichiers et répertoires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MULTIFLATFILE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Plusieurs fichiers de données et répertoires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OLEDB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Se connecte aux sources de données en utilisant les providers OLE DB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ODBC</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Se connecte aux sources de données en utilisant les providers ODBC</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SMOServer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Serveur SQL Management Object (SMO)</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Sqlcmd</a:t>
            </a:r>
            <a:endParaRPr lang="en-US" sz="2500" b="0" strike="noStrike" spc="-1">
              <a:solidFill>
                <a:srgbClr val="000000"/>
              </a:solidFill>
              <a:uFill>
                <a:solidFill>
                  <a:srgbClr val="FFFFFF"/>
                </a:solidFill>
              </a:uFill>
              <a:latin typeface="Arial"/>
            </a:endParaRPr>
          </a:p>
        </p:txBody>
      </p:sp>
      <p:sp>
        <p:nvSpPr>
          <p:cNvPr id="58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Dedicated Administrator Connection (DAC)</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Caractéristique de SQL Server qui permet d’accéder au serveur même quand il est tombé ou non disponible.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Pas d’accès quand le service SQL Server  n’est pas démarré.</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Une seule DAC à la fois.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Sqlcmd –A</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5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 gestionnaire de connexion</a:t>
            </a:r>
            <a:endParaRPr lang="en-US" sz="2500" b="0" strike="noStrike" spc="-1">
              <a:solidFill>
                <a:srgbClr val="000000"/>
              </a:solidFill>
              <a:uFill>
                <a:solidFill>
                  <a:srgbClr val="FFFFFF"/>
                </a:solidFill>
              </a:uFill>
              <a:latin typeface="Arial"/>
            </a:endParaRPr>
          </a:p>
        </p:txBody>
      </p:sp>
      <p:sp>
        <p:nvSpPr>
          <p:cNvPr id="1728" name="TextShape 2"/>
          <p:cNvSpPr txBox="1"/>
          <p:nvPr/>
        </p:nvSpPr>
        <p:spPr>
          <a:xfrm>
            <a:off x="457200" y="1600200"/>
            <a:ext cx="8229240" cy="7617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gestionnaires de connexions</a:t>
            </a:r>
          </a:p>
          <a:p>
            <a:endParaRPr lang="en-US" sz="2100" b="0" strike="noStrike" spc="-1">
              <a:solidFill>
                <a:srgbClr val="595959"/>
              </a:solidFill>
              <a:uFill>
                <a:solidFill>
                  <a:srgbClr val="FFFFFF"/>
                </a:solidFill>
              </a:uFill>
              <a:latin typeface="Calibri"/>
            </a:endParaRPr>
          </a:p>
        </p:txBody>
      </p:sp>
      <p:sp>
        <p:nvSpPr>
          <p:cNvPr id="172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1730" name="Table 4"/>
          <p:cNvGraphicFramePr/>
          <p:nvPr/>
        </p:nvGraphicFramePr>
        <p:xfrm>
          <a:off x="152280" y="2321640"/>
          <a:ext cx="8686440" cy="1630560"/>
        </p:xfrm>
        <a:graphic>
          <a:graphicData uri="http://schemas.openxmlformats.org/drawingml/2006/table">
            <a:tbl>
              <a:tblPr/>
              <a:tblGrid>
                <a:gridCol w="2133360">
                  <a:extLst>
                    <a:ext uri="{9D8B030D-6E8A-4147-A177-3AD203B41FA5}">
                      <a16:colId xmlns:a16="http://schemas.microsoft.com/office/drawing/2014/main" val="20000"/>
                    </a:ext>
                  </a:extLst>
                </a:gridCol>
                <a:gridCol w="655308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Type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SMTP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Serveur mail SMTP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SQLMOBILE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Bases de données SQL Server Mobile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WMI</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Se connecte à un serveur et spécifie le scope de la gestion de Microsoft Windows® Management Instrumentation (WMI) dans le 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packages de contrôle de flux</a:t>
            </a:r>
            <a:endParaRPr lang="en-US" sz="2500" b="0" strike="noStrike" spc="-1">
              <a:solidFill>
                <a:srgbClr val="000000"/>
              </a:solidFill>
              <a:uFill>
                <a:solidFill>
                  <a:srgbClr val="FFFFFF"/>
                </a:solidFill>
              </a:uFill>
              <a:latin typeface="Arial"/>
            </a:endParaRPr>
          </a:p>
        </p:txBody>
      </p:sp>
      <p:sp>
        <p:nvSpPr>
          <p:cNvPr id="173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Processus consistant à contrôler les chemins d’exécution du package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placer des conditions pour contrôler la séquence d’exécution des tâches en se basant sur le succès de l’exécution des tâches ou sur les résultats de certaines expressions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grouper ou boucler les tâches </a:t>
            </a:r>
          </a:p>
        </p:txBody>
      </p:sp>
      <p:sp>
        <p:nvSpPr>
          <p:cNvPr id="173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packages de contrôle de flux</a:t>
            </a:r>
            <a:endParaRPr lang="en-US" sz="2500" b="0" strike="noStrike" spc="-1">
              <a:solidFill>
                <a:srgbClr val="000000"/>
              </a:solidFill>
              <a:uFill>
                <a:solidFill>
                  <a:srgbClr val="FFFFFF"/>
                </a:solidFill>
              </a:uFill>
              <a:latin typeface="Arial"/>
            </a:endParaRPr>
          </a:p>
        </p:txBody>
      </p:sp>
      <p:sp>
        <p:nvSpPr>
          <p:cNvPr id="173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tâches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Exécutent les travaux du package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tâche la plus importante est la tâche de data flow</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peut y avoir plusieurs data flows dans un même package =&gt; plusieurs opérations ETL</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autre tâches peuvent effectuer plusieurs opérations allant de l’envoie d’e-mail à la réception de données provenant d’un service Web</a:t>
            </a:r>
            <a:endParaRPr lang="en-US" sz="1600" b="0" strike="noStrike" spc="-1">
              <a:solidFill>
                <a:srgbClr val="000000"/>
              </a:solidFill>
              <a:uFill>
                <a:solidFill>
                  <a:srgbClr val="FFFFFF"/>
                </a:solidFill>
              </a:uFill>
              <a:latin typeface="Calibri"/>
            </a:endParaRPr>
          </a:p>
        </p:txBody>
      </p:sp>
      <p:sp>
        <p:nvSpPr>
          <p:cNvPr id="173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packages de contrôle de flux</a:t>
            </a:r>
            <a:endParaRPr lang="en-US" sz="2500" b="0" strike="noStrike" spc="-1">
              <a:solidFill>
                <a:srgbClr val="000000"/>
              </a:solidFill>
              <a:uFill>
                <a:solidFill>
                  <a:srgbClr val="FFFFFF"/>
                </a:solidFill>
              </a:uFill>
              <a:latin typeface="Arial"/>
            </a:endParaRPr>
          </a:p>
        </p:txBody>
      </p:sp>
      <p:sp>
        <p:nvSpPr>
          <p:cNvPr id="173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Contraintes de priorité</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Permettent des rassembler les tâches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Structurent le flux des opérations dans le package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Elle peuvent dépendre de certaines conditions</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Ex : </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Succès d’une tâche</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Évaluation d’une expression</a:t>
            </a:r>
          </a:p>
        </p:txBody>
      </p:sp>
      <p:sp>
        <p:nvSpPr>
          <p:cNvPr id="173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packages de contrôle de flux</a:t>
            </a:r>
            <a:endParaRPr lang="en-US" sz="2500" b="0" strike="noStrike" spc="-1">
              <a:solidFill>
                <a:srgbClr val="000000"/>
              </a:solidFill>
              <a:uFill>
                <a:solidFill>
                  <a:srgbClr val="FFFFFF"/>
                </a:solidFill>
              </a:uFill>
              <a:latin typeface="Arial"/>
            </a:endParaRPr>
          </a:p>
        </p:txBody>
      </p:sp>
      <p:sp>
        <p:nvSpPr>
          <p:cNvPr id="1741" name="TextShape 2"/>
          <p:cNvSpPr txBox="1"/>
          <p:nvPr/>
        </p:nvSpPr>
        <p:spPr>
          <a:xfrm>
            <a:off x="457200" y="14479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Containers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Permettent de grouper et boucler certaines tâches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également les utiliser en tant que scope pour certaines variables, pour rendre certaines valeur privées et non accessibles à certaines opérations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Deux types de containers de bouclage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Foreach : utilise un énumérateur pour effectuer le bouclage</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des lignes du jeu d'enregistrements ADO et des informations de schéma ;</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des structures de fichiers et de répertoires ;</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des variables système, package et utilisateur.</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a:t>
            </a:r>
          </a:p>
          <a:p>
            <a:pPr marL="1142280" lvl="2" indent="-227880">
              <a:lnSpc>
                <a:spcPct val="100000"/>
              </a:lnSpc>
              <a:buClr>
                <a:srgbClr val="000000"/>
              </a:buClr>
              <a:buFont typeface="Arial"/>
              <a:buChar char="­"/>
            </a:pPr>
            <a:r>
              <a:rPr lang="en-US" sz="2100" b="0" strike="noStrike" spc="-1">
                <a:solidFill>
                  <a:srgbClr val="000000"/>
                </a:solidFill>
                <a:uFill>
                  <a:solidFill>
                    <a:srgbClr val="FFFFFF"/>
                  </a:solidFill>
                </a:uFill>
                <a:latin typeface="Calibri"/>
              </a:rPr>
              <a:t>For : utilise une expression variable</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74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tâches Data Flow</a:t>
            </a:r>
            <a:endParaRPr lang="en-US" sz="2500" b="0" strike="noStrike" spc="-1">
              <a:solidFill>
                <a:srgbClr val="000000"/>
              </a:solidFill>
              <a:uFill>
                <a:solidFill>
                  <a:srgbClr val="FFFFFF"/>
                </a:solidFill>
              </a:uFill>
              <a:latin typeface="Arial"/>
            </a:endParaRPr>
          </a:p>
        </p:txBody>
      </p:sp>
      <p:sp>
        <p:nvSpPr>
          <p:cNvPr id="1744"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745" name="CustomShape 3"/>
          <p:cNvSpPr/>
          <p:nvPr/>
        </p:nvSpPr>
        <p:spPr>
          <a:xfrm>
            <a:off x="785880" y="5000760"/>
            <a:ext cx="7643520" cy="516600"/>
          </a:xfrm>
          <a:prstGeom prst="rect">
            <a:avLst/>
          </a:prstGeom>
          <a:solidFill>
            <a:schemeClr val="accent1"/>
          </a:solidFill>
          <a:ln w="9360">
            <a:noFill/>
          </a:ln>
        </p:spPr>
        <p:style>
          <a:lnRef idx="0">
            <a:scrgbClr r="0" g="0" b="0"/>
          </a:lnRef>
          <a:fillRef idx="0">
            <a:scrgbClr r="0" g="0" b="0"/>
          </a:fillRef>
          <a:effectRef idx="0">
            <a:scrgbClr r="0" g="0" b="0"/>
          </a:effectRef>
          <a:fontRef idx="minor"/>
        </p:style>
        <p:txBody>
          <a:bodyPr lIns="90000" tIns="45000" rIns="90000" bIns="45000"/>
          <a:lstStyle/>
          <a:p>
            <a:pPr marL="285840" indent="-285480" algn="ctr">
              <a:lnSpc>
                <a:spcPct val="100000"/>
              </a:lnSpc>
            </a:pPr>
            <a:r>
              <a:rPr lang="fr-BE" sz="1400" b="1" strike="noStrike" spc="-1">
                <a:solidFill>
                  <a:srgbClr val="000000"/>
                </a:solidFill>
                <a:uFill>
                  <a:solidFill>
                    <a:srgbClr val="FFFFFF"/>
                  </a:solidFill>
                </a:uFill>
                <a:latin typeface="Constantia"/>
              </a:rPr>
              <a:t>Extraire : Accéder aux systèmes, internes et externes, de stockage des données afin de collecter les données utiles</a:t>
            </a:r>
            <a:r>
              <a:rPr lang="fr-BE" sz="1200" b="0" strike="noStrike" spc="-1">
                <a:solidFill>
                  <a:srgbClr val="000000"/>
                </a:solidFill>
                <a:uFill>
                  <a:solidFill>
                    <a:srgbClr val="FFFFFF"/>
                  </a:solidFill>
                </a:uFill>
                <a:latin typeface="Constantia"/>
              </a:rPr>
              <a:t>.</a:t>
            </a:r>
            <a:endParaRPr lang="fr-BE" sz="1800" b="0" strike="noStrike" spc="-1">
              <a:solidFill>
                <a:srgbClr val="000000"/>
              </a:solidFill>
              <a:uFill>
                <a:solidFill>
                  <a:srgbClr val="FFFFFF"/>
                </a:solidFill>
              </a:uFill>
              <a:latin typeface="Arial"/>
            </a:endParaRPr>
          </a:p>
        </p:txBody>
      </p:sp>
      <p:sp>
        <p:nvSpPr>
          <p:cNvPr id="1746" name="CustomShape 4"/>
          <p:cNvSpPr/>
          <p:nvPr/>
        </p:nvSpPr>
        <p:spPr>
          <a:xfrm flipH="1">
            <a:off x="1114560" y="198108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747" name="Rectangle 40963"/>
          <p:cNvPicPr/>
          <p:nvPr/>
        </p:nvPicPr>
        <p:blipFill>
          <a:blip r:embed="rId3"/>
          <a:stretch/>
        </p:blipFill>
        <p:spPr>
          <a:xfrm>
            <a:off x="1063080" y="2658240"/>
            <a:ext cx="681480" cy="958320"/>
          </a:xfrm>
          <a:prstGeom prst="rect">
            <a:avLst/>
          </a:prstGeom>
          <a:ln w="9360">
            <a:noFill/>
          </a:ln>
        </p:spPr>
      </p:pic>
      <p:sp>
        <p:nvSpPr>
          <p:cNvPr id="1748" name="CustomShape 5"/>
          <p:cNvSpPr/>
          <p:nvPr/>
        </p:nvSpPr>
        <p:spPr>
          <a:xfrm>
            <a:off x="1000080" y="3673440"/>
            <a:ext cx="753840" cy="845640"/>
          </a:xfrm>
          <a:prstGeom prst="snipRoundRect">
            <a:avLst>
              <a:gd name="adj1" fmla="val 16667"/>
              <a:gd name="adj2" fmla="val 16667"/>
            </a:avLst>
          </a:prstGeom>
          <a:gradFill>
            <a:gsLst>
              <a:gs pos="0">
                <a:srgbClr val="0A2811"/>
              </a:gs>
              <a:gs pos="50000">
                <a:schemeClr val="accent1">
                  <a:tint val="40000"/>
                </a:schemeClr>
              </a:gs>
              <a:gs pos="100000">
                <a:srgbClr val="0A2811"/>
              </a:gs>
            </a:gsLst>
            <a:lin ang="0"/>
          </a:gradFill>
          <a:ln w="9360">
            <a:solidFill>
              <a:schemeClr val="tx1"/>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600" b="0" strike="noStrike" spc="-1">
                <a:solidFill>
                  <a:srgbClr val="000000"/>
                </a:solidFill>
                <a:uFill>
                  <a:solidFill>
                    <a:srgbClr val="FFFFFF"/>
                  </a:solidFill>
                </a:uFill>
                <a:latin typeface="Calibri"/>
              </a:rPr>
              <a:t>XML</a:t>
            </a:r>
            <a:endParaRPr lang="fr-BE" sz="1800" b="0" strike="noStrike" spc="-1">
              <a:solidFill>
                <a:srgbClr val="000000"/>
              </a:solidFill>
              <a:uFill>
                <a:solidFill>
                  <a:srgbClr val="FFFFFF"/>
                </a:solidFill>
              </a:uFill>
              <a:latin typeface="Arial"/>
            </a:endParaRPr>
          </a:p>
        </p:txBody>
      </p:sp>
      <p:pic>
        <p:nvPicPr>
          <p:cNvPr id="1749" name="Rectangle 40965"/>
          <p:cNvPicPr/>
          <p:nvPr/>
        </p:nvPicPr>
        <p:blipFill>
          <a:blip r:embed="rId3"/>
          <a:stretch/>
        </p:blipFill>
        <p:spPr>
          <a:xfrm>
            <a:off x="2572200" y="2207160"/>
            <a:ext cx="681480" cy="958320"/>
          </a:xfrm>
          <a:prstGeom prst="rect">
            <a:avLst/>
          </a:prstGeom>
          <a:ln w="9360">
            <a:noFill/>
          </a:ln>
        </p:spPr>
      </p:pic>
      <p:pic>
        <p:nvPicPr>
          <p:cNvPr id="1750" name="Rectangle 40966"/>
          <p:cNvPicPr/>
          <p:nvPr/>
        </p:nvPicPr>
        <p:blipFill>
          <a:blip r:embed="rId3"/>
          <a:stretch/>
        </p:blipFill>
        <p:spPr>
          <a:xfrm>
            <a:off x="2635200" y="3391560"/>
            <a:ext cx="681480" cy="958320"/>
          </a:xfrm>
          <a:prstGeom prst="rect">
            <a:avLst/>
          </a:prstGeom>
          <a:ln w="9360">
            <a:noFill/>
          </a:ln>
        </p:spPr>
      </p:pic>
      <p:pic>
        <p:nvPicPr>
          <p:cNvPr id="1751" name="Rectangle 40967"/>
          <p:cNvPicPr/>
          <p:nvPr/>
        </p:nvPicPr>
        <p:blipFill>
          <a:blip r:embed="rId3"/>
          <a:stretch/>
        </p:blipFill>
        <p:spPr>
          <a:xfrm>
            <a:off x="3956040" y="1924920"/>
            <a:ext cx="681480" cy="958320"/>
          </a:xfrm>
          <a:prstGeom prst="rect">
            <a:avLst/>
          </a:prstGeom>
          <a:ln w="9360">
            <a:noFill/>
          </a:ln>
        </p:spPr>
      </p:pic>
      <p:pic>
        <p:nvPicPr>
          <p:cNvPr id="1752" name="Rectangle 40968"/>
          <p:cNvPicPr/>
          <p:nvPr/>
        </p:nvPicPr>
        <p:blipFill>
          <a:blip r:embed="rId3"/>
          <a:stretch/>
        </p:blipFill>
        <p:spPr>
          <a:xfrm>
            <a:off x="3704400" y="3842640"/>
            <a:ext cx="681480" cy="958320"/>
          </a:xfrm>
          <a:prstGeom prst="rect">
            <a:avLst/>
          </a:prstGeom>
          <a:ln w="9360">
            <a:noFill/>
          </a:ln>
        </p:spPr>
      </p:pic>
      <p:pic>
        <p:nvPicPr>
          <p:cNvPr id="1753" name="Rectangle 40969"/>
          <p:cNvPicPr/>
          <p:nvPr/>
        </p:nvPicPr>
        <p:blipFill>
          <a:blip r:embed="rId3"/>
          <a:stretch/>
        </p:blipFill>
        <p:spPr>
          <a:xfrm>
            <a:off x="5034960" y="1924920"/>
            <a:ext cx="681480" cy="958320"/>
          </a:xfrm>
          <a:prstGeom prst="rect">
            <a:avLst/>
          </a:prstGeom>
          <a:ln w="9360">
            <a:noFill/>
          </a:ln>
        </p:spPr>
      </p:pic>
      <p:pic>
        <p:nvPicPr>
          <p:cNvPr id="1754" name="Rectangle 40970"/>
          <p:cNvPicPr/>
          <p:nvPr/>
        </p:nvPicPr>
        <p:blipFill>
          <a:blip r:embed="rId3"/>
          <a:stretch/>
        </p:blipFill>
        <p:spPr>
          <a:xfrm>
            <a:off x="5034960" y="3842640"/>
            <a:ext cx="681480" cy="958320"/>
          </a:xfrm>
          <a:prstGeom prst="rect">
            <a:avLst/>
          </a:prstGeom>
          <a:ln w="9360">
            <a:noFill/>
          </a:ln>
        </p:spPr>
      </p:pic>
      <p:pic>
        <p:nvPicPr>
          <p:cNvPr id="1755" name="Rectangle 40971"/>
          <p:cNvPicPr/>
          <p:nvPr/>
        </p:nvPicPr>
        <p:blipFill>
          <a:blip r:embed="rId3"/>
          <a:stretch/>
        </p:blipFill>
        <p:spPr>
          <a:xfrm>
            <a:off x="5852520" y="2996640"/>
            <a:ext cx="681480" cy="958320"/>
          </a:xfrm>
          <a:prstGeom prst="rect">
            <a:avLst/>
          </a:prstGeom>
          <a:ln w="9360">
            <a:noFill/>
          </a:ln>
        </p:spPr>
      </p:pic>
      <p:sp>
        <p:nvSpPr>
          <p:cNvPr id="1756" name="CustomShape 6"/>
          <p:cNvSpPr/>
          <p:nvPr/>
        </p:nvSpPr>
        <p:spPr>
          <a:xfrm flipH="1">
            <a:off x="7472520" y="186840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757" name="Rectangle 40973"/>
          <p:cNvPicPr/>
          <p:nvPr/>
        </p:nvPicPr>
        <p:blipFill>
          <a:blip r:embed="rId3"/>
          <a:stretch/>
        </p:blipFill>
        <p:spPr>
          <a:xfrm>
            <a:off x="7420320" y="2545560"/>
            <a:ext cx="681480" cy="958320"/>
          </a:xfrm>
          <a:prstGeom prst="rect">
            <a:avLst/>
          </a:prstGeom>
          <a:ln w="9360">
            <a:noFill/>
          </a:ln>
        </p:spPr>
      </p:pic>
      <p:sp>
        <p:nvSpPr>
          <p:cNvPr id="1758" name="CustomShape 7"/>
          <p:cNvSpPr/>
          <p:nvPr/>
        </p:nvSpPr>
        <p:spPr>
          <a:xfrm flipH="1">
            <a:off x="7477200" y="380052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sp>
        <p:nvSpPr>
          <p:cNvPr id="1759" name="CustomShape 8"/>
          <p:cNvSpPr/>
          <p:nvPr/>
        </p:nvSpPr>
        <p:spPr>
          <a:xfrm flipV="1">
            <a:off x="1744920" y="2629440"/>
            <a:ext cx="82692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0" name="CustomShape 9"/>
          <p:cNvSpPr/>
          <p:nvPr/>
        </p:nvSpPr>
        <p:spPr>
          <a:xfrm flipV="1">
            <a:off x="1754640" y="3814920"/>
            <a:ext cx="880200" cy="22536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1" name="CustomShape 10"/>
          <p:cNvSpPr/>
          <p:nvPr/>
        </p:nvSpPr>
        <p:spPr>
          <a:xfrm flipV="1">
            <a:off x="3254400" y="2347560"/>
            <a:ext cx="701280" cy="2815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2" name="CustomShape 11"/>
          <p:cNvSpPr/>
          <p:nvPr/>
        </p:nvSpPr>
        <p:spPr>
          <a:xfrm>
            <a:off x="3317400" y="3814920"/>
            <a:ext cx="38664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3" name="CustomShape 12"/>
          <p:cNvSpPr/>
          <p:nvPr/>
        </p:nvSpPr>
        <p:spPr>
          <a:xfrm>
            <a:off x="4637880" y="2347560"/>
            <a:ext cx="39672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4" name="CustomShape 13"/>
          <p:cNvSpPr/>
          <p:nvPr/>
        </p:nvSpPr>
        <p:spPr>
          <a:xfrm>
            <a:off x="4386240" y="4266360"/>
            <a:ext cx="64800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5" name="CustomShape 14"/>
          <p:cNvSpPr/>
          <p:nvPr/>
        </p:nvSpPr>
        <p:spPr>
          <a:xfrm rot="5400000" flipV="1">
            <a:off x="5318640" y="2887200"/>
            <a:ext cx="59112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6" name="CustomShape 15"/>
          <p:cNvSpPr/>
          <p:nvPr/>
        </p:nvSpPr>
        <p:spPr>
          <a:xfrm rot="16200000">
            <a:off x="5430960" y="3366360"/>
            <a:ext cx="36576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67" name="CustomShape 16"/>
          <p:cNvSpPr/>
          <p:nvPr/>
        </p:nvSpPr>
        <p:spPr>
          <a:xfrm flipV="1">
            <a:off x="1744920" y="2686320"/>
            <a:ext cx="82692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68" name="CustomShape 17"/>
          <p:cNvSpPr/>
          <p:nvPr/>
        </p:nvSpPr>
        <p:spPr>
          <a:xfrm flipV="1">
            <a:off x="1754280" y="3870720"/>
            <a:ext cx="880560" cy="22536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69" name="CustomShape 18"/>
          <p:cNvSpPr/>
          <p:nvPr/>
        </p:nvSpPr>
        <p:spPr>
          <a:xfrm>
            <a:off x="1839960" y="2312280"/>
            <a:ext cx="732240" cy="37404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0" name="CustomShape 19"/>
          <p:cNvSpPr/>
          <p:nvPr/>
        </p:nvSpPr>
        <p:spPr>
          <a:xfrm flipV="1">
            <a:off x="3254400" y="2404440"/>
            <a:ext cx="701280" cy="2815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1" name="CustomShape 20"/>
          <p:cNvSpPr/>
          <p:nvPr/>
        </p:nvSpPr>
        <p:spPr>
          <a:xfrm>
            <a:off x="4637880" y="2404440"/>
            <a:ext cx="39672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2" name="CustomShape 21"/>
          <p:cNvSpPr/>
          <p:nvPr/>
        </p:nvSpPr>
        <p:spPr>
          <a:xfrm>
            <a:off x="5716800" y="2404440"/>
            <a:ext cx="476280" cy="59184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3" name="CustomShape 22"/>
          <p:cNvSpPr/>
          <p:nvPr/>
        </p:nvSpPr>
        <p:spPr>
          <a:xfrm>
            <a:off x="3317400" y="3870720"/>
            <a:ext cx="38664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4" name="CustomShape 23"/>
          <p:cNvSpPr/>
          <p:nvPr/>
        </p:nvSpPr>
        <p:spPr>
          <a:xfrm rot="5400000" flipH="1" flipV="1">
            <a:off x="4230720" y="2697840"/>
            <a:ext cx="958320" cy="133020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5" name="CustomShape 24"/>
          <p:cNvSpPr/>
          <p:nvPr/>
        </p:nvSpPr>
        <p:spPr>
          <a:xfrm>
            <a:off x="4386240" y="4321800"/>
            <a:ext cx="64800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6" name="CustomShape 25"/>
          <p:cNvSpPr/>
          <p:nvPr/>
        </p:nvSpPr>
        <p:spPr>
          <a:xfrm flipV="1">
            <a:off x="5716800" y="3954600"/>
            <a:ext cx="476280" cy="36612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7" name="CustomShape 26"/>
          <p:cNvSpPr/>
          <p:nvPr/>
        </p:nvSpPr>
        <p:spPr>
          <a:xfrm flipV="1">
            <a:off x="6597720" y="2199600"/>
            <a:ext cx="874440" cy="10504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8" name="CustomShape 27"/>
          <p:cNvSpPr/>
          <p:nvPr/>
        </p:nvSpPr>
        <p:spPr>
          <a:xfrm flipV="1">
            <a:off x="5716800" y="4131360"/>
            <a:ext cx="1760040" cy="190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79" name="CustomShape 28"/>
          <p:cNvSpPr/>
          <p:nvPr/>
        </p:nvSpPr>
        <p:spPr>
          <a:xfrm>
            <a:off x="6534360" y="3476160"/>
            <a:ext cx="1226520" cy="27720"/>
          </a:xfrm>
          <a:prstGeom prst="bentConnector4">
            <a:avLst>
              <a:gd name="adj1" fmla="val 36105"/>
              <a:gd name="adj2" fmla="val 910696"/>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780" name="CustomShape 29"/>
          <p:cNvSpPr/>
          <p:nvPr/>
        </p:nvSpPr>
        <p:spPr>
          <a:xfrm>
            <a:off x="6597720" y="1643040"/>
            <a:ext cx="1760040" cy="3214440"/>
          </a:xfrm>
          <a:prstGeom prst="rect">
            <a:avLst/>
          </a:prstGeom>
          <a:solidFill>
            <a:schemeClr val="accent1">
              <a:tint val="40000"/>
              <a:alpha val="82000"/>
            </a:schemeClr>
          </a:solidFill>
          <a:ln w="9360">
            <a:solidFill>
              <a:schemeClr val="tx1"/>
            </a:solidFill>
            <a:round/>
          </a:ln>
        </p:spPr>
        <p:style>
          <a:lnRef idx="0">
            <a:scrgbClr r="0" g="0" b="0"/>
          </a:lnRef>
          <a:fillRef idx="0">
            <a:scrgbClr r="0" g="0" b="0"/>
          </a:fillRef>
          <a:effectRef idx="0">
            <a:scrgbClr r="0" g="0" b="0"/>
          </a:effectRef>
          <a:fontRef idx="minor"/>
        </p:style>
      </p:sp>
      <p:sp>
        <p:nvSpPr>
          <p:cNvPr id="1781" name="CustomShape 30"/>
          <p:cNvSpPr/>
          <p:nvPr/>
        </p:nvSpPr>
        <p:spPr>
          <a:xfrm>
            <a:off x="3389400" y="1643040"/>
            <a:ext cx="3207960" cy="3214440"/>
          </a:xfrm>
          <a:prstGeom prst="rect">
            <a:avLst/>
          </a:prstGeom>
          <a:solidFill>
            <a:schemeClr val="accent3">
              <a:tint val="40000"/>
              <a:alpha val="82000"/>
            </a:schemeClr>
          </a:solidFill>
          <a:ln w="9360">
            <a:solidFill>
              <a:schemeClr val="tx1"/>
            </a:solidFill>
            <a:round/>
          </a:ln>
        </p:spPr>
        <p:style>
          <a:lnRef idx="0">
            <a:scrgbClr r="0" g="0" b="0"/>
          </a:lnRef>
          <a:fillRef idx="0">
            <a:scrgbClr r="0" g="0" b="0"/>
          </a:fillRef>
          <a:effectRef idx="0">
            <a:scrgbClr r="0" g="0" b="0"/>
          </a:effectRef>
          <a:fontRef idx="minor"/>
        </p:style>
      </p:sp>
    </p:spTree>
  </p:cSld>
  <p:clrMapOvr>
    <a:masterClrMapping/>
  </p:clrMapOvr>
  <p:transition>
    <p:fade/>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tâches Data Flow</a:t>
            </a:r>
            <a:endParaRPr lang="en-US" sz="2500" b="0" strike="noStrike" spc="-1">
              <a:solidFill>
                <a:srgbClr val="000000"/>
              </a:solidFill>
              <a:uFill>
                <a:solidFill>
                  <a:srgbClr val="FFFFFF"/>
                </a:solidFill>
              </a:uFill>
              <a:latin typeface="Arial"/>
            </a:endParaRPr>
          </a:p>
        </p:txBody>
      </p:sp>
      <p:sp>
        <p:nvSpPr>
          <p:cNvPr id="1783"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784" name="CustomShape 3"/>
          <p:cNvSpPr/>
          <p:nvPr/>
        </p:nvSpPr>
        <p:spPr>
          <a:xfrm>
            <a:off x="785880" y="5000760"/>
            <a:ext cx="7643520" cy="516600"/>
          </a:xfrm>
          <a:prstGeom prst="rect">
            <a:avLst/>
          </a:prstGeom>
          <a:solidFill>
            <a:schemeClr val="accent1"/>
          </a:solidFill>
          <a:ln w="9360">
            <a:noFill/>
          </a:ln>
        </p:spPr>
        <p:style>
          <a:lnRef idx="0">
            <a:scrgbClr r="0" g="0" b="0"/>
          </a:lnRef>
          <a:fillRef idx="0">
            <a:scrgbClr r="0" g="0" b="0"/>
          </a:fillRef>
          <a:effectRef idx="0">
            <a:scrgbClr r="0" g="0" b="0"/>
          </a:effectRef>
          <a:fontRef idx="minor"/>
        </p:style>
        <p:txBody>
          <a:bodyPr lIns="90000" tIns="45000" rIns="90000" bIns="45000"/>
          <a:lstStyle/>
          <a:p>
            <a:pPr marL="743040" indent="-285480" algn="ctr">
              <a:lnSpc>
                <a:spcPct val="100000"/>
              </a:lnSpc>
            </a:pPr>
            <a:r>
              <a:rPr lang="fr-BE" sz="1400" b="1" strike="noStrike" spc="-1">
                <a:solidFill>
                  <a:srgbClr val="000000"/>
                </a:solidFill>
                <a:uFill>
                  <a:solidFill>
                    <a:srgbClr val="FFFFFF"/>
                  </a:solidFill>
                </a:uFill>
                <a:latin typeface="Constantia"/>
              </a:rPr>
              <a:t>Transformer : Les données doivent être vérifiées, formatées, nettoyées et consolidées.</a:t>
            </a:r>
            <a:endParaRPr lang="fr-BE" sz="1800" b="0" strike="noStrike" spc="-1">
              <a:solidFill>
                <a:srgbClr val="000000"/>
              </a:solidFill>
              <a:uFill>
                <a:solidFill>
                  <a:srgbClr val="FFFFFF"/>
                </a:solidFill>
              </a:uFill>
              <a:latin typeface="Arial"/>
            </a:endParaRPr>
          </a:p>
        </p:txBody>
      </p:sp>
      <p:sp>
        <p:nvSpPr>
          <p:cNvPr id="1785" name="CustomShape 4"/>
          <p:cNvSpPr/>
          <p:nvPr/>
        </p:nvSpPr>
        <p:spPr>
          <a:xfrm flipH="1">
            <a:off x="1114560" y="198108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786" name="Rectangle 40963"/>
          <p:cNvPicPr/>
          <p:nvPr/>
        </p:nvPicPr>
        <p:blipFill>
          <a:blip r:embed="rId3"/>
          <a:stretch/>
        </p:blipFill>
        <p:spPr>
          <a:xfrm>
            <a:off x="1063080" y="2658240"/>
            <a:ext cx="681480" cy="958320"/>
          </a:xfrm>
          <a:prstGeom prst="rect">
            <a:avLst/>
          </a:prstGeom>
          <a:ln w="9360">
            <a:noFill/>
          </a:ln>
        </p:spPr>
      </p:pic>
      <p:sp>
        <p:nvSpPr>
          <p:cNvPr id="1787" name="CustomShape 5"/>
          <p:cNvSpPr/>
          <p:nvPr/>
        </p:nvSpPr>
        <p:spPr>
          <a:xfrm>
            <a:off x="1000080" y="3673440"/>
            <a:ext cx="753840" cy="845640"/>
          </a:xfrm>
          <a:prstGeom prst="snipRoundRect">
            <a:avLst>
              <a:gd name="adj1" fmla="val 16667"/>
              <a:gd name="adj2" fmla="val 16667"/>
            </a:avLst>
          </a:prstGeom>
          <a:gradFill>
            <a:gsLst>
              <a:gs pos="0">
                <a:srgbClr val="0A2811"/>
              </a:gs>
              <a:gs pos="50000">
                <a:schemeClr val="accent1">
                  <a:tint val="40000"/>
                </a:schemeClr>
              </a:gs>
              <a:gs pos="100000">
                <a:srgbClr val="0A2811"/>
              </a:gs>
            </a:gsLst>
            <a:lin ang="0"/>
          </a:gradFill>
          <a:ln w="9360">
            <a:solidFill>
              <a:schemeClr val="tx1"/>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600" b="0" strike="noStrike" spc="-1">
                <a:solidFill>
                  <a:srgbClr val="000000"/>
                </a:solidFill>
                <a:uFill>
                  <a:solidFill>
                    <a:srgbClr val="FFFFFF"/>
                  </a:solidFill>
                </a:uFill>
                <a:latin typeface="Calibri"/>
              </a:rPr>
              <a:t>XML</a:t>
            </a:r>
            <a:endParaRPr lang="fr-BE" sz="1800" b="0" strike="noStrike" spc="-1">
              <a:solidFill>
                <a:srgbClr val="000000"/>
              </a:solidFill>
              <a:uFill>
                <a:solidFill>
                  <a:srgbClr val="FFFFFF"/>
                </a:solidFill>
              </a:uFill>
              <a:latin typeface="Arial"/>
            </a:endParaRPr>
          </a:p>
        </p:txBody>
      </p:sp>
      <p:pic>
        <p:nvPicPr>
          <p:cNvPr id="1788" name="Rectangle 40965"/>
          <p:cNvPicPr/>
          <p:nvPr/>
        </p:nvPicPr>
        <p:blipFill>
          <a:blip r:embed="rId3"/>
          <a:stretch/>
        </p:blipFill>
        <p:spPr>
          <a:xfrm>
            <a:off x="2572200" y="2207160"/>
            <a:ext cx="681480" cy="958320"/>
          </a:xfrm>
          <a:prstGeom prst="rect">
            <a:avLst/>
          </a:prstGeom>
          <a:ln w="9360">
            <a:noFill/>
          </a:ln>
        </p:spPr>
      </p:pic>
      <p:pic>
        <p:nvPicPr>
          <p:cNvPr id="1789" name="Rectangle 40966"/>
          <p:cNvPicPr/>
          <p:nvPr/>
        </p:nvPicPr>
        <p:blipFill>
          <a:blip r:embed="rId3"/>
          <a:stretch/>
        </p:blipFill>
        <p:spPr>
          <a:xfrm>
            <a:off x="2635200" y="3391560"/>
            <a:ext cx="681480" cy="958320"/>
          </a:xfrm>
          <a:prstGeom prst="rect">
            <a:avLst/>
          </a:prstGeom>
          <a:ln w="9360">
            <a:noFill/>
          </a:ln>
        </p:spPr>
      </p:pic>
      <p:pic>
        <p:nvPicPr>
          <p:cNvPr id="1790" name="Rectangle 40967"/>
          <p:cNvPicPr/>
          <p:nvPr/>
        </p:nvPicPr>
        <p:blipFill>
          <a:blip r:embed="rId3"/>
          <a:stretch/>
        </p:blipFill>
        <p:spPr>
          <a:xfrm>
            <a:off x="3956040" y="1924920"/>
            <a:ext cx="681480" cy="958320"/>
          </a:xfrm>
          <a:prstGeom prst="rect">
            <a:avLst/>
          </a:prstGeom>
          <a:ln w="9360">
            <a:noFill/>
          </a:ln>
        </p:spPr>
      </p:pic>
      <p:pic>
        <p:nvPicPr>
          <p:cNvPr id="1791" name="Rectangle 40968"/>
          <p:cNvPicPr/>
          <p:nvPr/>
        </p:nvPicPr>
        <p:blipFill>
          <a:blip r:embed="rId3"/>
          <a:stretch/>
        </p:blipFill>
        <p:spPr>
          <a:xfrm>
            <a:off x="3704400" y="3842640"/>
            <a:ext cx="681480" cy="958320"/>
          </a:xfrm>
          <a:prstGeom prst="rect">
            <a:avLst/>
          </a:prstGeom>
          <a:ln w="9360">
            <a:noFill/>
          </a:ln>
        </p:spPr>
      </p:pic>
      <p:pic>
        <p:nvPicPr>
          <p:cNvPr id="1792" name="Rectangle 40969"/>
          <p:cNvPicPr/>
          <p:nvPr/>
        </p:nvPicPr>
        <p:blipFill>
          <a:blip r:embed="rId3"/>
          <a:stretch/>
        </p:blipFill>
        <p:spPr>
          <a:xfrm>
            <a:off x="5034960" y="1924920"/>
            <a:ext cx="681480" cy="958320"/>
          </a:xfrm>
          <a:prstGeom prst="rect">
            <a:avLst/>
          </a:prstGeom>
          <a:ln w="9360">
            <a:noFill/>
          </a:ln>
        </p:spPr>
      </p:pic>
      <p:pic>
        <p:nvPicPr>
          <p:cNvPr id="1793" name="Rectangle 40970"/>
          <p:cNvPicPr/>
          <p:nvPr/>
        </p:nvPicPr>
        <p:blipFill>
          <a:blip r:embed="rId3"/>
          <a:stretch/>
        </p:blipFill>
        <p:spPr>
          <a:xfrm>
            <a:off x="5034960" y="3842640"/>
            <a:ext cx="681480" cy="958320"/>
          </a:xfrm>
          <a:prstGeom prst="rect">
            <a:avLst/>
          </a:prstGeom>
          <a:ln w="9360">
            <a:noFill/>
          </a:ln>
        </p:spPr>
      </p:pic>
      <p:pic>
        <p:nvPicPr>
          <p:cNvPr id="1794" name="Rectangle 40971"/>
          <p:cNvPicPr/>
          <p:nvPr/>
        </p:nvPicPr>
        <p:blipFill>
          <a:blip r:embed="rId3"/>
          <a:stretch/>
        </p:blipFill>
        <p:spPr>
          <a:xfrm>
            <a:off x="5852520" y="2996640"/>
            <a:ext cx="681480" cy="958320"/>
          </a:xfrm>
          <a:prstGeom prst="rect">
            <a:avLst/>
          </a:prstGeom>
          <a:ln w="9360">
            <a:noFill/>
          </a:ln>
        </p:spPr>
      </p:pic>
      <p:sp>
        <p:nvSpPr>
          <p:cNvPr id="1795" name="CustomShape 6"/>
          <p:cNvSpPr/>
          <p:nvPr/>
        </p:nvSpPr>
        <p:spPr>
          <a:xfrm flipH="1">
            <a:off x="7472520" y="186840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796" name="Rectangle 40973"/>
          <p:cNvPicPr/>
          <p:nvPr/>
        </p:nvPicPr>
        <p:blipFill>
          <a:blip r:embed="rId3"/>
          <a:stretch/>
        </p:blipFill>
        <p:spPr>
          <a:xfrm>
            <a:off x="7420320" y="2545560"/>
            <a:ext cx="681480" cy="958320"/>
          </a:xfrm>
          <a:prstGeom prst="rect">
            <a:avLst/>
          </a:prstGeom>
          <a:ln w="9360">
            <a:noFill/>
          </a:ln>
        </p:spPr>
      </p:pic>
      <p:sp>
        <p:nvSpPr>
          <p:cNvPr id="1797" name="CustomShape 7"/>
          <p:cNvSpPr/>
          <p:nvPr/>
        </p:nvSpPr>
        <p:spPr>
          <a:xfrm flipH="1">
            <a:off x="7477200" y="380052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sp>
        <p:nvSpPr>
          <p:cNvPr id="1798" name="CustomShape 8"/>
          <p:cNvSpPr/>
          <p:nvPr/>
        </p:nvSpPr>
        <p:spPr>
          <a:xfrm flipV="1">
            <a:off x="1744920" y="2629440"/>
            <a:ext cx="82692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799" name="CustomShape 9"/>
          <p:cNvSpPr/>
          <p:nvPr/>
        </p:nvSpPr>
        <p:spPr>
          <a:xfrm flipV="1">
            <a:off x="1754640" y="3814920"/>
            <a:ext cx="880200" cy="22536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0" name="CustomShape 10"/>
          <p:cNvSpPr/>
          <p:nvPr/>
        </p:nvSpPr>
        <p:spPr>
          <a:xfrm flipV="1">
            <a:off x="3254400" y="2347560"/>
            <a:ext cx="701280" cy="2815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1" name="CustomShape 11"/>
          <p:cNvSpPr/>
          <p:nvPr/>
        </p:nvSpPr>
        <p:spPr>
          <a:xfrm>
            <a:off x="3317400" y="3814920"/>
            <a:ext cx="38664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2" name="CustomShape 12"/>
          <p:cNvSpPr/>
          <p:nvPr/>
        </p:nvSpPr>
        <p:spPr>
          <a:xfrm>
            <a:off x="4637880" y="2347560"/>
            <a:ext cx="39672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3" name="CustomShape 13"/>
          <p:cNvSpPr/>
          <p:nvPr/>
        </p:nvSpPr>
        <p:spPr>
          <a:xfrm>
            <a:off x="4386240" y="4266360"/>
            <a:ext cx="64800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4" name="CustomShape 14"/>
          <p:cNvSpPr/>
          <p:nvPr/>
        </p:nvSpPr>
        <p:spPr>
          <a:xfrm rot="5400000" flipV="1">
            <a:off x="5318640" y="2887200"/>
            <a:ext cx="59112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5" name="CustomShape 15"/>
          <p:cNvSpPr/>
          <p:nvPr/>
        </p:nvSpPr>
        <p:spPr>
          <a:xfrm rot="16200000">
            <a:off x="5430960" y="3366360"/>
            <a:ext cx="36576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06" name="CustomShape 16"/>
          <p:cNvSpPr/>
          <p:nvPr/>
        </p:nvSpPr>
        <p:spPr>
          <a:xfrm flipV="1">
            <a:off x="1744920" y="2686320"/>
            <a:ext cx="82692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07" name="CustomShape 17"/>
          <p:cNvSpPr/>
          <p:nvPr/>
        </p:nvSpPr>
        <p:spPr>
          <a:xfrm flipV="1">
            <a:off x="1754280" y="3870720"/>
            <a:ext cx="880560" cy="22536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08" name="CustomShape 18"/>
          <p:cNvSpPr/>
          <p:nvPr/>
        </p:nvSpPr>
        <p:spPr>
          <a:xfrm>
            <a:off x="1839960" y="2312280"/>
            <a:ext cx="732240" cy="37404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09" name="CustomShape 19"/>
          <p:cNvSpPr/>
          <p:nvPr/>
        </p:nvSpPr>
        <p:spPr>
          <a:xfrm flipV="1">
            <a:off x="3254400" y="2404440"/>
            <a:ext cx="701280" cy="2815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0" name="CustomShape 20"/>
          <p:cNvSpPr/>
          <p:nvPr/>
        </p:nvSpPr>
        <p:spPr>
          <a:xfrm>
            <a:off x="4637880" y="2404440"/>
            <a:ext cx="39672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1" name="CustomShape 21"/>
          <p:cNvSpPr/>
          <p:nvPr/>
        </p:nvSpPr>
        <p:spPr>
          <a:xfrm>
            <a:off x="5716800" y="2404440"/>
            <a:ext cx="476280" cy="59184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2" name="CustomShape 22"/>
          <p:cNvSpPr/>
          <p:nvPr/>
        </p:nvSpPr>
        <p:spPr>
          <a:xfrm>
            <a:off x="3317400" y="3870720"/>
            <a:ext cx="38664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3" name="CustomShape 23"/>
          <p:cNvSpPr/>
          <p:nvPr/>
        </p:nvSpPr>
        <p:spPr>
          <a:xfrm rot="5400000" flipH="1" flipV="1">
            <a:off x="4230720" y="2697840"/>
            <a:ext cx="958320" cy="133020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4" name="CustomShape 24"/>
          <p:cNvSpPr/>
          <p:nvPr/>
        </p:nvSpPr>
        <p:spPr>
          <a:xfrm>
            <a:off x="4386240" y="4321800"/>
            <a:ext cx="64800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5" name="CustomShape 25"/>
          <p:cNvSpPr/>
          <p:nvPr/>
        </p:nvSpPr>
        <p:spPr>
          <a:xfrm flipV="1">
            <a:off x="5716800" y="3954600"/>
            <a:ext cx="476280" cy="36612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6" name="CustomShape 26"/>
          <p:cNvSpPr/>
          <p:nvPr/>
        </p:nvSpPr>
        <p:spPr>
          <a:xfrm flipV="1">
            <a:off x="6597720" y="2199600"/>
            <a:ext cx="874440" cy="10504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7" name="CustomShape 27"/>
          <p:cNvSpPr/>
          <p:nvPr/>
        </p:nvSpPr>
        <p:spPr>
          <a:xfrm flipV="1">
            <a:off x="5716800" y="4131360"/>
            <a:ext cx="1760040" cy="190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8" name="CustomShape 28"/>
          <p:cNvSpPr/>
          <p:nvPr/>
        </p:nvSpPr>
        <p:spPr>
          <a:xfrm>
            <a:off x="6534360" y="3476160"/>
            <a:ext cx="1226520" cy="27720"/>
          </a:xfrm>
          <a:prstGeom prst="bentConnector4">
            <a:avLst>
              <a:gd name="adj1" fmla="val 36105"/>
              <a:gd name="adj2" fmla="val 910696"/>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19" name="CustomShape 29"/>
          <p:cNvSpPr/>
          <p:nvPr/>
        </p:nvSpPr>
        <p:spPr>
          <a:xfrm>
            <a:off x="6597720" y="1643040"/>
            <a:ext cx="1760040" cy="3214440"/>
          </a:xfrm>
          <a:prstGeom prst="rect">
            <a:avLst/>
          </a:prstGeom>
          <a:solidFill>
            <a:schemeClr val="accent1">
              <a:tint val="40000"/>
              <a:alpha val="82000"/>
            </a:schemeClr>
          </a:solidFill>
          <a:ln w="9360">
            <a:solidFill>
              <a:schemeClr val="tx1"/>
            </a:solidFill>
            <a:round/>
          </a:ln>
        </p:spPr>
        <p:style>
          <a:lnRef idx="0">
            <a:scrgbClr r="0" g="0" b="0"/>
          </a:lnRef>
          <a:fillRef idx="0">
            <a:scrgbClr r="0" g="0" b="0"/>
          </a:fillRef>
          <a:effectRef idx="0">
            <a:scrgbClr r="0" g="0" b="0"/>
          </a:effectRef>
          <a:fontRef idx="minor"/>
        </p:style>
      </p:sp>
      <p:sp>
        <p:nvSpPr>
          <p:cNvPr id="1820" name="CustomShape 30"/>
          <p:cNvSpPr/>
          <p:nvPr/>
        </p:nvSpPr>
        <p:spPr>
          <a:xfrm>
            <a:off x="928800" y="1634760"/>
            <a:ext cx="2544480" cy="3214440"/>
          </a:xfrm>
          <a:prstGeom prst="rect">
            <a:avLst/>
          </a:prstGeom>
          <a:solidFill>
            <a:schemeClr val="accent2">
              <a:lumMod val="20000"/>
              <a:lumOff val="80000"/>
              <a:alpha val="82000"/>
            </a:schemeClr>
          </a:solidFill>
          <a:ln w="9360">
            <a:solidFill>
              <a:schemeClr val="tx1"/>
            </a:solidFill>
            <a:round/>
          </a:ln>
        </p:spPr>
        <p:style>
          <a:lnRef idx="0">
            <a:scrgbClr r="0" g="0" b="0"/>
          </a:lnRef>
          <a:fillRef idx="0">
            <a:scrgbClr r="0" g="0" b="0"/>
          </a:fillRef>
          <a:effectRef idx="0">
            <a:scrgbClr r="0" g="0" b="0"/>
          </a:effectRef>
          <a:fontRef idx="minor"/>
        </p:style>
      </p:sp>
    </p:spTree>
  </p:cSld>
  <p:clrMapOvr>
    <a:masterClrMapping/>
  </p:clrMapOvr>
  <p:transition>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tâches Data Flow</a:t>
            </a:r>
            <a:endParaRPr lang="en-US" sz="2500" b="0" strike="noStrike" spc="-1">
              <a:solidFill>
                <a:srgbClr val="000000"/>
              </a:solidFill>
              <a:uFill>
                <a:solidFill>
                  <a:srgbClr val="FFFFFF"/>
                </a:solidFill>
              </a:uFill>
              <a:latin typeface="Arial"/>
            </a:endParaRPr>
          </a:p>
        </p:txBody>
      </p:sp>
      <p:sp>
        <p:nvSpPr>
          <p:cNvPr id="1822"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823" name="CustomShape 3"/>
          <p:cNvSpPr/>
          <p:nvPr/>
        </p:nvSpPr>
        <p:spPr>
          <a:xfrm>
            <a:off x="785880" y="5000760"/>
            <a:ext cx="7643520" cy="303480"/>
          </a:xfrm>
          <a:prstGeom prst="rect">
            <a:avLst/>
          </a:prstGeom>
          <a:solidFill>
            <a:schemeClr val="accent1"/>
          </a:solidFill>
          <a:ln w="9360">
            <a:noFill/>
          </a:ln>
        </p:spPr>
        <p:style>
          <a:lnRef idx="0">
            <a:scrgbClr r="0" g="0" b="0"/>
          </a:lnRef>
          <a:fillRef idx="0">
            <a:scrgbClr r="0" g="0" b="0"/>
          </a:fillRef>
          <a:effectRef idx="0">
            <a:scrgbClr r="0" g="0" b="0"/>
          </a:effectRef>
          <a:fontRef idx="minor"/>
        </p:style>
        <p:txBody>
          <a:bodyPr lIns="90000" tIns="45000" rIns="90000" bIns="45000"/>
          <a:lstStyle/>
          <a:p>
            <a:pPr marL="743040" indent="-285480" algn="ctr">
              <a:lnSpc>
                <a:spcPct val="100000"/>
              </a:lnSpc>
            </a:pPr>
            <a:r>
              <a:rPr lang="fr-BE" sz="1400" b="1" strike="noStrike" spc="-1">
                <a:solidFill>
                  <a:srgbClr val="000000"/>
                </a:solidFill>
                <a:uFill>
                  <a:solidFill>
                    <a:srgbClr val="FFFFFF"/>
                  </a:solidFill>
                </a:uFill>
                <a:latin typeface="Constantia"/>
              </a:rPr>
              <a:t>Charger : Alimenter les entrepôts de données. </a:t>
            </a:r>
            <a:endParaRPr lang="fr-BE" sz="1800" b="0" strike="noStrike" spc="-1">
              <a:solidFill>
                <a:srgbClr val="000000"/>
              </a:solidFill>
              <a:uFill>
                <a:solidFill>
                  <a:srgbClr val="FFFFFF"/>
                </a:solidFill>
              </a:uFill>
              <a:latin typeface="Arial"/>
            </a:endParaRPr>
          </a:p>
        </p:txBody>
      </p:sp>
      <p:sp>
        <p:nvSpPr>
          <p:cNvPr id="1824" name="CustomShape 4"/>
          <p:cNvSpPr/>
          <p:nvPr/>
        </p:nvSpPr>
        <p:spPr>
          <a:xfrm flipH="1">
            <a:off x="1114560" y="198108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825" name="Rectangle 40963"/>
          <p:cNvPicPr/>
          <p:nvPr/>
        </p:nvPicPr>
        <p:blipFill>
          <a:blip r:embed="rId3"/>
          <a:stretch/>
        </p:blipFill>
        <p:spPr>
          <a:xfrm>
            <a:off x="1063080" y="2658240"/>
            <a:ext cx="681480" cy="958320"/>
          </a:xfrm>
          <a:prstGeom prst="rect">
            <a:avLst/>
          </a:prstGeom>
          <a:ln w="9360">
            <a:noFill/>
          </a:ln>
        </p:spPr>
      </p:pic>
      <p:sp>
        <p:nvSpPr>
          <p:cNvPr id="1826" name="CustomShape 5"/>
          <p:cNvSpPr/>
          <p:nvPr/>
        </p:nvSpPr>
        <p:spPr>
          <a:xfrm>
            <a:off x="1000080" y="3673440"/>
            <a:ext cx="753840" cy="845640"/>
          </a:xfrm>
          <a:prstGeom prst="snipRoundRect">
            <a:avLst>
              <a:gd name="adj1" fmla="val 16667"/>
              <a:gd name="adj2" fmla="val 16667"/>
            </a:avLst>
          </a:prstGeom>
          <a:gradFill>
            <a:gsLst>
              <a:gs pos="0">
                <a:srgbClr val="0A2811"/>
              </a:gs>
              <a:gs pos="50000">
                <a:schemeClr val="accent1">
                  <a:tint val="40000"/>
                </a:schemeClr>
              </a:gs>
              <a:gs pos="100000">
                <a:srgbClr val="0A2811"/>
              </a:gs>
            </a:gsLst>
            <a:lin ang="0"/>
          </a:gradFill>
          <a:ln w="9360">
            <a:solidFill>
              <a:schemeClr val="tx1"/>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BE" sz="1800" b="0" strike="noStrike" spc="-1">
              <a:solidFill>
                <a:srgbClr val="000000"/>
              </a:solidFill>
              <a:uFill>
                <a:solidFill>
                  <a:srgbClr val="FFFFFF"/>
                </a:solidFill>
              </a:uFill>
              <a:latin typeface="Arial"/>
            </a:endParaRPr>
          </a:p>
          <a:p>
            <a:pPr>
              <a:lnSpc>
                <a:spcPct val="100000"/>
              </a:lnSpc>
            </a:pPr>
            <a:r>
              <a:rPr lang="fr-BE" sz="1600" b="0" strike="noStrike" spc="-1">
                <a:solidFill>
                  <a:srgbClr val="000000"/>
                </a:solidFill>
                <a:uFill>
                  <a:solidFill>
                    <a:srgbClr val="FFFFFF"/>
                  </a:solidFill>
                </a:uFill>
                <a:latin typeface="Calibri"/>
              </a:rPr>
              <a:t>XML</a:t>
            </a:r>
            <a:endParaRPr lang="fr-BE" sz="1800" b="0" strike="noStrike" spc="-1">
              <a:solidFill>
                <a:srgbClr val="000000"/>
              </a:solidFill>
              <a:uFill>
                <a:solidFill>
                  <a:srgbClr val="FFFFFF"/>
                </a:solidFill>
              </a:uFill>
              <a:latin typeface="Arial"/>
            </a:endParaRPr>
          </a:p>
        </p:txBody>
      </p:sp>
      <p:pic>
        <p:nvPicPr>
          <p:cNvPr id="1827" name="Rectangle 40965"/>
          <p:cNvPicPr/>
          <p:nvPr/>
        </p:nvPicPr>
        <p:blipFill>
          <a:blip r:embed="rId3"/>
          <a:stretch/>
        </p:blipFill>
        <p:spPr>
          <a:xfrm>
            <a:off x="2572200" y="2207160"/>
            <a:ext cx="681480" cy="958320"/>
          </a:xfrm>
          <a:prstGeom prst="rect">
            <a:avLst/>
          </a:prstGeom>
          <a:ln w="9360">
            <a:noFill/>
          </a:ln>
        </p:spPr>
      </p:pic>
      <p:pic>
        <p:nvPicPr>
          <p:cNvPr id="1828" name="Rectangle 40966"/>
          <p:cNvPicPr/>
          <p:nvPr/>
        </p:nvPicPr>
        <p:blipFill>
          <a:blip r:embed="rId3"/>
          <a:stretch/>
        </p:blipFill>
        <p:spPr>
          <a:xfrm>
            <a:off x="2635200" y="3391560"/>
            <a:ext cx="681480" cy="958320"/>
          </a:xfrm>
          <a:prstGeom prst="rect">
            <a:avLst/>
          </a:prstGeom>
          <a:ln w="9360">
            <a:noFill/>
          </a:ln>
        </p:spPr>
      </p:pic>
      <p:pic>
        <p:nvPicPr>
          <p:cNvPr id="1829" name="Rectangle 40967"/>
          <p:cNvPicPr/>
          <p:nvPr/>
        </p:nvPicPr>
        <p:blipFill>
          <a:blip r:embed="rId3"/>
          <a:stretch/>
        </p:blipFill>
        <p:spPr>
          <a:xfrm>
            <a:off x="3956040" y="1924920"/>
            <a:ext cx="681480" cy="958320"/>
          </a:xfrm>
          <a:prstGeom prst="rect">
            <a:avLst/>
          </a:prstGeom>
          <a:ln w="9360">
            <a:noFill/>
          </a:ln>
        </p:spPr>
      </p:pic>
      <p:pic>
        <p:nvPicPr>
          <p:cNvPr id="1830" name="Rectangle 40968"/>
          <p:cNvPicPr/>
          <p:nvPr/>
        </p:nvPicPr>
        <p:blipFill>
          <a:blip r:embed="rId3"/>
          <a:stretch/>
        </p:blipFill>
        <p:spPr>
          <a:xfrm>
            <a:off x="3704400" y="3842640"/>
            <a:ext cx="681480" cy="958320"/>
          </a:xfrm>
          <a:prstGeom prst="rect">
            <a:avLst/>
          </a:prstGeom>
          <a:ln w="9360">
            <a:noFill/>
          </a:ln>
        </p:spPr>
      </p:pic>
      <p:pic>
        <p:nvPicPr>
          <p:cNvPr id="1831" name="Rectangle 40969"/>
          <p:cNvPicPr/>
          <p:nvPr/>
        </p:nvPicPr>
        <p:blipFill>
          <a:blip r:embed="rId3"/>
          <a:stretch/>
        </p:blipFill>
        <p:spPr>
          <a:xfrm>
            <a:off x="5034960" y="1924920"/>
            <a:ext cx="681480" cy="958320"/>
          </a:xfrm>
          <a:prstGeom prst="rect">
            <a:avLst/>
          </a:prstGeom>
          <a:ln w="9360">
            <a:noFill/>
          </a:ln>
        </p:spPr>
      </p:pic>
      <p:pic>
        <p:nvPicPr>
          <p:cNvPr id="1832" name="Rectangle 40970"/>
          <p:cNvPicPr/>
          <p:nvPr/>
        </p:nvPicPr>
        <p:blipFill>
          <a:blip r:embed="rId3"/>
          <a:stretch/>
        </p:blipFill>
        <p:spPr>
          <a:xfrm>
            <a:off x="5034960" y="3842640"/>
            <a:ext cx="681480" cy="958320"/>
          </a:xfrm>
          <a:prstGeom prst="rect">
            <a:avLst/>
          </a:prstGeom>
          <a:ln w="9360">
            <a:noFill/>
          </a:ln>
        </p:spPr>
      </p:pic>
      <p:pic>
        <p:nvPicPr>
          <p:cNvPr id="1833" name="Rectangle 40971"/>
          <p:cNvPicPr/>
          <p:nvPr/>
        </p:nvPicPr>
        <p:blipFill>
          <a:blip r:embed="rId3"/>
          <a:stretch/>
        </p:blipFill>
        <p:spPr>
          <a:xfrm>
            <a:off x="5852520" y="2996640"/>
            <a:ext cx="681480" cy="958320"/>
          </a:xfrm>
          <a:prstGeom prst="rect">
            <a:avLst/>
          </a:prstGeom>
          <a:ln w="9360">
            <a:noFill/>
          </a:ln>
        </p:spPr>
      </p:pic>
      <p:sp>
        <p:nvSpPr>
          <p:cNvPr id="1834" name="CustomShape 6"/>
          <p:cNvSpPr/>
          <p:nvPr/>
        </p:nvSpPr>
        <p:spPr>
          <a:xfrm flipH="1">
            <a:off x="7472520" y="186840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pic>
        <p:nvPicPr>
          <p:cNvPr id="1835" name="Rectangle 40973"/>
          <p:cNvPicPr/>
          <p:nvPr/>
        </p:nvPicPr>
        <p:blipFill>
          <a:blip r:embed="rId3"/>
          <a:stretch/>
        </p:blipFill>
        <p:spPr>
          <a:xfrm>
            <a:off x="7420320" y="2545560"/>
            <a:ext cx="681480" cy="958320"/>
          </a:xfrm>
          <a:prstGeom prst="rect">
            <a:avLst/>
          </a:prstGeom>
          <a:ln w="9360">
            <a:noFill/>
          </a:ln>
        </p:spPr>
      </p:pic>
      <p:sp>
        <p:nvSpPr>
          <p:cNvPr id="1836" name="CustomShape 7"/>
          <p:cNvSpPr/>
          <p:nvPr/>
        </p:nvSpPr>
        <p:spPr>
          <a:xfrm flipH="1">
            <a:off x="7477200" y="3800520"/>
            <a:ext cx="725040" cy="661680"/>
          </a:xfrm>
          <a:prstGeom prst="can">
            <a:avLst>
              <a:gd name="adj" fmla="val 25434"/>
            </a:avLst>
          </a:prstGeom>
          <a:gradFill>
            <a:gsLst>
              <a:gs pos="0">
                <a:srgbClr val="0A2811"/>
              </a:gs>
              <a:gs pos="50000">
                <a:schemeClr val="accent1">
                  <a:tint val="40000"/>
                </a:schemeClr>
              </a:gs>
              <a:gs pos="100000">
                <a:srgbClr val="0A2811"/>
              </a:gs>
            </a:gsLst>
            <a:lin ang="10800000"/>
          </a:gradFill>
          <a:ln w="9360">
            <a:solidFill>
              <a:schemeClr val="accent2"/>
            </a:solidFill>
            <a:round/>
          </a:ln>
        </p:spPr>
        <p:style>
          <a:lnRef idx="0">
            <a:scrgbClr r="0" g="0" b="0"/>
          </a:lnRef>
          <a:fillRef idx="0">
            <a:scrgbClr r="0" g="0" b="0"/>
          </a:fillRef>
          <a:effectRef idx="0">
            <a:scrgbClr r="0" g="0" b="0"/>
          </a:effectRef>
          <a:fontRef idx="minor"/>
        </p:style>
      </p:sp>
      <p:sp>
        <p:nvSpPr>
          <p:cNvPr id="1837" name="CustomShape 8"/>
          <p:cNvSpPr/>
          <p:nvPr/>
        </p:nvSpPr>
        <p:spPr>
          <a:xfrm flipV="1">
            <a:off x="1744920" y="2629440"/>
            <a:ext cx="82692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38" name="CustomShape 9"/>
          <p:cNvSpPr/>
          <p:nvPr/>
        </p:nvSpPr>
        <p:spPr>
          <a:xfrm flipV="1">
            <a:off x="1754640" y="3814920"/>
            <a:ext cx="880200" cy="22536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39" name="CustomShape 10"/>
          <p:cNvSpPr/>
          <p:nvPr/>
        </p:nvSpPr>
        <p:spPr>
          <a:xfrm flipV="1">
            <a:off x="3254400" y="2347560"/>
            <a:ext cx="701280" cy="2815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0" name="CustomShape 11"/>
          <p:cNvSpPr/>
          <p:nvPr/>
        </p:nvSpPr>
        <p:spPr>
          <a:xfrm>
            <a:off x="3317400" y="3814920"/>
            <a:ext cx="386640" cy="450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1" name="CustomShape 12"/>
          <p:cNvSpPr/>
          <p:nvPr/>
        </p:nvSpPr>
        <p:spPr>
          <a:xfrm>
            <a:off x="4637880" y="2347560"/>
            <a:ext cx="39672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2" name="CustomShape 13"/>
          <p:cNvSpPr/>
          <p:nvPr/>
        </p:nvSpPr>
        <p:spPr>
          <a:xfrm>
            <a:off x="4386240" y="4266360"/>
            <a:ext cx="648000" cy="720"/>
          </a:xfrm>
          <a:prstGeom prst="bentConnector3">
            <a:avLst>
              <a:gd name="adj1" fmla="val 50000"/>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3" name="CustomShape 14"/>
          <p:cNvSpPr/>
          <p:nvPr/>
        </p:nvSpPr>
        <p:spPr>
          <a:xfrm rot="5400000" flipV="1">
            <a:off x="5318640" y="2887200"/>
            <a:ext cx="59112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4" name="CustomShape 15"/>
          <p:cNvSpPr/>
          <p:nvPr/>
        </p:nvSpPr>
        <p:spPr>
          <a:xfrm rot="16200000">
            <a:off x="5430960" y="3366360"/>
            <a:ext cx="365760" cy="476280"/>
          </a:xfrm>
          <a:prstGeom prst="bentConnector2">
            <a:avLst/>
          </a:prstGeom>
          <a:noFill/>
          <a:ln w="28440">
            <a:solidFill>
              <a:srgbClr val="FFFFFF"/>
            </a:solidFill>
            <a:miter/>
            <a:tailEnd type="arrow" w="med" len="med"/>
          </a:ln>
        </p:spPr>
        <p:style>
          <a:lnRef idx="0">
            <a:scrgbClr r="0" g="0" b="0"/>
          </a:lnRef>
          <a:fillRef idx="0">
            <a:scrgbClr r="0" g="0" b="0"/>
          </a:fillRef>
          <a:effectRef idx="0">
            <a:scrgbClr r="0" g="0" b="0"/>
          </a:effectRef>
          <a:fontRef idx="minor"/>
        </p:style>
      </p:sp>
      <p:sp>
        <p:nvSpPr>
          <p:cNvPr id="1845" name="CustomShape 16"/>
          <p:cNvSpPr/>
          <p:nvPr/>
        </p:nvSpPr>
        <p:spPr>
          <a:xfrm flipV="1">
            <a:off x="1744920" y="2686320"/>
            <a:ext cx="82692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46" name="CustomShape 17"/>
          <p:cNvSpPr/>
          <p:nvPr/>
        </p:nvSpPr>
        <p:spPr>
          <a:xfrm flipV="1">
            <a:off x="1754280" y="3870720"/>
            <a:ext cx="880560" cy="22536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47" name="CustomShape 18"/>
          <p:cNvSpPr/>
          <p:nvPr/>
        </p:nvSpPr>
        <p:spPr>
          <a:xfrm>
            <a:off x="1839960" y="2312280"/>
            <a:ext cx="732240" cy="37404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48" name="CustomShape 19"/>
          <p:cNvSpPr/>
          <p:nvPr/>
        </p:nvSpPr>
        <p:spPr>
          <a:xfrm flipV="1">
            <a:off x="3254400" y="2404440"/>
            <a:ext cx="701280" cy="2815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49" name="CustomShape 20"/>
          <p:cNvSpPr/>
          <p:nvPr/>
        </p:nvSpPr>
        <p:spPr>
          <a:xfrm>
            <a:off x="4637880" y="2404440"/>
            <a:ext cx="39672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0" name="CustomShape 21"/>
          <p:cNvSpPr/>
          <p:nvPr/>
        </p:nvSpPr>
        <p:spPr>
          <a:xfrm>
            <a:off x="5716800" y="2404440"/>
            <a:ext cx="476280" cy="59184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1" name="CustomShape 22"/>
          <p:cNvSpPr/>
          <p:nvPr/>
        </p:nvSpPr>
        <p:spPr>
          <a:xfrm>
            <a:off x="3317400" y="3870720"/>
            <a:ext cx="386640" cy="45072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2" name="CustomShape 23"/>
          <p:cNvSpPr/>
          <p:nvPr/>
        </p:nvSpPr>
        <p:spPr>
          <a:xfrm rot="5400000" flipH="1" flipV="1">
            <a:off x="4230720" y="2697840"/>
            <a:ext cx="958320" cy="133020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3" name="CustomShape 24"/>
          <p:cNvSpPr/>
          <p:nvPr/>
        </p:nvSpPr>
        <p:spPr>
          <a:xfrm>
            <a:off x="4386240" y="4321800"/>
            <a:ext cx="648000" cy="1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4" name="CustomShape 25"/>
          <p:cNvSpPr/>
          <p:nvPr/>
        </p:nvSpPr>
        <p:spPr>
          <a:xfrm flipV="1">
            <a:off x="5716800" y="3954600"/>
            <a:ext cx="476280" cy="366120"/>
          </a:xfrm>
          <a:prstGeom prst="bentConnector2">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5" name="CustomShape 26"/>
          <p:cNvSpPr/>
          <p:nvPr/>
        </p:nvSpPr>
        <p:spPr>
          <a:xfrm flipV="1">
            <a:off x="6597720" y="2199600"/>
            <a:ext cx="874440" cy="10504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6" name="CustomShape 27"/>
          <p:cNvSpPr/>
          <p:nvPr/>
        </p:nvSpPr>
        <p:spPr>
          <a:xfrm flipV="1">
            <a:off x="5716800" y="4131360"/>
            <a:ext cx="1760040" cy="190080"/>
          </a:xfrm>
          <a:prstGeom prst="bentConnector3">
            <a:avLst>
              <a:gd name="adj1" fmla="val 50000"/>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7" name="CustomShape 28"/>
          <p:cNvSpPr/>
          <p:nvPr/>
        </p:nvSpPr>
        <p:spPr>
          <a:xfrm>
            <a:off x="6534360" y="3476160"/>
            <a:ext cx="1226520" cy="27720"/>
          </a:xfrm>
          <a:prstGeom prst="bentConnector4">
            <a:avLst>
              <a:gd name="adj1" fmla="val 36105"/>
              <a:gd name="adj2" fmla="val 910696"/>
            </a:avLst>
          </a:prstGeom>
          <a:noFill/>
          <a:ln w="28440">
            <a:solidFill>
              <a:schemeClr val="tx1"/>
            </a:solidFill>
            <a:miter/>
            <a:tailEnd type="arrow" w="med" len="med"/>
          </a:ln>
        </p:spPr>
        <p:style>
          <a:lnRef idx="0">
            <a:scrgbClr r="0" g="0" b="0"/>
          </a:lnRef>
          <a:fillRef idx="0">
            <a:scrgbClr r="0" g="0" b="0"/>
          </a:fillRef>
          <a:effectRef idx="0">
            <a:scrgbClr r="0" g="0" b="0"/>
          </a:effectRef>
          <a:fontRef idx="minor"/>
        </p:style>
      </p:sp>
      <p:sp>
        <p:nvSpPr>
          <p:cNvPr id="1858" name="CustomShape 29"/>
          <p:cNvSpPr/>
          <p:nvPr/>
        </p:nvSpPr>
        <p:spPr>
          <a:xfrm>
            <a:off x="896760" y="1634760"/>
            <a:ext cx="2607840" cy="3214440"/>
          </a:xfrm>
          <a:prstGeom prst="rect">
            <a:avLst/>
          </a:prstGeom>
          <a:solidFill>
            <a:schemeClr val="accent2">
              <a:lumMod val="20000"/>
              <a:lumOff val="80000"/>
              <a:alpha val="82000"/>
            </a:schemeClr>
          </a:solidFill>
          <a:ln w="9360">
            <a:solidFill>
              <a:schemeClr val="tx1"/>
            </a:solidFill>
            <a:round/>
          </a:ln>
        </p:spPr>
        <p:style>
          <a:lnRef idx="0">
            <a:scrgbClr r="0" g="0" b="0"/>
          </a:lnRef>
          <a:fillRef idx="0">
            <a:scrgbClr r="0" g="0" b="0"/>
          </a:fillRef>
          <a:effectRef idx="0">
            <a:scrgbClr r="0" g="0" b="0"/>
          </a:effectRef>
          <a:fontRef idx="minor"/>
        </p:style>
      </p:sp>
      <p:sp>
        <p:nvSpPr>
          <p:cNvPr id="1859" name="CustomShape 30"/>
          <p:cNvSpPr/>
          <p:nvPr/>
        </p:nvSpPr>
        <p:spPr>
          <a:xfrm>
            <a:off x="3505320" y="1643040"/>
            <a:ext cx="3031920" cy="3214440"/>
          </a:xfrm>
          <a:prstGeom prst="rect">
            <a:avLst/>
          </a:prstGeom>
          <a:solidFill>
            <a:schemeClr val="accent3">
              <a:tint val="40000"/>
              <a:alpha val="82000"/>
            </a:schemeClr>
          </a:solidFill>
          <a:ln w="9360">
            <a:solidFill>
              <a:schemeClr val="tx1"/>
            </a:solidFill>
            <a:round/>
          </a:ln>
        </p:spPr>
        <p:style>
          <a:lnRef idx="0">
            <a:scrgbClr r="0" g="0" b="0"/>
          </a:lnRef>
          <a:fillRef idx="0">
            <a:scrgbClr r="0" g="0" b="0"/>
          </a:fillRef>
          <a:effectRef idx="0">
            <a:scrgbClr r="0" g="0" b="0"/>
          </a:effectRef>
          <a:fontRef idx="minor"/>
        </p:style>
      </p:sp>
    </p:spTree>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Déploiement des packages</a:t>
            </a:r>
            <a:endParaRPr lang="en-US" sz="2500" b="0" strike="noStrike" spc="-1">
              <a:solidFill>
                <a:srgbClr val="000000"/>
              </a:solidFill>
              <a:uFill>
                <a:solidFill>
                  <a:srgbClr val="FFFFFF"/>
                </a:solidFill>
              </a:uFill>
              <a:latin typeface="Arial"/>
            </a:endParaRPr>
          </a:p>
        </p:txBody>
      </p:sp>
      <p:sp>
        <p:nvSpPr>
          <p:cNvPr id="186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processus de déploiement des packages consiste en 3 étapes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et définir les configurations du package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Configurer l’utilitaire de déploiement et construire le projet</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Copier et déployer</a:t>
            </a:r>
            <a:endParaRPr lang="en-US" sz="1600" b="0" strike="noStrike" spc="-1">
              <a:solidFill>
                <a:srgbClr val="000000"/>
              </a:solidFill>
              <a:uFill>
                <a:solidFill>
                  <a:srgbClr val="FFFFFF"/>
                </a:solidFill>
              </a:uFill>
              <a:latin typeface="Calibri"/>
            </a:endParaRPr>
          </a:p>
        </p:txBody>
      </p:sp>
      <p:sp>
        <p:nvSpPr>
          <p:cNvPr id="18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Déploiement des packages</a:t>
            </a:r>
            <a:endParaRPr lang="en-US" sz="2500" b="0" strike="noStrike" spc="-1">
              <a:solidFill>
                <a:srgbClr val="000000"/>
              </a:solidFill>
              <a:uFill>
                <a:solidFill>
                  <a:srgbClr val="FFFFFF"/>
                </a:solidFill>
              </a:uFill>
              <a:latin typeface="Arial"/>
            </a:endParaRPr>
          </a:p>
        </p:txBody>
      </p:sp>
      <p:sp>
        <p:nvSpPr>
          <p:cNvPr id="1864" name="TextShape 2"/>
          <p:cNvSpPr txBox="1"/>
          <p:nvPr/>
        </p:nvSpPr>
        <p:spPr>
          <a:xfrm>
            <a:off x="45720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processus de déploiement des packages consiste en 3 étapes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et définir les configurations du package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configurations permettent de mettre à jour les valeur des propriétés lors de l’exécution</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Ex : quand on déploie les packages vers la production</a:t>
            </a:r>
          </a:p>
          <a:p>
            <a:pPr marL="2056680" lvl="4" indent="-227880">
              <a:lnSpc>
                <a:spcPct val="100000"/>
              </a:lnSpc>
              <a:buClr>
                <a:srgbClr val="000000"/>
              </a:buClr>
              <a:buFont typeface="StarSymbol"/>
              <a:buChar char="»"/>
            </a:pPr>
            <a:r>
              <a:rPr lang="en-US" sz="1400" b="0" strike="noStrike" spc="-1">
                <a:solidFill>
                  <a:srgbClr val="000000"/>
                </a:solidFill>
                <a:uFill>
                  <a:solidFill>
                    <a:srgbClr val="FFFFFF"/>
                  </a:solidFill>
                </a:uFill>
                <a:latin typeface="Calibri"/>
              </a:rPr>
              <a:t>Il faut modifier les informations de connexion vers les serveurs</a:t>
            </a:r>
            <a:endParaRPr lang="en-US" sz="20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Différents types de configuration:</a:t>
            </a:r>
            <a:endParaRPr lang="en-US" sz="1400" b="0" strike="noStrike" spc="-1">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Fichier de configuration XML</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Variable d'environnement</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Entrée de Registre</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Variable de package parent</a:t>
            </a:r>
          </a:p>
          <a:p>
            <a:pPr marL="1600200" lvl="3" indent="-227880">
              <a:lnSpc>
                <a:spcPct val="100000"/>
              </a:lnSpc>
              <a:buClr>
                <a:srgbClr val="000000"/>
              </a:buClr>
              <a:buFont typeface="Symbol" charset="2"/>
              <a:buChar char=""/>
            </a:pPr>
            <a:r>
              <a:rPr lang="en-US" sz="1400" b="0" strike="noStrike" spc="-1">
                <a:solidFill>
                  <a:srgbClr val="000000"/>
                </a:solidFill>
                <a:uFill>
                  <a:solidFill>
                    <a:srgbClr val="FFFFFF"/>
                  </a:solidFill>
                </a:uFill>
                <a:latin typeface="Calibri"/>
              </a:rPr>
              <a:t>Table SQL Server</a:t>
            </a: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86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2</a:t>
            </a:r>
            <a:endParaRPr lang="en-US" sz="2100" b="0" strike="noStrike" spc="-1">
              <a:solidFill>
                <a:srgbClr val="595959"/>
              </a:solidFill>
              <a:uFill>
                <a:solidFill>
                  <a:srgbClr val="FFFFFF"/>
                </a:solidFill>
              </a:uFill>
              <a:latin typeface="Calibri"/>
            </a:endParaRPr>
          </a:p>
        </p:txBody>
      </p:sp>
      <p:sp>
        <p:nvSpPr>
          <p:cNvPr id="586"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587" name="TextShape 3"/>
          <p:cNvSpPr txBox="1"/>
          <p:nvPr/>
        </p:nvSpPr>
        <p:spPr>
          <a:xfrm>
            <a:off x="1371600" y="4406760"/>
            <a:ext cx="777204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Gestion des fichiers et des bases de données</a:t>
            </a:r>
            <a:endParaRPr lang="en-US" sz="25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Déploiement des packages</a:t>
            </a:r>
            <a:endParaRPr lang="en-US" sz="2500" b="0" strike="noStrike" spc="-1">
              <a:solidFill>
                <a:srgbClr val="000000"/>
              </a:solidFill>
              <a:uFill>
                <a:solidFill>
                  <a:srgbClr val="FFFFFF"/>
                </a:solidFill>
              </a:uFill>
              <a:latin typeface="Arial"/>
            </a:endParaRPr>
          </a:p>
        </p:txBody>
      </p:sp>
      <p:sp>
        <p:nvSpPr>
          <p:cNvPr id="1867" name="TextShape 2"/>
          <p:cNvSpPr txBox="1"/>
          <p:nvPr/>
        </p:nvSpPr>
        <p:spPr>
          <a:xfrm>
            <a:off x="45720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processus de déploiement des packages consiste en 3 étapes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Configurer l’utilitaire de déploiement et construire le projet</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configuration de l’utilitaire de déploiement permet d’activer la construction de l’utilitaire lors de la construction de projet, et la spécification du chemin de création.</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Copier et déployer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 manifeste de déploiement créer lors la construction du projet aura un nom de fichier nom_du_projet.SSISDeploymentManifest.</a:t>
            </a:r>
            <a:endParaRPr lang="en-US" sz="1400" b="0" strike="noStrike" spc="-1">
              <a:solidFill>
                <a:srgbClr val="000000"/>
              </a:solidFill>
              <a:uFill>
                <a:solidFill>
                  <a:srgbClr val="FFFFFF"/>
                </a:solidFill>
              </a:uFill>
              <a:latin typeface="Calibri"/>
            </a:endParaRPr>
          </a:p>
        </p:txBody>
      </p:sp>
      <p:sp>
        <p:nvSpPr>
          <p:cNvPr id="186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87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Transfert de données en utilisant SQL Server Integration Services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Création d’un package SSIS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Déploiement d’un package SSIS</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8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8</a:t>
            </a:r>
            <a:endParaRPr lang="en-US" sz="2100" b="0" strike="noStrike" spc="-1">
              <a:solidFill>
                <a:srgbClr val="595959"/>
              </a:solidFill>
              <a:uFill>
                <a:solidFill>
                  <a:srgbClr val="FFFFFF"/>
                </a:solidFill>
              </a:uFill>
              <a:latin typeface="Calibri"/>
            </a:endParaRPr>
          </a:p>
        </p:txBody>
      </p:sp>
      <p:sp>
        <p:nvSpPr>
          <p:cNvPr id="1876"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1877" name="TextShape 3"/>
          <p:cNvSpPr txBox="1"/>
          <p:nvPr/>
        </p:nvSpPr>
        <p:spPr>
          <a:xfrm>
            <a:off x="1371960" y="4406400"/>
            <a:ext cx="7772040" cy="1361880"/>
          </a:xfrm>
          <a:prstGeom prst="rect">
            <a:avLst/>
          </a:prstGeom>
          <a:noFill/>
          <a:ln w="9360">
            <a:noFill/>
          </a:ln>
        </p:spPr>
        <p:txBody>
          <a:bodyPr/>
          <a:lstStyle/>
          <a:p>
            <a:pPr>
              <a:lnSpc>
                <a:spcPct val="100000"/>
              </a:lnSpc>
            </a:pPr>
            <a:r>
              <a:rPr lang="en-US" sz="2500" b="1" strike="noStrike" spc="-1" dirty="0">
                <a:solidFill>
                  <a:srgbClr val="808080"/>
                </a:solidFill>
                <a:uFill>
                  <a:solidFill>
                    <a:srgbClr val="FFFFFF"/>
                  </a:solidFill>
                </a:uFill>
                <a:latin typeface="Calibri"/>
              </a:rPr>
              <a:t>Introduction  à la </a:t>
            </a:r>
            <a:r>
              <a:rPr lang="en-US" sz="2500" b="1" strike="noStrike" spc="-1" dirty="0" err="1">
                <a:solidFill>
                  <a:srgbClr val="808080"/>
                </a:solidFill>
                <a:uFill>
                  <a:solidFill>
                    <a:srgbClr val="FFFFFF"/>
                  </a:solidFill>
                </a:uFill>
                <a:latin typeface="Calibri"/>
              </a:rPr>
              <a:t>réplication</a:t>
            </a:r>
            <a:endParaRPr lang="en-US" sz="2500" b="0" strike="noStrike" spc="-1" dirty="0">
              <a:solidFill>
                <a:srgbClr val="000000"/>
              </a:solidFill>
              <a:uFill>
                <a:solidFill>
                  <a:srgbClr val="FFFFFF"/>
                </a:solidFill>
              </a:uFill>
              <a:latin typeface="Aria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187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Concept de distribution et disponibilité des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Connaitre les différents types de réplication, les rôles serveurs et les scénarios de réplication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Implémenter un scénarios de réplication</a:t>
            </a:r>
          </a:p>
        </p:txBody>
      </p:sp>
      <p:sp>
        <p:nvSpPr>
          <p:cNvPr id="188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188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Définition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réplication</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rôles des serveurs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articles, les publications et les abonnements</a:t>
            </a:r>
          </a:p>
        </p:txBody>
      </p:sp>
      <p:sp>
        <p:nvSpPr>
          <p:cNvPr id="188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 name="Picture 2"/>
          <p:cNvPicPr/>
          <p:nvPr/>
        </p:nvPicPr>
        <p:blipFill>
          <a:blip r:embed="rId3"/>
          <a:stretch/>
        </p:blipFill>
        <p:spPr>
          <a:xfrm>
            <a:off x="6858000" y="609480"/>
            <a:ext cx="1828440" cy="1639800"/>
          </a:xfrm>
          <a:prstGeom prst="rect">
            <a:avLst/>
          </a:prstGeom>
          <a:ln w="9360">
            <a:noFill/>
          </a:ln>
        </p:spPr>
      </p:pic>
      <p:sp>
        <p:nvSpPr>
          <p:cNvPr id="18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Définition</a:t>
            </a:r>
            <a:endParaRPr lang="en-US" sz="2500" b="0" strike="noStrike" spc="-1">
              <a:solidFill>
                <a:srgbClr val="000000"/>
              </a:solidFill>
              <a:uFill>
                <a:solidFill>
                  <a:srgbClr val="FFFFFF"/>
                </a:solidFill>
              </a:uFill>
              <a:latin typeface="Arial"/>
            </a:endParaRPr>
          </a:p>
        </p:txBody>
      </p:sp>
      <p:sp>
        <p:nvSpPr>
          <p:cNvPr id="1886" name="TextShape 2"/>
          <p:cNvSpPr txBox="1"/>
          <p:nvPr/>
        </p:nvSpPr>
        <p:spPr>
          <a:xfrm>
            <a:off x="457200" y="19051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réplication est le mécanisme de création et de manipulation de plusieurs copies de la même donnée.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données sont distribuées sur le même site et les leurs modifications sont répliquées dans des temps raisonnables</a:t>
            </a:r>
          </a:p>
          <a:p>
            <a:pPr>
              <a:lnSpc>
                <a:spcPct val="100000"/>
              </a:lnSpc>
            </a:pPr>
            <a:endParaRPr lang="en-US" sz="2100" b="0" strike="noStrike" spc="-1">
              <a:solidFill>
                <a:srgbClr val="595959"/>
              </a:solidFill>
              <a:uFill>
                <a:solidFill>
                  <a:srgbClr val="FFFFFF"/>
                </a:solidFill>
              </a:uFill>
              <a:latin typeface="Calibri"/>
            </a:endParaRPr>
          </a:p>
        </p:txBody>
      </p:sp>
      <p:sp>
        <p:nvSpPr>
          <p:cNvPr id="18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8" name="Picture 2"/>
          <p:cNvPicPr/>
          <p:nvPr/>
        </p:nvPicPr>
        <p:blipFill>
          <a:blip r:embed="rId3"/>
          <a:stretch/>
        </p:blipFill>
        <p:spPr>
          <a:xfrm>
            <a:off x="5105520" y="4038480"/>
            <a:ext cx="1875960" cy="1682640"/>
          </a:xfrm>
          <a:prstGeom prst="rect">
            <a:avLst/>
          </a:prstGeom>
          <a:ln w="9360">
            <a:noFill/>
          </a:ln>
        </p:spPr>
      </p:pic>
      <p:sp>
        <p:nvSpPr>
          <p:cNvPr id="188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Définition</a:t>
            </a:r>
            <a:endParaRPr lang="en-US" sz="2500" b="0" strike="noStrike" spc="-1">
              <a:solidFill>
                <a:srgbClr val="000000"/>
              </a:solidFill>
              <a:uFill>
                <a:solidFill>
                  <a:srgbClr val="FFFFFF"/>
                </a:solidFill>
              </a:uFill>
              <a:latin typeface="Arial"/>
            </a:endParaRPr>
          </a:p>
        </p:txBody>
      </p:sp>
      <p:sp>
        <p:nvSpPr>
          <p:cNvPr id="1890" name="TextShape 2"/>
          <p:cNvSpPr txBox="1"/>
          <p:nvPr/>
        </p:nvSpPr>
        <p:spPr>
          <a:xfrm>
            <a:off x="457200" y="1600200"/>
            <a:ext cx="8229240" cy="30477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Avantages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données sont proches géographiquement des utilisateurs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Permettent à des sites autonomes de ne pas être continuellement connectés aux autres sites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a:t>
            </a:r>
            <a:endParaRPr lang="en-US" sz="1600" b="0" strike="noStrike" spc="-1">
              <a:solidFill>
                <a:srgbClr val="000000"/>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p:txBody>
      </p:sp>
      <p:sp>
        <p:nvSpPr>
          <p:cNvPr id="18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2" name="Picture 2"/>
          <p:cNvPicPr/>
          <p:nvPr/>
        </p:nvPicPr>
        <p:blipFill>
          <a:blip r:embed="rId3"/>
          <a:stretch/>
        </p:blipFill>
        <p:spPr>
          <a:xfrm>
            <a:off x="2950200" y="1057320"/>
            <a:ext cx="3276360" cy="1927440"/>
          </a:xfrm>
          <a:prstGeom prst="rect">
            <a:avLst/>
          </a:prstGeom>
          <a:ln w="9360">
            <a:noFill/>
          </a:ln>
        </p:spPr>
      </p:pic>
      <p:sp>
        <p:nvSpPr>
          <p:cNvPr id="189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des serveurs</a:t>
            </a:r>
            <a:endParaRPr lang="en-US" sz="2500" b="0" strike="noStrike" spc="-1">
              <a:solidFill>
                <a:srgbClr val="000000"/>
              </a:solidFill>
              <a:uFill>
                <a:solidFill>
                  <a:srgbClr val="FFFFFF"/>
                </a:solidFill>
              </a:uFill>
              <a:latin typeface="Arial"/>
            </a:endParaRPr>
          </a:p>
        </p:txBody>
      </p:sp>
      <p:sp>
        <p:nvSpPr>
          <p:cNvPr id="1894" name="TextShape 2"/>
          <p:cNvSpPr txBox="1"/>
          <p:nvPr/>
        </p:nvSpPr>
        <p:spPr>
          <a:xfrm>
            <a:off x="457200" y="2789280"/>
            <a:ext cx="8229240" cy="31539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Une instance de SQL Server peut être un publieur, un distributeur, un abonné, ou une combinaison des trois.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La topographie représente la combinaison utilisée</a:t>
            </a:r>
          </a:p>
        </p:txBody>
      </p:sp>
      <p:sp>
        <p:nvSpPr>
          <p:cNvPr id="189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6" name="Picture 2"/>
          <p:cNvPicPr/>
          <p:nvPr/>
        </p:nvPicPr>
        <p:blipFill>
          <a:blip r:embed="rId3"/>
          <a:stretch/>
        </p:blipFill>
        <p:spPr>
          <a:xfrm>
            <a:off x="2950200" y="1057320"/>
            <a:ext cx="3276360" cy="1927440"/>
          </a:xfrm>
          <a:prstGeom prst="rect">
            <a:avLst/>
          </a:prstGeom>
          <a:ln w="9360">
            <a:noFill/>
          </a:ln>
        </p:spPr>
      </p:pic>
      <p:sp>
        <p:nvSpPr>
          <p:cNvPr id="189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des serveurs</a:t>
            </a:r>
            <a:endParaRPr lang="en-US" sz="2500" b="0" strike="noStrike" spc="-1">
              <a:solidFill>
                <a:srgbClr val="000000"/>
              </a:solidFill>
              <a:uFill>
                <a:solidFill>
                  <a:srgbClr val="FFFFFF"/>
                </a:solidFill>
              </a:uFill>
              <a:latin typeface="Arial"/>
            </a:endParaRPr>
          </a:p>
        </p:txBody>
      </p:sp>
      <p:sp>
        <p:nvSpPr>
          <p:cNvPr id="1898" name="TextShape 2"/>
          <p:cNvSpPr txBox="1"/>
          <p:nvPr/>
        </p:nvSpPr>
        <p:spPr>
          <a:xfrm>
            <a:off x="457200" y="2971800"/>
            <a:ext cx="8229240" cy="22856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Publieur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Possède la copie originale des données et la rend disponible aux abonnées.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données sont envoyées au distributeur qui les transfert aux abonnés</a:t>
            </a:r>
            <a:endParaRPr lang="en-US" sz="1600" b="0" strike="noStrike" spc="-1">
              <a:solidFill>
                <a:srgbClr val="000000"/>
              </a:solidFill>
              <a:uFill>
                <a:solidFill>
                  <a:srgbClr val="FFFFFF"/>
                </a:solidFill>
              </a:uFill>
              <a:latin typeface="Calibri"/>
            </a:endParaRPr>
          </a:p>
        </p:txBody>
      </p:sp>
      <p:sp>
        <p:nvSpPr>
          <p:cNvPr id="189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0" name="Picture 2"/>
          <p:cNvPicPr/>
          <p:nvPr/>
        </p:nvPicPr>
        <p:blipFill>
          <a:blip r:embed="rId3"/>
          <a:stretch/>
        </p:blipFill>
        <p:spPr>
          <a:xfrm>
            <a:off x="2950200" y="1057320"/>
            <a:ext cx="3276360" cy="1927440"/>
          </a:xfrm>
          <a:prstGeom prst="rect">
            <a:avLst/>
          </a:prstGeom>
          <a:ln w="9360">
            <a:noFill/>
          </a:ln>
        </p:spPr>
      </p:pic>
      <p:sp>
        <p:nvSpPr>
          <p:cNvPr id="190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des serveurs</a:t>
            </a:r>
            <a:endParaRPr lang="en-US" sz="2500" b="0" strike="noStrike" spc="-1">
              <a:solidFill>
                <a:srgbClr val="000000"/>
              </a:solidFill>
              <a:uFill>
                <a:solidFill>
                  <a:srgbClr val="FFFFFF"/>
                </a:solidFill>
              </a:uFill>
              <a:latin typeface="Arial"/>
            </a:endParaRPr>
          </a:p>
        </p:txBody>
      </p:sp>
      <p:sp>
        <p:nvSpPr>
          <p:cNvPr id="1902" name="TextShape 2"/>
          <p:cNvSpPr txBox="1"/>
          <p:nvPr/>
        </p:nvSpPr>
        <p:spPr>
          <a:xfrm>
            <a:off x="457200" y="2590920"/>
            <a:ext cx="8229240" cy="2971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Distributeur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Stocke les informations sur le statut de la réplication, les métadonnées de la publication, et parfois, les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publieur peut faire office de distributeur, mais quand il y a une grande quantité de données, un distributeur séparé est créer.</a:t>
            </a:r>
            <a:endParaRPr lang="en-US" sz="1600" b="0" strike="noStrike" spc="-1">
              <a:solidFill>
                <a:srgbClr val="000000"/>
              </a:solidFill>
              <a:uFill>
                <a:solidFill>
                  <a:srgbClr val="FFFFFF"/>
                </a:solidFill>
              </a:uFill>
              <a:latin typeface="Calibri"/>
            </a:endParaRPr>
          </a:p>
        </p:txBody>
      </p:sp>
      <p:sp>
        <p:nvSpPr>
          <p:cNvPr id="190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58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Comprendre comment Microsoft SQL Server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Stocke les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Traite les transactions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Utilise les fichiers et les « filegroups »</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Savoir prédire combien d’espace disque la base de données pourrait consommer.</a:t>
            </a:r>
          </a:p>
          <a:p>
            <a:pPr>
              <a:lnSpc>
                <a:spcPct val="100000"/>
              </a:lnSpc>
            </a:pPr>
            <a:endParaRPr lang="en-US" sz="2100" b="0" strike="noStrike" spc="-1">
              <a:solidFill>
                <a:srgbClr val="595959"/>
              </a:solidFill>
              <a:uFill>
                <a:solidFill>
                  <a:srgbClr val="FFFFFF"/>
                </a:solidFill>
              </a:uFill>
              <a:latin typeface="Calibri"/>
            </a:endParaRPr>
          </a:p>
        </p:txBody>
      </p:sp>
      <p:sp>
        <p:nvSpPr>
          <p:cNvPr id="5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 name="Picture 2"/>
          <p:cNvPicPr/>
          <p:nvPr/>
        </p:nvPicPr>
        <p:blipFill>
          <a:blip r:embed="rId3"/>
          <a:stretch/>
        </p:blipFill>
        <p:spPr>
          <a:xfrm>
            <a:off x="2950200" y="1057320"/>
            <a:ext cx="3276360" cy="1927440"/>
          </a:xfrm>
          <a:prstGeom prst="rect">
            <a:avLst/>
          </a:prstGeom>
          <a:ln w="9360">
            <a:noFill/>
          </a:ln>
        </p:spPr>
      </p:pic>
      <p:sp>
        <p:nvSpPr>
          <p:cNvPr id="190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rôles des serveurs</a:t>
            </a:r>
            <a:endParaRPr lang="en-US" sz="2500" b="0" strike="noStrike" spc="-1">
              <a:solidFill>
                <a:srgbClr val="000000"/>
              </a:solidFill>
              <a:uFill>
                <a:solidFill>
                  <a:srgbClr val="FFFFFF"/>
                </a:solidFill>
              </a:uFill>
              <a:latin typeface="Arial"/>
            </a:endParaRPr>
          </a:p>
        </p:txBody>
      </p:sp>
      <p:sp>
        <p:nvSpPr>
          <p:cNvPr id="1906" name="TextShape 2"/>
          <p:cNvSpPr txBox="1"/>
          <p:nvPr/>
        </p:nvSpPr>
        <p:spPr>
          <a:xfrm>
            <a:off x="457200" y="2590920"/>
            <a:ext cx="8229240" cy="28951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Abonnés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Possède les copies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lui</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Interdire toute modification des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Permettre de modifier ces copies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Permettre de modifier ces copies de données et les fusionner après</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0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0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Snapshot Replication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de capture instantanée transmet les données telles qu'elles apparaissent à un moment précis, sans contrôler les mises à jour des données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Lors de la synchronisation, l'intégralité de la capture instantanée est générée et envoyée aux abonnés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L'utilisation de la réplication de capture instantanée seule est la plus appropriée lorsqu'une ou plusieurs des conditions suivantes est vraie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Les données sont peu modifiées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il est permis de posséder des copies de données non mises à jour par rapport au serveur de publication pendant un certain temps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de faibles volumes de données sont répliqués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un volume important de modifications se produit sur un court laps de temps.</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1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1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Transactional Replication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transactionnelle commence en général avec la capture instantanée des objets et des données de la base de données de publication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Dès que la première capture est effectuée, les changements de données et les modifications de schémas effectués ensuite au niveau du serveur de publication sont en général transmis à l'Abonné à mesure qu'ils se produisent (presque en temps réel)</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changements de données sont appliqués à l'Abonné dans le même ordre et dans les mêmes limites de transaction que sur le serveur de publication </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1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1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Transactional Replication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transactionnelle est en général utilisée dans les environnements serveur à serveur, et convient pour chacun des cas suivants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Vous souhaitez propager les modifications incrémentielles vers les Abonnés, au fur et à mesure qu'elles s'exécutent.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L'application nécessite une faible latence entre le moment où les changements sont effectués sur le serveur de publication et le moment où ils parviennent à l'Abonné.</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L'application a besoin d'un accès aux états de données intermédiaires. Par exemple, si une ligne change cinq fois, la réplication transactionnelle permet à une application de réagir à chaque changement (par exemple l'activation d'un déclencheur), et non pas seulement au dernier changement effectué sur la ligne.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serveur de publication a un volume très élevé d'activité d'insertion, de mise à jour et de suppression.</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Le serveur de publication ou l'Abonné est une base de données non-SQL Server, Oracle par exemple.
 </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1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18" name="TextShape 2"/>
          <p:cNvSpPr txBox="1"/>
          <p:nvPr/>
        </p:nvSpPr>
        <p:spPr>
          <a:xfrm>
            <a:off x="45720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Merge Replication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de fusion, comme la réplication transactionnelle, démarre généralement avec une capture instantanée des objets et des données de la base de données de publication.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modifications de données et de schéma ultérieures qui sont effectuées sur le serveur de publication et sur les Abonnés sont suivies avec des déclencheurs.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L'abonné est synchronisé avec l'éditeur lorsqu'il est connecté au réseau et il échange toutes les lignes qui ont changé entre l'éditeur et l'abonné depuis la dernière synchronisation.</a:t>
            </a:r>
            <a:endParaRPr lang="en-US" sz="1600" b="0" strike="noStrike" spc="-1">
              <a:solidFill>
                <a:srgbClr val="000000"/>
              </a:solidFill>
              <a:uFill>
                <a:solidFill>
                  <a:srgbClr val="FFFFFF"/>
                </a:solidFill>
              </a:uFill>
              <a:latin typeface="Calibri"/>
            </a:endParaRPr>
          </a:p>
        </p:txBody>
      </p:sp>
      <p:sp>
        <p:nvSpPr>
          <p:cNvPr id="191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21" name="TextShape 2"/>
          <p:cNvSpPr txBox="1"/>
          <p:nvPr/>
        </p:nvSpPr>
        <p:spPr>
          <a:xfrm>
            <a:off x="457200" y="14479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Merge Replication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réplication de fusion est généralement utilisée dans des environnements de serveur à client. La réplication de fusion est appropriée dans les situations suivantes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Plusieurs abonnés peuvent mettre à jour les mêmes données à différents moments et propager ces modifications au serveur de publication et à d'autres Abonnés.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des abonnés doivent recevoir des données, apporter des modifications hors connexion et synchroniser ultérieurement ces modifications avec l'éditeur et d'autres abonnés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Chaque Abonné requiert une partition de données différente.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Des conflits peuvent se produire et, le cas échéant, vous devez pouvoir les détecter et les résoudre.</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L'application requiert le résultat des modifications des données au lieu de devoir accéder aux états intermédiaires des données. Par exemple, si une ligne change cinq fois sur un Abonné avant qu'il se synchronise avec un serveur de publication, la ligne ne change qu'une seule fois sur le serveur de publication pour refléter le résultat final des modifications (c'est-à-dire la cinquième valeur).</a:t>
            </a:r>
            <a:endParaRPr lang="en-US" sz="1400" b="0" strike="noStrike" spc="-1">
              <a:solidFill>
                <a:srgbClr val="000000"/>
              </a:solidFill>
              <a:uFill>
                <a:solidFill>
                  <a:srgbClr val="FFFFFF"/>
                </a:solidFill>
              </a:uFill>
              <a:latin typeface="Calibri"/>
            </a:endParaRPr>
          </a:p>
        </p:txBody>
      </p:sp>
      <p:sp>
        <p:nvSpPr>
          <p:cNvPr id="192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Types de réplication</a:t>
            </a:r>
            <a:endParaRPr lang="en-US" sz="2500" b="0" strike="noStrike" spc="-1">
              <a:solidFill>
                <a:srgbClr val="000000"/>
              </a:solidFill>
              <a:uFill>
                <a:solidFill>
                  <a:srgbClr val="FFFFFF"/>
                </a:solidFill>
              </a:uFill>
              <a:latin typeface="Arial"/>
            </a:endParaRPr>
          </a:p>
        </p:txBody>
      </p:sp>
      <p:sp>
        <p:nvSpPr>
          <p:cNvPr id="192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Réplication hétérogène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répliquer les données provenant de SQL Server vers d’autres systèmes de gestion de bases de données tels que IBM DB2, Oracle ou SyBase.</a:t>
            </a:r>
            <a:endParaRPr lang="en-US" sz="1600" b="0" strike="noStrike" spc="-1">
              <a:solidFill>
                <a:srgbClr val="000000"/>
              </a:solidFill>
              <a:uFill>
                <a:solidFill>
                  <a:srgbClr val="FFFFFF"/>
                </a:solidFill>
              </a:uFill>
              <a:latin typeface="Calibri"/>
            </a:endParaRPr>
          </a:p>
        </p:txBody>
      </p:sp>
      <p:sp>
        <p:nvSpPr>
          <p:cNvPr id="192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articles, les publications et les abonnements</a:t>
            </a:r>
            <a:endParaRPr lang="en-US" sz="2500" b="0" strike="noStrike" spc="-1">
              <a:solidFill>
                <a:srgbClr val="000000"/>
              </a:solidFill>
              <a:uFill>
                <a:solidFill>
                  <a:srgbClr val="FFFFFF"/>
                </a:solidFill>
              </a:uFill>
              <a:latin typeface="Arial"/>
            </a:endParaRPr>
          </a:p>
        </p:txBody>
      </p:sp>
      <p:sp>
        <p:nvSpPr>
          <p:cNvPr id="192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données répliquées sont organisées en articles et publications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Article</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peut représenter toute, ou une partie, de la table ou de l’objet de la base de données.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peut être filtrer horizontalement (les lignes) ou verticalement (les colonnes) </a:t>
            </a:r>
            <a:endParaRPr lang="en-US" sz="1600" b="0" strike="noStrike" spc="-1">
              <a:solidFill>
                <a:srgbClr val="000000"/>
              </a:solidFill>
              <a:uFill>
                <a:solidFill>
                  <a:srgbClr val="FFFFFF"/>
                </a:solidFill>
              </a:uFill>
              <a:latin typeface="Calibri"/>
            </a:endParaRPr>
          </a:p>
        </p:txBody>
      </p:sp>
      <p:sp>
        <p:nvSpPr>
          <p:cNvPr id="19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articles, les publications et les abonnements</a:t>
            </a:r>
            <a:endParaRPr lang="en-US" sz="2500" b="0" strike="noStrike" spc="-1">
              <a:solidFill>
                <a:srgbClr val="000000"/>
              </a:solidFill>
              <a:uFill>
                <a:solidFill>
                  <a:srgbClr val="FFFFFF"/>
                </a:solidFill>
              </a:uFill>
              <a:latin typeface="Arial"/>
            </a:endParaRPr>
          </a:p>
        </p:txBody>
      </p:sp>
      <p:sp>
        <p:nvSpPr>
          <p:cNvPr id="19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Publication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Peut contenir un ou plusieurs articles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Elle peut uniquement avoir des articles provenant de la même base de données,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 il peut y avoir plusieurs publications au sein de la même base de données</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articles, les publications et les abonnements</a:t>
            </a:r>
            <a:endParaRPr lang="en-US" sz="2500" b="0" strike="noStrike" spc="-1">
              <a:solidFill>
                <a:srgbClr val="000000"/>
              </a:solidFill>
              <a:uFill>
                <a:solidFill>
                  <a:srgbClr val="FFFFFF"/>
                </a:solidFill>
              </a:uFill>
              <a:latin typeface="Arial"/>
            </a:endParaRPr>
          </a:p>
        </p:txBody>
      </p:sp>
      <p:sp>
        <p:nvSpPr>
          <p:cNvPr id="19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abonnements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sont créer pour les publications et non les articles.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On peut ajouter ou supprimer des abonnements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L’ajout des abonnements se fait au niveau du publieur.</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La suppression d’un abonnement se fait au niveau des abonnés.</a:t>
            </a:r>
            <a:endParaRPr lang="en-US" sz="1600" b="0" strike="noStrike" spc="-1">
              <a:solidFill>
                <a:srgbClr val="000000"/>
              </a:solidFill>
              <a:uFill>
                <a:solidFill>
                  <a:srgbClr val="FFFFFF"/>
                </a:solidFill>
              </a:uFill>
              <a:latin typeface="Calibri"/>
            </a:endParaRPr>
          </a:p>
        </p:txBody>
      </p:sp>
      <p:sp>
        <p:nvSpPr>
          <p:cNvPr id="19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59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Planification d’une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Création d’une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Gestion d’une base de données</a:t>
            </a:r>
          </a:p>
        </p:txBody>
      </p:sp>
      <p:sp>
        <p:nvSpPr>
          <p:cNvPr id="59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articles, les publications et les abonnements</a:t>
            </a:r>
            <a:endParaRPr lang="en-US" sz="2500" b="0" strike="noStrike" spc="-1">
              <a:solidFill>
                <a:srgbClr val="000000"/>
              </a:solidFill>
              <a:uFill>
                <a:solidFill>
                  <a:srgbClr val="FFFFFF"/>
                </a:solidFill>
              </a:uFill>
              <a:latin typeface="Arial"/>
            </a:endParaRPr>
          </a:p>
        </p:txBody>
      </p:sp>
      <p:sp>
        <p:nvSpPr>
          <p:cNvPr id="193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agents de réplication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processus de réplication est exécuté par les agent de réplications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Ces agent sont configurer lorsqu’on construit une solution de réplication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on implémente un réplication, on doit spécifier dans quelle instance de SQL Server les agent de réplications vont fonctionner.</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articles, les publications et les abonnements</a:t>
            </a:r>
            <a:endParaRPr lang="en-US" sz="2500" b="0" strike="noStrike" spc="-1">
              <a:solidFill>
                <a:srgbClr val="000000"/>
              </a:solidFill>
              <a:uFill>
                <a:solidFill>
                  <a:srgbClr val="FFFFFF"/>
                </a:solidFill>
              </a:uFill>
              <a:latin typeface="Arial"/>
            </a:endParaRPr>
          </a:p>
        </p:txBody>
      </p:sp>
      <p:sp>
        <p:nvSpPr>
          <p:cNvPr id="193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agents de réplication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 existe différents types d’agents de réplication</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SQL Server Agent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Snapshot Agent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Log Reader Agent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Queue Reader Agent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Distribution Agent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Merge Agent</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194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1942"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Implémentation d’une réplication</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une réplication</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Créer un abonnement</a:t>
            </a:r>
            <a:endParaRPr lang="en-US" sz="1600" b="0" strike="noStrike" spc="-1">
              <a:solidFill>
                <a:srgbClr val="000000"/>
              </a:solidFill>
              <a:uFill>
                <a:solidFill>
                  <a:srgbClr val="FFFFFF"/>
                </a:solidFill>
              </a:uFill>
              <a:latin typeface="Calibri"/>
            </a:endParaRPr>
          </a:p>
        </p:txBody>
      </p:sp>
      <p:sp>
        <p:nvSpPr>
          <p:cNvPr id="194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47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Connaître</a:t>
            </a:r>
            <a:r>
              <a:rPr lang="en-US" sz="2100" b="0" strike="noStrike" spc="-1" dirty="0">
                <a:solidFill>
                  <a:srgbClr val="595959"/>
                </a:solidFill>
                <a:uFill>
                  <a:solidFill>
                    <a:srgbClr val="FFFFFF"/>
                  </a:solidFill>
                </a:uFill>
                <a:latin typeface="Calibri"/>
              </a:rPr>
              <a:t> les configurations </a:t>
            </a:r>
            <a:r>
              <a:rPr lang="en-US" sz="2100" b="0" strike="noStrike" spc="-1" dirty="0" err="1">
                <a:solidFill>
                  <a:srgbClr val="595959"/>
                </a:solidFill>
                <a:uFill>
                  <a:solidFill>
                    <a:srgbClr val="FFFFFF"/>
                  </a:solidFill>
                </a:uFill>
                <a:latin typeface="Calibri"/>
              </a:rPr>
              <a:t>minimales</a:t>
            </a:r>
            <a:r>
              <a:rPr lang="en-US" sz="2100" b="0" strike="noStrike" spc="-1" dirty="0">
                <a:solidFill>
                  <a:srgbClr val="595959"/>
                </a:solidFill>
                <a:uFill>
                  <a:solidFill>
                    <a:srgbClr val="FFFFFF"/>
                  </a:solidFill>
                </a:uFill>
                <a:latin typeface="Calibri"/>
              </a:rPr>
              <a:t> pour installer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Savoir installer et </a:t>
            </a:r>
            <a:r>
              <a:rPr lang="en-US" sz="2100" b="0" strike="noStrike" spc="-1" dirty="0" err="1">
                <a:solidFill>
                  <a:srgbClr val="595959"/>
                </a:solidFill>
                <a:uFill>
                  <a:solidFill>
                    <a:srgbClr val="FFFFFF"/>
                  </a:solidFill>
                </a:uFill>
                <a:latin typeface="Calibri"/>
              </a:rPr>
              <a:t>configurer</a:t>
            </a:r>
            <a:r>
              <a:rPr lang="en-US" sz="2100" b="0" strike="noStrike" spc="-1" dirty="0">
                <a:solidFill>
                  <a:srgbClr val="595959"/>
                </a:solidFill>
                <a:uFill>
                  <a:solidFill>
                    <a:srgbClr val="FFFFFF"/>
                  </a:solidFill>
                </a:uFill>
                <a:latin typeface="Calibri"/>
              </a:rPr>
              <a:t> SQL Server</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Connaître</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procédures</a:t>
            </a:r>
            <a:r>
              <a:rPr lang="en-US" sz="2100" b="0" strike="noStrike" spc="-1" dirty="0">
                <a:solidFill>
                  <a:srgbClr val="595959"/>
                </a:solidFill>
                <a:uFill>
                  <a:solidFill>
                    <a:srgbClr val="FFFFFF"/>
                  </a:solidFill>
                </a:uFill>
                <a:latin typeface="Calibri"/>
              </a:rPr>
              <a:t> pour installer et </a:t>
            </a:r>
            <a:r>
              <a:rPr lang="en-US" sz="2100" b="0" strike="noStrike" spc="-1" dirty="0" err="1">
                <a:solidFill>
                  <a:srgbClr val="595959"/>
                </a:solidFill>
                <a:uFill>
                  <a:solidFill>
                    <a:srgbClr val="FFFFFF"/>
                  </a:solidFill>
                </a:uFill>
                <a:latin typeface="Calibri"/>
              </a:rPr>
              <a:t>supprimer</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composants</a:t>
            </a:r>
            <a:endParaRPr lang="en-US" sz="2100" b="0" strike="noStrike" spc="-1" dirty="0">
              <a:solidFill>
                <a:srgbClr val="595959"/>
              </a:solidFill>
              <a:uFill>
                <a:solidFill>
                  <a:srgbClr val="FFFFFF"/>
                </a:solidFill>
              </a:uFill>
              <a:latin typeface="Calibri"/>
            </a:endParaRPr>
          </a:p>
          <a:p>
            <a:pPr>
              <a:lnSpc>
                <a:spcPct val="100000"/>
              </a:lnSpc>
            </a:pPr>
            <a:endParaRPr lang="en-US" sz="2100" b="0" strike="noStrike" spc="-1" dirty="0">
              <a:solidFill>
                <a:srgbClr val="595959"/>
              </a:solidFill>
              <a:uFill>
                <a:solidFill>
                  <a:srgbClr val="FFFFFF"/>
                </a:solidFill>
              </a:uFill>
              <a:latin typeface="Calibri"/>
            </a:endParaRPr>
          </a:p>
        </p:txBody>
      </p:sp>
      <p:sp>
        <p:nvSpPr>
          <p:cNvPr id="47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Planification d’une base de données</a:t>
            </a:r>
            <a:endParaRPr lang="en-US" sz="2500" b="0" strike="noStrike" spc="-1">
              <a:solidFill>
                <a:srgbClr val="000000"/>
              </a:solidFill>
              <a:uFill>
                <a:solidFill>
                  <a:srgbClr val="FFFFFF"/>
                </a:solidFill>
              </a:uFill>
              <a:latin typeface="Arial"/>
            </a:endParaRPr>
          </a:p>
        </p:txBody>
      </p:sp>
      <p:sp>
        <p:nvSpPr>
          <p:cNvPr id="59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Comment les données sont-elles stockées?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Fonctionnement du « Transaction Log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Emplacement des fichiers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Base de données système</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 FileGroups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Capacité de planification</a:t>
            </a:r>
          </a:p>
        </p:txBody>
      </p:sp>
      <p:sp>
        <p:nvSpPr>
          <p:cNvPr id="59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Shape 1"/>
          <p:cNvSpPr txBox="1"/>
          <p:nvPr/>
        </p:nvSpPr>
        <p:spPr>
          <a:xfrm>
            <a:off x="457200" y="142920"/>
            <a:ext cx="8229240" cy="11520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Comment les données sont-elles stockées?</a:t>
            </a:r>
            <a:endParaRPr lang="en-US" sz="2500" b="0" strike="noStrike" spc="-1">
              <a:solidFill>
                <a:srgbClr val="000000"/>
              </a:solidFill>
              <a:uFill>
                <a:solidFill>
                  <a:srgbClr val="FFFFFF"/>
                </a:solidFill>
              </a:uFill>
              <a:latin typeface="Arial"/>
            </a:endParaRPr>
          </a:p>
        </p:txBody>
      </p:sp>
      <p:sp>
        <p:nvSpPr>
          <p:cNvPr id="598"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599" name="CustomShape 3"/>
          <p:cNvSpPr/>
          <p:nvPr/>
        </p:nvSpPr>
        <p:spPr>
          <a:xfrm>
            <a:off x="1027080" y="2237520"/>
            <a:ext cx="3544920" cy="1864080"/>
          </a:xfrm>
          <a:prstGeom prst="triangle">
            <a:avLst>
              <a:gd name="adj" fmla="val 50000"/>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p:style>
      </p:sp>
      <p:sp>
        <p:nvSpPr>
          <p:cNvPr id="600" name="CustomShape 4"/>
          <p:cNvSpPr/>
          <p:nvPr/>
        </p:nvSpPr>
        <p:spPr>
          <a:xfrm>
            <a:off x="4026960" y="823080"/>
            <a:ext cx="1158840" cy="964080"/>
          </a:xfrm>
          <a:prstGeom prst="can">
            <a:avLst>
              <a:gd name="adj" fmla="val 25000"/>
            </a:avLst>
          </a:prstGeom>
          <a:ln>
            <a:solidFill>
              <a:srgbClr val="86A3A5"/>
            </a:solidFill>
            <a:round/>
          </a:ln>
          <a:effectLst>
            <a:outerShdw blurRad="130000" dist="101600" dir="2700000" algn="tl" rotWithShape="0">
              <a:srgbClr val="000000">
                <a:alpha val="35000"/>
              </a:srgbClr>
            </a:outerShdw>
          </a:effectLst>
        </p:spPr>
        <p:style>
          <a:lnRef idx="1">
            <a:schemeClr val="accent1"/>
          </a:lnRef>
          <a:fillRef idx="2">
            <a:schemeClr val="accent1"/>
          </a:fillRef>
          <a:effectRef idx="1">
            <a:schemeClr val="accent1"/>
          </a:effectRef>
          <a:fontRef idx="minor"/>
        </p:style>
      </p:sp>
      <p:pic>
        <p:nvPicPr>
          <p:cNvPr id="601" name="Rectangle 1061"/>
          <p:cNvPicPr/>
          <p:nvPr/>
        </p:nvPicPr>
        <p:blipFill>
          <a:blip r:embed="rId3"/>
          <a:stretch/>
        </p:blipFill>
        <p:spPr>
          <a:xfrm>
            <a:off x="2458800" y="1594560"/>
            <a:ext cx="749520" cy="1052280"/>
          </a:xfrm>
          <a:prstGeom prst="rect">
            <a:avLst/>
          </a:prstGeom>
          <a:ln w="9360">
            <a:noFill/>
          </a:ln>
        </p:spPr>
      </p:pic>
      <p:pic>
        <p:nvPicPr>
          <p:cNvPr id="602" name="Rectangle 1061"/>
          <p:cNvPicPr/>
          <p:nvPr/>
        </p:nvPicPr>
        <p:blipFill>
          <a:blip r:embed="rId3"/>
          <a:stretch/>
        </p:blipFill>
        <p:spPr>
          <a:xfrm>
            <a:off x="6617880" y="2237520"/>
            <a:ext cx="749520" cy="1052280"/>
          </a:xfrm>
          <a:prstGeom prst="rect">
            <a:avLst/>
          </a:prstGeom>
          <a:ln w="9360">
            <a:noFill/>
          </a:ln>
        </p:spPr>
      </p:pic>
      <p:sp>
        <p:nvSpPr>
          <p:cNvPr id="603" name="CustomShape 5"/>
          <p:cNvSpPr/>
          <p:nvPr/>
        </p:nvSpPr>
        <p:spPr>
          <a:xfrm rot="10800000">
            <a:off x="19134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4" name="CustomShape 6"/>
          <p:cNvSpPr/>
          <p:nvPr/>
        </p:nvSpPr>
        <p:spPr>
          <a:xfrm rot="10800000">
            <a:off x="13680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5" name="CustomShape 7"/>
          <p:cNvSpPr/>
          <p:nvPr/>
        </p:nvSpPr>
        <p:spPr>
          <a:xfrm rot="10800000">
            <a:off x="25272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6" name="CustomShape 8"/>
          <p:cNvSpPr/>
          <p:nvPr/>
        </p:nvSpPr>
        <p:spPr>
          <a:xfrm rot="10800000">
            <a:off x="30726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7" name="CustomShape 9"/>
          <p:cNvSpPr/>
          <p:nvPr/>
        </p:nvSpPr>
        <p:spPr>
          <a:xfrm rot="10800000">
            <a:off x="36180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8" name="CustomShape 10"/>
          <p:cNvSpPr/>
          <p:nvPr/>
        </p:nvSpPr>
        <p:spPr>
          <a:xfrm rot="10800000">
            <a:off x="41634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09" name="CustomShape 11"/>
          <p:cNvSpPr/>
          <p:nvPr/>
        </p:nvSpPr>
        <p:spPr>
          <a:xfrm rot="10800000">
            <a:off x="3004200" y="4937880"/>
            <a:ext cx="817920" cy="102852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10" name="CustomShape 12"/>
          <p:cNvSpPr/>
          <p:nvPr/>
        </p:nvSpPr>
        <p:spPr>
          <a:xfrm rot="9017400">
            <a:off x="3193560" y="1440480"/>
            <a:ext cx="744120" cy="391320"/>
          </a:xfrm>
          <a:prstGeom prst="rightArrow">
            <a:avLst>
              <a:gd name="adj1" fmla="val 50000"/>
              <a:gd name="adj2" fmla="val 50000"/>
            </a:avLst>
          </a:prstGeom>
          <a:ln>
            <a:solidFill>
              <a:srgbClr val="86A3A5"/>
            </a:solidFill>
            <a:round/>
          </a:ln>
          <a:effectLst>
            <a:outerShdw blurRad="190500" dist="228600" dir="2700000" sy="90000" rotWithShape="0">
              <a:srgbClr val="000000">
                <a:alpha val="26000"/>
              </a:srgbClr>
            </a:outerShdw>
          </a:effectLst>
        </p:spPr>
        <p:style>
          <a:lnRef idx="1">
            <a:schemeClr val="accent1"/>
          </a:lnRef>
          <a:fillRef idx="3">
            <a:schemeClr val="accent1"/>
          </a:fillRef>
          <a:effectRef idx="2">
            <a:schemeClr val="accent1"/>
          </a:effectRef>
          <a:fontRef idx="minor"/>
        </p:style>
      </p:sp>
      <p:sp>
        <p:nvSpPr>
          <p:cNvPr id="611" name="CustomShape 13"/>
          <p:cNvSpPr/>
          <p:nvPr/>
        </p:nvSpPr>
        <p:spPr>
          <a:xfrm rot="2676600">
            <a:off x="5200200" y="1719840"/>
            <a:ext cx="1488240" cy="407880"/>
          </a:xfrm>
          <a:prstGeom prst="rightArrow">
            <a:avLst>
              <a:gd name="adj1" fmla="val 50000"/>
              <a:gd name="adj2" fmla="val 50000"/>
            </a:avLst>
          </a:prstGeom>
          <a:ln>
            <a:solidFill>
              <a:srgbClr val="86A3A5"/>
            </a:solidFill>
            <a:round/>
          </a:ln>
          <a:effectLst>
            <a:outerShdw blurRad="190500" dist="228600" dir="2700000" sy="90000" rotWithShape="0">
              <a:srgbClr val="000000">
                <a:alpha val="26000"/>
              </a:srgbClr>
            </a:outerShdw>
          </a:effectLst>
        </p:spPr>
        <p:style>
          <a:lnRef idx="1">
            <a:schemeClr val="accent1"/>
          </a:lnRef>
          <a:fillRef idx="3">
            <a:schemeClr val="accent1"/>
          </a:fillRef>
          <a:effectRef idx="2">
            <a:schemeClr val="accent1"/>
          </a:effectRef>
          <a:fontRef idx="minor"/>
        </p:style>
      </p:sp>
      <p:sp>
        <p:nvSpPr>
          <p:cNvPr id="612" name="CustomShape 14"/>
          <p:cNvSpPr/>
          <p:nvPr/>
        </p:nvSpPr>
        <p:spPr>
          <a:xfrm>
            <a:off x="3345120" y="2109000"/>
            <a:ext cx="1635840" cy="3211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900" b="0" strike="noStrike" spc="-1">
                <a:solidFill>
                  <a:srgbClr val="000000"/>
                </a:solidFill>
                <a:uFill>
                  <a:solidFill>
                    <a:srgbClr val="FFFFFF"/>
                  </a:solidFill>
                </a:uFill>
                <a:latin typeface="Constantia"/>
              </a:rPr>
              <a:t>Fichier de données:</a:t>
            </a:r>
            <a:endParaRPr lang="fr-BE" sz="1800" b="0" strike="noStrike" spc="-1">
              <a:solidFill>
                <a:srgbClr val="000000"/>
              </a:solidFill>
              <a:uFill>
                <a:solidFill>
                  <a:srgbClr val="FFFFFF"/>
                </a:solidFill>
              </a:uFill>
              <a:latin typeface="Arial"/>
            </a:endParaRPr>
          </a:p>
          <a:p>
            <a:pPr algn="ctr">
              <a:lnSpc>
                <a:spcPct val="100000"/>
              </a:lnSpc>
            </a:pPr>
            <a:r>
              <a:rPr lang="fr-BE" sz="900" b="0" strike="noStrike" spc="-1">
                <a:solidFill>
                  <a:srgbClr val="000000"/>
                </a:solidFill>
                <a:uFill>
                  <a:solidFill>
                    <a:srgbClr val="FFFFFF"/>
                  </a:solidFill>
                </a:uFill>
                <a:latin typeface="Constantia"/>
              </a:rPr>
              <a:t>.mdf ou .ndf</a:t>
            </a:r>
            <a:endParaRPr lang="fr-BE" sz="1800" b="0" strike="noStrike" spc="-1">
              <a:solidFill>
                <a:srgbClr val="000000"/>
              </a:solidFill>
              <a:uFill>
                <a:solidFill>
                  <a:srgbClr val="FFFFFF"/>
                </a:solidFill>
              </a:uFill>
              <a:latin typeface="Arial"/>
            </a:endParaRPr>
          </a:p>
        </p:txBody>
      </p:sp>
      <p:sp>
        <p:nvSpPr>
          <p:cNvPr id="613" name="CustomShape 15"/>
          <p:cNvSpPr/>
          <p:nvPr/>
        </p:nvSpPr>
        <p:spPr>
          <a:xfrm>
            <a:off x="1981800" y="3009000"/>
            <a:ext cx="1635840" cy="3211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900" b="0" strike="noStrike" spc="-1" dirty="0">
                <a:solidFill>
                  <a:srgbClr val="000000"/>
                </a:solidFill>
                <a:uFill>
                  <a:solidFill>
                    <a:srgbClr val="FFFFFF"/>
                  </a:solidFill>
                </a:uFill>
                <a:latin typeface="Constantia"/>
              </a:rPr>
              <a:t>Extensions : 8 pages contigües de 8KB </a:t>
            </a:r>
            <a:endParaRPr lang="fr-BE" sz="1800" b="0" strike="noStrike" spc="-1" dirty="0">
              <a:solidFill>
                <a:srgbClr val="000000"/>
              </a:solidFill>
              <a:uFill>
                <a:solidFill>
                  <a:srgbClr val="FFFFFF"/>
                </a:solidFill>
              </a:uFill>
              <a:latin typeface="Arial"/>
            </a:endParaRPr>
          </a:p>
        </p:txBody>
      </p:sp>
      <p:sp>
        <p:nvSpPr>
          <p:cNvPr id="614" name="CustomShape 16"/>
          <p:cNvSpPr/>
          <p:nvPr/>
        </p:nvSpPr>
        <p:spPr>
          <a:xfrm rot="10800000">
            <a:off x="4708800" y="4230480"/>
            <a:ext cx="477000" cy="70704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15" name="CustomShape 17"/>
          <p:cNvSpPr/>
          <p:nvPr/>
        </p:nvSpPr>
        <p:spPr>
          <a:xfrm>
            <a:off x="3004200" y="4423440"/>
            <a:ext cx="1635840" cy="3211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900" b="0" strike="noStrike" spc="-1">
                <a:solidFill>
                  <a:srgbClr val="000000"/>
                </a:solidFill>
                <a:uFill>
                  <a:solidFill>
                    <a:srgbClr val="FFFFFF"/>
                  </a:solidFill>
                </a:uFill>
                <a:latin typeface="Constantia"/>
              </a:rPr>
              <a:t>Pages de 8KB </a:t>
            </a:r>
            <a:endParaRPr lang="fr-BE" sz="1800" b="0" strike="noStrike" spc="-1">
              <a:solidFill>
                <a:srgbClr val="000000"/>
              </a:solidFill>
              <a:uFill>
                <a:solidFill>
                  <a:srgbClr val="FFFFFF"/>
                </a:solidFill>
              </a:uFill>
              <a:latin typeface="Arial"/>
            </a:endParaRPr>
          </a:p>
        </p:txBody>
      </p:sp>
      <p:sp>
        <p:nvSpPr>
          <p:cNvPr id="616" name="CustomShape 18"/>
          <p:cNvSpPr/>
          <p:nvPr/>
        </p:nvSpPr>
        <p:spPr>
          <a:xfrm>
            <a:off x="5390640" y="3201960"/>
            <a:ext cx="1635840" cy="3211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900" b="0" strike="noStrike" spc="-1">
                <a:solidFill>
                  <a:srgbClr val="000000"/>
                </a:solidFill>
                <a:uFill>
                  <a:solidFill>
                    <a:srgbClr val="FFFFFF"/>
                  </a:solidFill>
                </a:uFill>
                <a:latin typeface="Constantia"/>
              </a:rPr>
              <a:t>Fichier de Logs:</a:t>
            </a:r>
            <a:endParaRPr lang="fr-BE" sz="1800" b="0" strike="noStrike" spc="-1">
              <a:solidFill>
                <a:srgbClr val="000000"/>
              </a:solidFill>
              <a:uFill>
                <a:solidFill>
                  <a:srgbClr val="FFFFFF"/>
                </a:solidFill>
              </a:uFill>
              <a:latin typeface="Arial"/>
            </a:endParaRPr>
          </a:p>
          <a:p>
            <a:pPr algn="ctr">
              <a:lnSpc>
                <a:spcPct val="100000"/>
              </a:lnSpc>
            </a:pPr>
            <a:r>
              <a:rPr lang="fr-BE" sz="900" b="0" strike="noStrike" spc="-1">
                <a:solidFill>
                  <a:srgbClr val="000000"/>
                </a:solidFill>
                <a:uFill>
                  <a:solidFill>
                    <a:srgbClr val="FFFFFF"/>
                  </a:solidFill>
                </a:uFill>
                <a:latin typeface="Constantia"/>
              </a:rPr>
              <a:t>.ldf</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TextShape 1"/>
          <p:cNvSpPr txBox="1"/>
          <p:nvPr/>
        </p:nvSpPr>
        <p:spPr>
          <a:xfrm>
            <a:off x="152280" y="142920"/>
            <a:ext cx="8762760" cy="79668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Fonctionnement du « Transaction Log »</a:t>
            </a:r>
            <a:endParaRPr lang="en-US" sz="2500" b="0" strike="noStrike" spc="-1">
              <a:solidFill>
                <a:srgbClr val="000000"/>
              </a:solidFill>
              <a:uFill>
                <a:solidFill>
                  <a:srgbClr val="FFFFFF"/>
                </a:solidFill>
              </a:uFill>
              <a:latin typeface="Arial"/>
            </a:endParaRPr>
          </a:p>
        </p:txBody>
      </p:sp>
      <p:sp>
        <p:nvSpPr>
          <p:cNvPr id="618"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Une transaction est un ensemble d’une ou plusieurs instructions T-SQL traité comme une seule instruction.</a:t>
            </a:r>
          </a:p>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exécute des transactions implicites et explicites</a:t>
            </a: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Implicites : quand l’une de ces instructions est exécutée:</a:t>
            </a:r>
            <a:endParaRPr lang="en-US" sz="1600" b="0" strike="noStrike" spc="-1">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ALTER TABLE, INSERT, CREATE, OPEN, DELETE, REVOKE,  DROP,  SELECT, FETCH, TRUNCATE TABLE, GRANT,  UPDATE</a:t>
            </a:r>
            <a:endParaRPr lang="en-US" sz="1400" b="0" strike="noStrike" spc="-1">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Explicites : quand le début et la fin de la transaction sont spécifiés par BEGIN TRANSACTION et COMMIT TRANSACTION</a:t>
            </a:r>
            <a:endParaRPr lang="en-US" sz="1600" b="0" strike="noStrike" spc="-1">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Mode par défaut : autocommit</a:t>
            </a:r>
          </a:p>
        </p:txBody>
      </p:sp>
      <p:sp>
        <p:nvSpPr>
          <p:cNvPr id="61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extShape 1"/>
          <p:cNvSpPr txBox="1"/>
          <p:nvPr/>
        </p:nvSpPr>
        <p:spPr>
          <a:xfrm>
            <a:off x="152280" y="142920"/>
            <a:ext cx="8762760" cy="79668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Fonctionnement du « Transaction Log »</a:t>
            </a:r>
            <a:endParaRPr lang="en-US" sz="2500" b="0" strike="noStrike" spc="-1">
              <a:solidFill>
                <a:srgbClr val="000000"/>
              </a:solidFill>
              <a:uFill>
                <a:solidFill>
                  <a:srgbClr val="FFFFFF"/>
                </a:solidFill>
              </a:uFill>
              <a:latin typeface="Arial"/>
            </a:endParaRPr>
          </a:p>
        </p:txBody>
      </p:sp>
      <p:sp>
        <p:nvSpPr>
          <p:cNvPr id="62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Chaque transaction est enregistrée dans le journal des transactions.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 « LOG », ou journal, est l’aire de stockage qui piste automatiquement les changements dans la DB.</a:t>
            </a:r>
          </a:p>
        </p:txBody>
      </p:sp>
      <p:sp>
        <p:nvSpPr>
          <p:cNvPr id="62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 name="Rectangle 1087"/>
          <p:cNvPicPr/>
          <p:nvPr/>
        </p:nvPicPr>
        <p:blipFill>
          <a:blip r:embed="rId3"/>
          <a:stretch/>
        </p:blipFill>
        <p:spPr>
          <a:xfrm>
            <a:off x="2971800" y="2514600"/>
            <a:ext cx="938880" cy="1697400"/>
          </a:xfrm>
          <a:prstGeom prst="rect">
            <a:avLst/>
          </a:prstGeom>
          <a:ln w="9360">
            <a:noFill/>
          </a:ln>
          <a:scene3d>
            <a:camera prst="orthographicFront">
              <a:rot lat="0" lon="10800000" rev="0"/>
            </a:camera>
            <a:lightRig rig="threePt" dir="t"/>
          </a:scene3d>
        </p:spPr>
      </p:pic>
      <p:sp>
        <p:nvSpPr>
          <p:cNvPr id="624" name="TextShape 1"/>
          <p:cNvSpPr txBox="1"/>
          <p:nvPr/>
        </p:nvSpPr>
        <p:spPr>
          <a:xfrm>
            <a:off x="457200" y="142920"/>
            <a:ext cx="8534160" cy="796680"/>
          </a:xfrm>
          <a:prstGeom prst="rect">
            <a:avLst/>
          </a:prstGeom>
          <a:noFill/>
          <a:ln w="9360">
            <a:noFill/>
          </a:ln>
        </p:spPr>
        <p:txBody>
          <a:bodyPr anchor="ctr"/>
          <a:lstStyle/>
          <a:p>
            <a:pPr>
              <a:lnSpc>
                <a:spcPct val="100000"/>
              </a:lnSpc>
            </a:pPr>
            <a:r>
              <a:rPr lang="en-US" sz="2500" b="1" strike="noStrike" spc="-1" dirty="0" err="1">
                <a:solidFill>
                  <a:srgbClr val="808080"/>
                </a:solidFill>
                <a:uFill>
                  <a:solidFill>
                    <a:srgbClr val="FFFFFF"/>
                  </a:solidFill>
                </a:uFill>
                <a:latin typeface="Calibri"/>
              </a:rPr>
              <a:t>Fonctionnement</a:t>
            </a:r>
            <a:r>
              <a:rPr lang="en-US" sz="2500" b="1" strike="noStrike" spc="-1" dirty="0">
                <a:solidFill>
                  <a:srgbClr val="808080"/>
                </a:solidFill>
                <a:uFill>
                  <a:solidFill>
                    <a:srgbClr val="FFFFFF"/>
                  </a:solidFill>
                </a:uFill>
                <a:latin typeface="Calibri"/>
              </a:rPr>
              <a:t> du « Transaction Log »</a:t>
            </a:r>
            <a:endParaRPr lang="en-US" sz="2500" b="0" strike="noStrike" spc="-1" dirty="0">
              <a:solidFill>
                <a:srgbClr val="000000"/>
              </a:solidFill>
              <a:uFill>
                <a:solidFill>
                  <a:srgbClr val="FFFFFF"/>
                </a:solidFill>
              </a:uFill>
              <a:latin typeface="Arial"/>
            </a:endParaRPr>
          </a:p>
        </p:txBody>
      </p:sp>
      <p:sp>
        <p:nvSpPr>
          <p:cNvPr id="625"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626" name="Picture 8"/>
          <p:cNvPicPr/>
          <p:nvPr/>
        </p:nvPicPr>
        <p:blipFill>
          <a:blip r:embed="rId4"/>
          <a:stretch/>
        </p:blipFill>
        <p:spPr>
          <a:xfrm>
            <a:off x="304920" y="2057400"/>
            <a:ext cx="1365120" cy="1206000"/>
          </a:xfrm>
          <a:prstGeom prst="rect">
            <a:avLst/>
          </a:prstGeom>
          <a:ln>
            <a:noFill/>
          </a:ln>
          <a:scene3d>
            <a:camera prst="orthographicFront">
              <a:rot lat="0" lon="10800000" rev="60000"/>
            </a:camera>
            <a:lightRig rig="threePt" dir="t"/>
          </a:scene3d>
        </p:spPr>
      </p:pic>
      <p:sp>
        <p:nvSpPr>
          <p:cNvPr id="627" name="CustomShape 3"/>
          <p:cNvSpPr/>
          <p:nvPr/>
        </p:nvSpPr>
        <p:spPr>
          <a:xfrm>
            <a:off x="5867280" y="2362320"/>
            <a:ext cx="680040" cy="685440"/>
          </a:xfrm>
          <a:prstGeom prst="can">
            <a:avLst>
              <a:gd name="adj" fmla="val 25000"/>
            </a:avLst>
          </a:prstGeom>
          <a:ln>
            <a:solidFill>
              <a:srgbClr val="212173"/>
            </a:solidFill>
            <a:round/>
          </a:ln>
          <a:effectLst>
            <a:outerShdw blurRad="130000" dist="101600" dir="2700000" algn="tl" rotWithShape="0">
              <a:srgbClr val="000000">
                <a:alpha val="35000"/>
              </a:srgbClr>
            </a:outerShdw>
          </a:effectLst>
        </p:spPr>
        <p:style>
          <a:lnRef idx="1">
            <a:schemeClr val="accent2"/>
          </a:lnRef>
          <a:fillRef idx="2">
            <a:schemeClr val="accent2"/>
          </a:fillRef>
          <a:effectRef idx="1">
            <a:schemeClr val="accent2"/>
          </a:effectRef>
          <a:fontRef idx="minor"/>
        </p:style>
      </p:sp>
      <p:sp>
        <p:nvSpPr>
          <p:cNvPr id="628" name="CustomShape 4"/>
          <p:cNvSpPr/>
          <p:nvPr/>
        </p:nvSpPr>
        <p:spPr>
          <a:xfrm rot="10800000">
            <a:off x="6041520" y="3124080"/>
            <a:ext cx="407880" cy="53316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sp>
        <p:nvSpPr>
          <p:cNvPr id="629" name="CustomShape 5"/>
          <p:cNvSpPr/>
          <p:nvPr/>
        </p:nvSpPr>
        <p:spPr>
          <a:xfrm>
            <a:off x="5867280" y="3657600"/>
            <a:ext cx="680040" cy="685440"/>
          </a:xfrm>
          <a:prstGeom prst="can">
            <a:avLst>
              <a:gd name="adj" fmla="val 25000"/>
            </a:avLst>
          </a:prstGeom>
          <a:ln>
            <a:solidFill>
              <a:srgbClr val="212173"/>
            </a:solidFill>
            <a:round/>
          </a:ln>
          <a:effectLst>
            <a:outerShdw blurRad="130000" dist="101600" dir="2700000" algn="tl" rotWithShape="0">
              <a:srgbClr val="000000">
                <a:alpha val="35000"/>
              </a:srgbClr>
            </a:outerShdw>
          </a:effectLst>
        </p:spPr>
        <p:style>
          <a:lnRef idx="1">
            <a:schemeClr val="accent2"/>
          </a:lnRef>
          <a:fillRef idx="2">
            <a:schemeClr val="accent2"/>
          </a:fillRef>
          <a:effectRef idx="1">
            <a:schemeClr val="accent2"/>
          </a:effectRef>
          <a:fontRef idx="minor"/>
        </p:style>
      </p:sp>
      <p:sp>
        <p:nvSpPr>
          <p:cNvPr id="630" name="CustomShape 6"/>
          <p:cNvSpPr/>
          <p:nvPr/>
        </p:nvSpPr>
        <p:spPr>
          <a:xfrm rot="10800000">
            <a:off x="6046920" y="4038480"/>
            <a:ext cx="407880" cy="533160"/>
          </a:xfrm>
          <a:custGeom>
            <a:avLst/>
            <a:gdLst/>
            <a:ahLst/>
            <a:cxnLst/>
            <a:rect l="l" t="t" r="r" b="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moveTo>
                  <a:pt x="85" y="17509"/>
                </a:moveTo>
                <a:lnTo>
                  <a:pt x="5187" y="17509"/>
                </a:lnTo>
                <a:lnTo>
                  <a:pt x="5187" y="21632"/>
                </a:lnTo>
                <a:lnTo>
                  <a:pt x="85" y="17509"/>
                </a:lnTo>
                <a:close/>
              </a:path>
            </a:pathLst>
          </a:custGeom>
          <a:solidFill>
            <a:srgbClr val="D8EBB3"/>
          </a:solidFill>
          <a:ln w="9360">
            <a:solidFill>
              <a:srgbClr val="000000"/>
            </a:solidFill>
            <a:miter/>
          </a:ln>
          <a:effectLst>
            <a:outerShdw dist="107763" dir="2700000" algn="ctr" rotWithShape="0">
              <a:srgbClr val="808080"/>
            </a:outerShdw>
          </a:effectLst>
          <a:scene3d>
            <a:camera prst="isometricLeftDown"/>
            <a:lightRig rig="threePt" dir="t"/>
          </a:scene3d>
        </p:spPr>
        <p:style>
          <a:lnRef idx="0">
            <a:scrgbClr r="0" g="0" b="0"/>
          </a:lnRef>
          <a:fillRef idx="0">
            <a:scrgbClr r="0" g="0" b="0"/>
          </a:fillRef>
          <a:effectRef idx="0">
            <a:scrgbClr r="0" g="0" b="0"/>
          </a:effectRef>
          <a:fontRef idx="minor"/>
        </p:style>
      </p:sp>
      <p:graphicFrame>
        <p:nvGraphicFramePr>
          <p:cNvPr id="631" name="Table 7"/>
          <p:cNvGraphicFramePr/>
          <p:nvPr/>
        </p:nvGraphicFramePr>
        <p:xfrm>
          <a:off x="3651120" y="3085920"/>
          <a:ext cx="1072800" cy="1097280"/>
        </p:xfrm>
        <a:graphic>
          <a:graphicData uri="http://schemas.openxmlformats.org/drawingml/2006/table">
            <a:tbl>
              <a:tblPr/>
              <a:tblGrid>
                <a:gridCol w="357480">
                  <a:extLst>
                    <a:ext uri="{9D8B030D-6E8A-4147-A177-3AD203B41FA5}">
                      <a16:colId xmlns:a16="http://schemas.microsoft.com/office/drawing/2014/main" val="20000"/>
                    </a:ext>
                  </a:extLst>
                </a:gridCol>
                <a:gridCol w="357480">
                  <a:extLst>
                    <a:ext uri="{9D8B030D-6E8A-4147-A177-3AD203B41FA5}">
                      <a16:colId xmlns:a16="http://schemas.microsoft.com/office/drawing/2014/main" val="20001"/>
                    </a:ext>
                  </a:extLst>
                </a:gridCol>
                <a:gridCol w="357840">
                  <a:extLst>
                    <a:ext uri="{9D8B030D-6E8A-4147-A177-3AD203B41FA5}">
                      <a16:colId xmlns:a16="http://schemas.microsoft.com/office/drawing/2014/main" val="20002"/>
                    </a:ext>
                  </a:extLst>
                </a:gridCol>
              </a:tblGrid>
              <a:tr h="129240">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BBE0E3"/>
                    </a:solid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extLst>
                  <a:ext uri="{0D108BD9-81ED-4DB2-BD59-A6C34878D82A}">
                    <a16:rowId xmlns:a16="http://schemas.microsoft.com/office/drawing/2014/main" val="10000"/>
                  </a:ext>
                </a:extLst>
              </a:tr>
              <a:tr h="129240">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extLst>
                  <a:ext uri="{0D108BD9-81ED-4DB2-BD59-A6C34878D82A}">
                    <a16:rowId xmlns:a16="http://schemas.microsoft.com/office/drawing/2014/main" val="10001"/>
                  </a:ext>
                </a:extLst>
              </a:tr>
              <a:tr h="129240">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blipFill>
                      <a:blip r:embed="rId5"/>
                      <a:tile/>
                    </a:blipFill>
                  </a:tcPr>
                </a:tc>
                <a:tc>
                  <a:txBody>
                    <a:bodyPr/>
                    <a:lstStyle/>
                    <a:p>
                      <a:endParaRPr lang="fr-F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3F9F9"/>
                    </a:solidFill>
                  </a:tcPr>
                </a:tc>
                <a:extLst>
                  <a:ext uri="{0D108BD9-81ED-4DB2-BD59-A6C34878D82A}">
                    <a16:rowId xmlns:a16="http://schemas.microsoft.com/office/drawing/2014/main" val="10002"/>
                  </a:ext>
                </a:extLst>
              </a:tr>
            </a:tbl>
          </a:graphicData>
        </a:graphic>
      </p:graphicFrame>
      <p:sp>
        <p:nvSpPr>
          <p:cNvPr id="632" name="CustomShape 8"/>
          <p:cNvSpPr/>
          <p:nvPr/>
        </p:nvSpPr>
        <p:spPr>
          <a:xfrm rot="19146000">
            <a:off x="2220120" y="2493360"/>
            <a:ext cx="241560" cy="820800"/>
          </a:xfrm>
          <a:prstGeom prst="downArrow">
            <a:avLst>
              <a:gd name="adj1" fmla="val 50000"/>
              <a:gd name="adj2" fmla="val 50000"/>
            </a:avLst>
          </a:prstGeom>
          <a:ln>
            <a:solidFill>
              <a:srgbClr val="9DADAE"/>
            </a:solidFill>
            <a:round/>
          </a:ln>
          <a:effectLst>
            <a:outerShdw blurRad="190500" dist="228600" dir="2700000" sy="90000" rotWithShape="0">
              <a:srgbClr val="000000">
                <a:alpha val="26000"/>
              </a:srgbClr>
            </a:outerShdw>
          </a:effectLst>
        </p:spPr>
        <p:style>
          <a:lnRef idx="1">
            <a:schemeClr val="accent5"/>
          </a:lnRef>
          <a:fillRef idx="3">
            <a:schemeClr val="accent5"/>
          </a:fillRef>
          <a:effectRef idx="2">
            <a:schemeClr val="accent5"/>
          </a:effectRef>
          <a:fontRef idx="minor"/>
        </p:style>
      </p:sp>
      <p:sp>
        <p:nvSpPr>
          <p:cNvPr id="633" name="CustomShape 9"/>
          <p:cNvSpPr/>
          <p:nvPr/>
        </p:nvSpPr>
        <p:spPr>
          <a:xfrm rot="17262000">
            <a:off x="4795920" y="3455280"/>
            <a:ext cx="142560" cy="1214640"/>
          </a:xfrm>
          <a:prstGeom prst="downArrow">
            <a:avLst>
              <a:gd name="adj1" fmla="val 50000"/>
              <a:gd name="adj2" fmla="val 50000"/>
            </a:avLst>
          </a:prstGeom>
          <a:ln>
            <a:solidFill>
              <a:srgbClr val="9DADAE"/>
            </a:solidFill>
            <a:round/>
          </a:ln>
          <a:effectLst>
            <a:outerShdw blurRad="190500" dist="228600" dir="2700000" sy="90000" rotWithShape="0">
              <a:srgbClr val="000000">
                <a:alpha val="26000"/>
              </a:srgbClr>
            </a:outerShdw>
          </a:effectLst>
        </p:spPr>
        <p:style>
          <a:lnRef idx="1">
            <a:schemeClr val="accent5"/>
          </a:lnRef>
          <a:fillRef idx="3">
            <a:schemeClr val="accent5"/>
          </a:fillRef>
          <a:effectRef idx="2">
            <a:schemeClr val="accent5"/>
          </a:effectRef>
          <a:fontRef idx="minor"/>
        </p:style>
      </p:sp>
      <p:sp>
        <p:nvSpPr>
          <p:cNvPr id="634" name="CustomShape 10"/>
          <p:cNvSpPr/>
          <p:nvPr/>
        </p:nvSpPr>
        <p:spPr>
          <a:xfrm rot="15536400">
            <a:off x="5051880" y="2344320"/>
            <a:ext cx="145440" cy="787320"/>
          </a:xfrm>
          <a:prstGeom prst="downArrow">
            <a:avLst>
              <a:gd name="adj1" fmla="val 50000"/>
              <a:gd name="adj2" fmla="val 50000"/>
            </a:avLst>
          </a:prstGeom>
          <a:ln>
            <a:solidFill>
              <a:srgbClr val="9DADAE"/>
            </a:solidFill>
            <a:round/>
          </a:ln>
          <a:effectLst>
            <a:outerShdw blurRad="190500" dist="228600" dir="2700000" sy="90000" rotWithShape="0">
              <a:srgbClr val="000000">
                <a:alpha val="26000"/>
              </a:srgbClr>
            </a:outerShdw>
          </a:effectLst>
        </p:spPr>
        <p:style>
          <a:lnRef idx="1">
            <a:schemeClr val="accent5"/>
          </a:lnRef>
          <a:fillRef idx="3">
            <a:schemeClr val="accent5"/>
          </a:fillRef>
          <a:effectRef idx="2">
            <a:schemeClr val="accent5"/>
          </a:effectRef>
          <a:fontRef idx="minor"/>
        </p:style>
      </p:sp>
      <p:sp>
        <p:nvSpPr>
          <p:cNvPr id="635" name="CustomShape 11"/>
          <p:cNvSpPr/>
          <p:nvPr/>
        </p:nvSpPr>
        <p:spPr>
          <a:xfrm>
            <a:off x="1752480" y="2133720"/>
            <a:ext cx="3129120" cy="22824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1000" b="0" strike="noStrike" spc="-1">
                <a:solidFill>
                  <a:srgbClr val="000000"/>
                </a:solidFill>
                <a:uFill>
                  <a:solidFill>
                    <a:srgbClr val="FFFFFF"/>
                  </a:solidFill>
                </a:uFill>
                <a:latin typeface="Constantia"/>
              </a:rPr>
              <a:t>1. L’application envoie les modifications de données</a:t>
            </a:r>
            <a:endParaRPr lang="fr-BE" sz="1800" b="0" strike="noStrike" spc="-1">
              <a:solidFill>
                <a:srgbClr val="000000"/>
              </a:solidFill>
              <a:uFill>
                <a:solidFill>
                  <a:srgbClr val="FFFFFF"/>
                </a:solidFill>
              </a:uFill>
              <a:latin typeface="Arial"/>
            </a:endParaRPr>
          </a:p>
        </p:txBody>
      </p:sp>
      <p:sp>
        <p:nvSpPr>
          <p:cNvPr id="636" name="CustomShape 12"/>
          <p:cNvSpPr/>
          <p:nvPr/>
        </p:nvSpPr>
        <p:spPr>
          <a:xfrm>
            <a:off x="1366200" y="4267080"/>
            <a:ext cx="3434040" cy="3805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1000" b="0" strike="noStrike" spc="-1">
                <a:solidFill>
                  <a:srgbClr val="000000"/>
                </a:solidFill>
                <a:uFill>
                  <a:solidFill>
                    <a:srgbClr val="FFFFFF"/>
                  </a:solidFill>
                </a:uFill>
                <a:latin typeface="Constantia"/>
              </a:rPr>
              <a:t>2. Les pages de données sont localisées ou lues dans le cache et modifiées</a:t>
            </a:r>
            <a:endParaRPr lang="fr-BE" sz="1800" b="0" strike="noStrike" spc="-1">
              <a:solidFill>
                <a:srgbClr val="000000"/>
              </a:solidFill>
              <a:uFill>
                <a:solidFill>
                  <a:srgbClr val="FFFFFF"/>
                </a:solidFill>
              </a:uFill>
              <a:latin typeface="Arial"/>
            </a:endParaRPr>
          </a:p>
        </p:txBody>
      </p:sp>
      <p:sp>
        <p:nvSpPr>
          <p:cNvPr id="637" name="CustomShape 13"/>
          <p:cNvSpPr/>
          <p:nvPr/>
        </p:nvSpPr>
        <p:spPr>
          <a:xfrm>
            <a:off x="5633280" y="1981080"/>
            <a:ext cx="3129120" cy="22824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1000" b="0" strike="noStrike" spc="-1">
                <a:solidFill>
                  <a:srgbClr val="000000"/>
                </a:solidFill>
                <a:uFill>
                  <a:solidFill>
                    <a:srgbClr val="FFFFFF"/>
                  </a:solidFill>
                </a:uFill>
                <a:latin typeface="Constantia"/>
              </a:rPr>
              <a:t>3. Les modification sont enregistrées dans le journal</a:t>
            </a:r>
            <a:endParaRPr lang="fr-BE" sz="1800" b="0" strike="noStrike" spc="-1">
              <a:solidFill>
                <a:srgbClr val="000000"/>
              </a:solidFill>
              <a:uFill>
                <a:solidFill>
                  <a:srgbClr val="FFFFFF"/>
                </a:solidFill>
              </a:uFill>
              <a:latin typeface="Arial"/>
            </a:endParaRPr>
          </a:p>
        </p:txBody>
      </p:sp>
      <p:sp>
        <p:nvSpPr>
          <p:cNvPr id="638" name="CustomShape 14"/>
          <p:cNvSpPr/>
          <p:nvPr/>
        </p:nvSpPr>
        <p:spPr>
          <a:xfrm>
            <a:off x="6705720" y="3657600"/>
            <a:ext cx="1904760" cy="609120"/>
          </a:xfrm>
          <a:prstGeom prst="roundRect">
            <a:avLst>
              <a:gd name="adj" fmla="val 16667"/>
            </a:avLst>
          </a:prstGeom>
          <a:ln>
            <a:solidFill>
              <a:srgbClr val="B9B9B9"/>
            </a:solidFill>
            <a:round/>
          </a:ln>
          <a:effectLst>
            <a:outerShdw blurRad="130000" dist="101600" dir="2700000" algn="tl" rotWithShape="0">
              <a:srgbClr val="000000">
                <a:alpha val="35000"/>
              </a:srgbClr>
            </a:outerShdw>
          </a:effectLst>
        </p:spPr>
        <p:style>
          <a:lnRef idx="1">
            <a:schemeClr val="accent3"/>
          </a:lnRef>
          <a:fillRef idx="2">
            <a:schemeClr val="accent3"/>
          </a:fillRef>
          <a:effectRef idx="1">
            <a:schemeClr val="accent3"/>
          </a:effectRef>
          <a:fontRef idx="minor"/>
        </p:style>
        <p:txBody>
          <a:bodyPr lIns="90000" tIns="45000" rIns="90000" bIns="45000" anchor="ctr"/>
          <a:lstStyle/>
          <a:p>
            <a:pPr algn="ctr">
              <a:lnSpc>
                <a:spcPct val="100000"/>
              </a:lnSpc>
            </a:pPr>
            <a:r>
              <a:rPr lang="fr-BE" sz="1000" b="0" strike="noStrike" spc="-1">
                <a:solidFill>
                  <a:srgbClr val="000000"/>
                </a:solidFill>
                <a:uFill>
                  <a:solidFill>
                    <a:srgbClr val="FFFFFF"/>
                  </a:solidFill>
                </a:uFill>
                <a:latin typeface="Constantia"/>
              </a:rPr>
              <a:t>4. Le Checkpoint écrit les transactions dans la base de données.</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Emplacement des fichiers</a:t>
            </a:r>
            <a:endParaRPr lang="en-US" sz="2500" b="0" strike="noStrike" spc="-1">
              <a:solidFill>
                <a:srgbClr val="000000"/>
              </a:solidFill>
              <a:uFill>
                <a:solidFill>
                  <a:srgbClr val="FFFFFF"/>
                </a:solidFill>
              </a:uFill>
              <a:latin typeface="Arial"/>
            </a:endParaRPr>
          </a:p>
        </p:txBody>
      </p:sp>
      <p:sp>
        <p:nvSpPr>
          <p:cNvPr id="640"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Types de </a:t>
            </a:r>
            <a:r>
              <a:rPr lang="en-US" sz="2100" b="0" strike="noStrike" spc="-1" dirty="0" err="1">
                <a:solidFill>
                  <a:srgbClr val="595959"/>
                </a:solidFill>
                <a:uFill>
                  <a:solidFill>
                    <a:srgbClr val="FFFFFF"/>
                  </a:solidFill>
                </a:uFill>
                <a:latin typeface="Calibri"/>
              </a:rPr>
              <a:t>fichiers</a:t>
            </a:r>
            <a:r>
              <a:rPr lang="en-US" sz="2100" b="0" strike="noStrike" spc="-1" dirty="0">
                <a:solidFill>
                  <a:srgbClr val="595959"/>
                </a:solidFill>
                <a:uFill>
                  <a:solidFill>
                    <a:srgbClr val="FFFFFF"/>
                  </a:solidFill>
                </a:uFill>
                <a:latin typeface="Calibri"/>
              </a:rPr>
              <a:t>:</a:t>
            </a: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Fichier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primaire</a:t>
            </a:r>
            <a:r>
              <a:rPr lang="en-US" sz="1800" b="0" strike="noStrike" spc="-1" dirty="0">
                <a:solidFill>
                  <a:srgbClr val="000000"/>
                </a:solidFill>
                <a:uFill>
                  <a:solidFill>
                    <a:srgbClr val="FFFFFF"/>
                  </a:solidFill>
                </a:uFill>
                <a:latin typeface="Calibri"/>
              </a:rPr>
              <a:t> : </a:t>
            </a:r>
            <a:endParaRPr lang="en-US" sz="16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contient</a:t>
            </a:r>
            <a:r>
              <a:rPr lang="en-US" sz="1600" b="0" strike="noStrike" spc="-1" dirty="0">
                <a:solidFill>
                  <a:srgbClr val="000000"/>
                </a:solidFill>
                <a:uFill>
                  <a:solidFill>
                    <a:srgbClr val="FFFFFF"/>
                  </a:solidFill>
                </a:uFill>
                <a:latin typeface="Calibri"/>
              </a:rPr>
              <a:t> les </a:t>
            </a:r>
            <a:r>
              <a:rPr lang="en-US" sz="1600" b="0" strike="noStrike" spc="-1" dirty="0" err="1">
                <a:solidFill>
                  <a:srgbClr val="000000"/>
                </a:solidFill>
                <a:uFill>
                  <a:solidFill>
                    <a:srgbClr val="FFFFFF"/>
                  </a:solidFill>
                </a:uFill>
                <a:latin typeface="Calibri"/>
              </a:rPr>
              <a:t>informations</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démarrage</a:t>
            </a:r>
            <a:r>
              <a:rPr lang="en-US" sz="1600" b="0" strike="noStrike" spc="-1" dirty="0">
                <a:solidFill>
                  <a:srgbClr val="000000"/>
                </a:solidFill>
                <a:uFill>
                  <a:solidFill>
                    <a:srgbClr val="FFFFFF"/>
                  </a:solidFill>
                </a:uFill>
                <a:latin typeface="Calibri"/>
              </a:rPr>
              <a:t> de la base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et </a:t>
            </a:r>
            <a:r>
              <a:rPr lang="en-US" sz="1600" b="0" strike="noStrike" spc="-1" dirty="0" err="1">
                <a:solidFill>
                  <a:srgbClr val="000000"/>
                </a:solidFill>
                <a:uFill>
                  <a:solidFill>
                    <a:srgbClr val="FFFFFF"/>
                  </a:solidFill>
                </a:uFill>
                <a:latin typeface="Calibri"/>
              </a:rPr>
              <a:t>pointeurs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vers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autres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utilisateurs</a:t>
            </a:r>
            <a:r>
              <a:rPr lang="en-US" sz="1600" b="0" strike="noStrike" spc="-1" dirty="0">
                <a:solidFill>
                  <a:srgbClr val="000000"/>
                </a:solidFill>
                <a:uFill>
                  <a:solidFill>
                    <a:srgbClr val="FFFFFF"/>
                  </a:solidFill>
                </a:uFill>
                <a:latin typeface="Calibri"/>
              </a:rPr>
              <a:t> et </a:t>
            </a:r>
            <a:r>
              <a:rPr lang="en-US" sz="1600" b="0" strike="noStrike" spc="-1" dirty="0" err="1">
                <a:solidFill>
                  <a:srgbClr val="000000"/>
                </a:solidFill>
                <a:uFill>
                  <a:solidFill>
                    <a:srgbClr val="FFFFFF"/>
                  </a:solidFill>
                </a:uFill>
                <a:latin typeface="Calibri"/>
              </a:rPr>
              <a:t>objets</a:t>
            </a:r>
            <a:endParaRPr lang="en-US" sz="14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Chaque</a:t>
            </a:r>
            <a:r>
              <a:rPr lang="en-US" sz="1600" b="0" strike="noStrike" spc="-1" dirty="0">
                <a:solidFill>
                  <a:srgbClr val="000000"/>
                </a:solidFill>
                <a:uFill>
                  <a:solidFill>
                    <a:srgbClr val="FFFFFF"/>
                  </a:solidFill>
                </a:uFill>
                <a:latin typeface="Calibri"/>
              </a:rPr>
              <a:t> base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a un et un </a:t>
            </a:r>
            <a:r>
              <a:rPr lang="en-US" sz="1600" b="0" strike="noStrike" spc="-1" dirty="0" err="1">
                <a:solidFill>
                  <a:srgbClr val="000000"/>
                </a:solidFill>
                <a:uFill>
                  <a:solidFill>
                    <a:srgbClr val="FFFFFF"/>
                  </a:solidFill>
                </a:uFill>
                <a:latin typeface="Calibri"/>
              </a:rPr>
              <a:t>seul</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mdf</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Fichiers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secondaires</a:t>
            </a:r>
            <a:endParaRPr lang="en-US" sz="16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utilisateurs</a:t>
            </a:r>
            <a:endParaRPr lang="en-US" sz="14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Une base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peut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avoir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plusieurs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secondaires</a:t>
            </a:r>
            <a:endParaRPr lang="en-US" sz="14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Ils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peuvent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être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stockés</a:t>
            </a:r>
            <a:r>
              <a:rPr lang="en-US" sz="1600" b="0" strike="noStrike" spc="-1" dirty="0">
                <a:solidFill>
                  <a:srgbClr val="000000"/>
                </a:solidFill>
                <a:uFill>
                  <a:solidFill>
                    <a:srgbClr val="FFFFFF"/>
                  </a:solidFill>
                </a:uFill>
                <a:latin typeface="Calibri"/>
              </a:rPr>
              <a:t> dans des </a:t>
            </a:r>
            <a:r>
              <a:rPr lang="en-US" sz="1600" b="0" strike="noStrike" spc="-1" dirty="0" err="1">
                <a:solidFill>
                  <a:srgbClr val="000000"/>
                </a:solidFill>
                <a:uFill>
                  <a:solidFill>
                    <a:srgbClr val="FFFFFF"/>
                  </a:solidFill>
                </a:uFill>
                <a:latin typeface="Calibri"/>
              </a:rPr>
              <a:t>disques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séparés</a:t>
            </a:r>
            <a:endParaRPr lang="en-US" sz="1400" b="0" strike="noStrike" spc="-1" dirty="0">
              <a:solidFill>
                <a:srgbClr val="000000"/>
              </a:solidFill>
              <a:uFill>
                <a:solidFill>
                  <a:srgbClr val="FFFFFF"/>
                </a:solidFill>
              </a:uFill>
              <a:latin typeface="Calibri"/>
            </a:endParaRPr>
          </a:p>
          <a:p>
            <a:pPr marL="1142280" lvl="2" indent="-24660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a:t>
            </a:r>
            <a:r>
              <a:rPr lang="en-US" sz="1600" b="0" strike="noStrike" spc="-1" dirty="0" err="1">
                <a:solidFill>
                  <a:srgbClr val="000000"/>
                </a:solidFill>
                <a:uFill>
                  <a:solidFill>
                    <a:srgbClr val="FFFFFF"/>
                  </a:solidFill>
                </a:uFill>
                <a:latin typeface="Calibri"/>
              </a:rPr>
              <a:t>ndf</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p:txBody>
      </p:sp>
      <p:sp>
        <p:nvSpPr>
          <p:cNvPr id="64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Emplacement des fichiers</a:t>
            </a:r>
            <a:endParaRPr lang="en-US" sz="2500" b="0" strike="noStrike" spc="-1">
              <a:solidFill>
                <a:srgbClr val="000000"/>
              </a:solidFill>
              <a:uFill>
                <a:solidFill>
                  <a:srgbClr val="FFFFFF"/>
                </a:solidFill>
              </a:uFill>
              <a:latin typeface="Arial"/>
            </a:endParaRPr>
          </a:p>
        </p:txBody>
      </p:sp>
      <p:sp>
        <p:nvSpPr>
          <p:cNvPr id="64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Types de fichiers: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Journal des transactions : </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Chaque base de données doit en avoir un </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Il est, en général, créé automatiquement avec un nom par défaut.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En général, 25% des fichiers de la base de données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(.ldf)</a:t>
            </a:r>
            <a:endParaRPr lang="en-US" sz="1400" b="0" strike="noStrike" spc="-1">
              <a:solidFill>
                <a:srgbClr val="000000"/>
              </a:solidFill>
              <a:uFill>
                <a:solidFill>
                  <a:srgbClr val="FFFFFF"/>
                </a:solidFill>
              </a:uFill>
              <a:latin typeface="Calibri"/>
            </a:endParaRPr>
          </a:p>
        </p:txBody>
      </p:sp>
      <p:sp>
        <p:nvSpPr>
          <p:cNvPr id="64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Emplacement des fichiers</a:t>
            </a:r>
            <a:endParaRPr lang="en-US" sz="2500" b="0" strike="noStrike" spc="-1">
              <a:solidFill>
                <a:srgbClr val="000000"/>
              </a:solidFill>
              <a:uFill>
                <a:solidFill>
                  <a:srgbClr val="FFFFFF"/>
                </a:solidFill>
              </a:uFill>
              <a:latin typeface="Arial"/>
            </a:endParaRPr>
          </a:p>
        </p:txBody>
      </p:sp>
      <p:sp>
        <p:nvSpPr>
          <p:cNvPr id="646"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Emplacement des </a:t>
            </a:r>
            <a:r>
              <a:rPr lang="en-US" sz="2100" b="0" strike="noStrike" spc="-1" dirty="0" err="1">
                <a:solidFill>
                  <a:srgbClr val="595959"/>
                </a:solidFill>
                <a:uFill>
                  <a:solidFill>
                    <a:srgbClr val="FFFFFF"/>
                  </a:solidFill>
                </a:uFill>
                <a:latin typeface="Calibri"/>
              </a:rPr>
              <a:t>fichiers</a:t>
            </a:r>
            <a:endParaRPr lang="en-US" sz="2100" b="0" strike="noStrike" spc="-1" dirty="0">
              <a:solidFill>
                <a:srgbClr val="595959"/>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Permet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d’améliorer</a:t>
            </a:r>
            <a:r>
              <a:rPr lang="en-US" sz="1800" b="0" strike="noStrike" spc="-1" dirty="0">
                <a:solidFill>
                  <a:srgbClr val="000000"/>
                </a:solidFill>
                <a:uFill>
                  <a:solidFill>
                    <a:srgbClr val="FFFFFF"/>
                  </a:solidFill>
                </a:uFill>
                <a:latin typeface="Calibri"/>
              </a:rPr>
              <a:t> les </a:t>
            </a:r>
            <a:r>
              <a:rPr lang="en-US" sz="1800" strike="noStrike" spc="-1" dirty="0">
                <a:solidFill>
                  <a:srgbClr val="000000"/>
                </a:solidFill>
                <a:uFill>
                  <a:solidFill>
                    <a:srgbClr val="FFFFFF"/>
                  </a:solidFill>
                </a:uFill>
                <a:latin typeface="Calibri"/>
              </a:rPr>
              <a:t>performances</a:t>
            </a:r>
            <a:r>
              <a:rPr lang="en-US" sz="1800" b="0" strike="noStrike" spc="-1" dirty="0">
                <a:solidFill>
                  <a:srgbClr val="000000"/>
                </a:solidFill>
                <a:uFill>
                  <a:solidFill>
                    <a:srgbClr val="FFFFFF"/>
                  </a:solidFill>
                </a:uFill>
                <a:latin typeface="Calibri"/>
              </a:rPr>
              <a:t> et de </a:t>
            </a:r>
            <a:r>
              <a:rPr lang="en-US" sz="1800" b="0" strike="noStrike" spc="-1" dirty="0" err="1">
                <a:solidFill>
                  <a:srgbClr val="000000"/>
                </a:solidFill>
                <a:uFill>
                  <a:solidFill>
                    <a:srgbClr val="FFFFFF"/>
                  </a:solidFill>
                </a:uFill>
                <a:latin typeface="Calibri"/>
              </a:rPr>
              <a:t>tolérer</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failles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Pour les </a:t>
            </a:r>
            <a:r>
              <a:rPr lang="en-US" sz="1800" b="0" strike="noStrike" spc="-1" dirty="0" err="1">
                <a:solidFill>
                  <a:srgbClr val="000000"/>
                </a:solidFill>
                <a:uFill>
                  <a:solidFill>
                    <a:srgbClr val="FFFFFF"/>
                  </a:solidFill>
                </a:uFill>
                <a:latin typeface="Calibri"/>
              </a:rPr>
              <a:t>grandes</a:t>
            </a:r>
            <a:r>
              <a:rPr lang="en-US" sz="1800" b="0" strike="noStrike" spc="-1" dirty="0">
                <a:solidFill>
                  <a:srgbClr val="000000"/>
                </a:solidFill>
                <a:uFill>
                  <a:solidFill>
                    <a:srgbClr val="FFFFFF"/>
                  </a:solidFill>
                </a:uFill>
                <a:latin typeface="Calibri"/>
              </a:rPr>
              <a:t> bases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il faut </a:t>
            </a:r>
            <a:r>
              <a:rPr lang="en-US" sz="1800" b="0" strike="noStrike" spc="-1" dirty="0" err="1">
                <a:solidFill>
                  <a:srgbClr val="000000"/>
                </a:solidFill>
                <a:uFill>
                  <a:solidFill>
                    <a:srgbClr val="FFFFFF"/>
                  </a:solidFill>
                </a:uFill>
                <a:latin typeface="Calibri"/>
              </a:rPr>
              <a:t>déployer</a:t>
            </a:r>
            <a:r>
              <a:rPr lang="en-US" sz="1800" b="0" strike="noStrike" spc="-1" dirty="0">
                <a:solidFill>
                  <a:srgbClr val="000000"/>
                </a:solidFill>
                <a:uFill>
                  <a:solidFill>
                    <a:srgbClr val="FFFFFF"/>
                  </a:solidFill>
                </a:uFill>
                <a:latin typeface="Calibri"/>
              </a:rPr>
              <a:t> le plus possible les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dans le plus possible de </a:t>
            </a:r>
            <a:r>
              <a:rPr lang="en-US" sz="1800" b="0" strike="noStrike" spc="-1" dirty="0" err="1">
                <a:solidFill>
                  <a:srgbClr val="000000"/>
                </a:solidFill>
                <a:uFill>
                  <a:solidFill>
                    <a:srgbClr val="FFFFFF"/>
                  </a:solidFill>
                </a:uFill>
                <a:latin typeface="Calibri"/>
              </a:rPr>
              <a:t>disques</a:t>
            </a:r>
            <a:r>
              <a:rPr lang="en-US" sz="1800" b="0" strike="noStrike" spc="-1" dirty="0">
                <a:solidFill>
                  <a:srgbClr val="000000"/>
                </a:solidFill>
                <a:uFill>
                  <a:solidFill>
                    <a:srgbClr val="FFFFFF"/>
                  </a:solidFill>
                </a:uFill>
                <a:latin typeface="Calibri"/>
              </a:rPr>
              <a:t> physiques.</a:t>
            </a:r>
            <a:endParaRPr lang="en-US" sz="1600" b="0" strike="noStrike" spc="-1" dirty="0">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général</a:t>
            </a:r>
            <a:r>
              <a:rPr lang="en-US" sz="1800" b="0" strike="noStrike" spc="-1" dirty="0">
                <a:solidFill>
                  <a:srgbClr val="000000"/>
                </a:solidFill>
                <a:uFill>
                  <a:solidFill>
                    <a:srgbClr val="FFFFFF"/>
                  </a:solidFill>
                </a:uFill>
                <a:latin typeface="Calibri"/>
              </a:rPr>
              <a:t>, il faut </a:t>
            </a: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un </a:t>
            </a:r>
            <a:r>
              <a:rPr lang="en-US" sz="1800" b="0" strike="noStrike" spc="-1" dirty="0" err="1">
                <a:solidFill>
                  <a:srgbClr val="000000"/>
                </a:solidFill>
                <a:uFill>
                  <a:solidFill>
                    <a:srgbClr val="FFFFFF"/>
                  </a:solidFill>
                </a:uFill>
                <a:latin typeface="Calibri"/>
              </a:rPr>
              <a:t>fichier</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chaque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disque</a:t>
            </a:r>
            <a:r>
              <a:rPr lang="en-US" sz="1800" b="0" strike="noStrike" spc="-1" dirty="0">
                <a:solidFill>
                  <a:srgbClr val="000000"/>
                </a:solidFill>
                <a:uFill>
                  <a:solidFill>
                    <a:srgbClr val="FFFFFF"/>
                  </a:solidFill>
                </a:uFill>
                <a:latin typeface="Calibri"/>
              </a:rPr>
              <a:t> physique et grouper les </a:t>
            </a:r>
            <a:r>
              <a:rPr lang="en-US" sz="1800" b="0" strike="noStrike" spc="-1" dirty="0" err="1">
                <a:solidFill>
                  <a:srgbClr val="000000"/>
                </a:solidFill>
                <a:uFill>
                  <a:solidFill>
                    <a:srgbClr val="FFFFFF"/>
                  </a:solidFill>
                </a:uFill>
                <a:latin typeface="Calibri"/>
              </a:rPr>
              <a:t>fichiers</a:t>
            </a:r>
            <a:r>
              <a:rPr lang="en-US" sz="1800" b="0" strike="noStrike" spc="-1" dirty="0">
                <a:solidFill>
                  <a:srgbClr val="000000"/>
                </a:solidFill>
                <a:uFill>
                  <a:solidFill>
                    <a:srgbClr val="FFFFFF"/>
                  </a:solidFill>
                </a:uFill>
                <a:latin typeface="Calibri"/>
              </a:rPr>
              <a:t> dans un </a:t>
            </a:r>
            <a:r>
              <a:rPr lang="en-US" sz="1800" b="0" strike="noStrike" spc="-1" dirty="0" err="1">
                <a:solidFill>
                  <a:srgbClr val="000000"/>
                </a:solidFill>
                <a:uFill>
                  <a:solidFill>
                    <a:srgbClr val="FFFFFF"/>
                  </a:solidFill>
                </a:uFill>
                <a:latin typeface="Calibri"/>
              </a:rPr>
              <a:t>ou</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plusieurs</a:t>
            </a:r>
            <a:r>
              <a:rPr lang="en-US" sz="1800" b="0" strike="noStrike" spc="-1" dirty="0">
                <a:solidFill>
                  <a:srgbClr val="000000"/>
                </a:solidFill>
                <a:uFill>
                  <a:solidFill>
                    <a:srgbClr val="FFFFFF"/>
                  </a:solidFill>
                </a:uFill>
                <a:latin typeface="Calibri"/>
              </a:rPr>
              <a:t> « filegroups » </a:t>
            </a:r>
            <a:r>
              <a:rPr lang="en-US" sz="1400" b="0" strike="noStrike" spc="-1" dirty="0">
                <a:solidFill>
                  <a:srgbClr val="000000"/>
                </a:solidFill>
                <a:uFill>
                  <a:solidFill>
                    <a:srgbClr val="FFFFFF"/>
                  </a:solidFill>
                </a:uFill>
                <a:latin typeface="Calibri"/>
              </a:rPr>
              <a:t>(</a:t>
            </a:r>
            <a:r>
              <a:rPr lang="en-US" sz="1400" b="0" strike="noStrike" spc="-1" dirty="0" err="1">
                <a:solidFill>
                  <a:srgbClr val="000000"/>
                </a:solidFill>
                <a:uFill>
                  <a:solidFill>
                    <a:srgbClr val="FFFFFF"/>
                  </a:solidFill>
                </a:uFill>
                <a:latin typeface="Calibri"/>
              </a:rPr>
              <a:t>voir</a:t>
            </a:r>
            <a:r>
              <a:rPr lang="en-US" sz="1400" b="0" strike="noStrike" spc="-1" dirty="0">
                <a:solidFill>
                  <a:srgbClr val="000000"/>
                </a:solidFill>
                <a:uFill>
                  <a:solidFill>
                    <a:srgbClr val="FFFFFF"/>
                  </a:solidFill>
                </a:uFill>
                <a:latin typeface="Calibri"/>
              </a:rPr>
              <a:t> plus loin).</a:t>
            </a:r>
            <a:endParaRPr lang="en-US" sz="1600" b="0" strike="noStrike" spc="-1" dirty="0">
              <a:solidFill>
                <a:srgbClr val="000000"/>
              </a:solidFill>
              <a:uFill>
                <a:solidFill>
                  <a:srgbClr val="FFFFFF"/>
                </a:solidFill>
              </a:uFill>
              <a:latin typeface="Calibri"/>
            </a:endParaRPr>
          </a:p>
          <a:p>
            <a:endParaRPr lang="en-US" sz="2100" b="0" strike="noStrike" spc="-1" dirty="0">
              <a:solidFill>
                <a:srgbClr val="595959"/>
              </a:solidFill>
              <a:uFill>
                <a:solidFill>
                  <a:srgbClr val="FFFFFF"/>
                </a:solidFill>
              </a:uFill>
              <a:latin typeface="Calibri"/>
            </a:endParaRPr>
          </a:p>
        </p:txBody>
      </p:sp>
      <p:sp>
        <p:nvSpPr>
          <p:cNvPr id="64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Emplacement des fichiers</a:t>
            </a:r>
            <a:endParaRPr lang="en-US" sz="2500" b="0" strike="noStrike" spc="-1">
              <a:solidFill>
                <a:srgbClr val="000000"/>
              </a:solidFill>
              <a:uFill>
                <a:solidFill>
                  <a:srgbClr val="FFFFFF"/>
                </a:solidFill>
              </a:uFill>
              <a:latin typeface="Arial"/>
            </a:endParaRPr>
          </a:p>
        </p:txBody>
      </p:sp>
      <p:sp>
        <p:nvSpPr>
          <p:cNvPr id="649"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journaux</a:t>
            </a:r>
            <a:r>
              <a:rPr lang="en-US" sz="2100" b="0" strike="noStrike" spc="-1" dirty="0">
                <a:solidFill>
                  <a:srgbClr val="595959"/>
                </a:solidFill>
                <a:uFill>
                  <a:solidFill>
                    <a:srgbClr val="FFFFFF"/>
                  </a:solidFill>
                </a:uFill>
                <a:latin typeface="Calibri"/>
              </a:rPr>
              <a:t> de transactions</a:t>
            </a:r>
          </a:p>
          <a:p>
            <a:pPr marL="64008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 journal de transactions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créé</a:t>
            </a:r>
            <a:r>
              <a:rPr lang="en-US" sz="1800" b="0" strike="noStrike" spc="-1" dirty="0">
                <a:solidFill>
                  <a:srgbClr val="000000"/>
                </a:solidFill>
                <a:uFill>
                  <a:solidFill>
                    <a:srgbClr val="FFFFFF"/>
                  </a:solidFill>
                </a:uFill>
                <a:latin typeface="Calibri"/>
              </a:rPr>
              <a:t> dans des </a:t>
            </a:r>
            <a:r>
              <a:rPr lang="en-US" sz="1800" b="0" strike="noStrike" spc="-1" dirty="0" err="1">
                <a:solidFill>
                  <a:srgbClr val="000000"/>
                </a:solidFill>
                <a:uFill>
                  <a:solidFill>
                    <a:srgbClr val="FFFFFF"/>
                  </a:solidFill>
                </a:uFill>
                <a:latin typeface="Calibri"/>
              </a:rPr>
              <a:t>disques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séparés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Ex: </a:t>
            </a:r>
            <a:r>
              <a:rPr lang="en-US" sz="1800" b="0" strike="noStrike" spc="-1" dirty="0" err="1">
                <a:solidFill>
                  <a:srgbClr val="000000"/>
                </a:solidFill>
                <a:uFill>
                  <a:solidFill>
                    <a:srgbClr val="FFFFFF"/>
                  </a:solidFill>
                </a:uFill>
                <a:latin typeface="Calibri"/>
              </a:rPr>
              <a:t>environnement</a:t>
            </a:r>
            <a:r>
              <a:rPr lang="en-US" sz="1800" b="0" strike="noStrike" spc="-1" dirty="0">
                <a:solidFill>
                  <a:srgbClr val="000000"/>
                </a:solidFill>
                <a:uFill>
                  <a:solidFill>
                    <a:srgbClr val="FFFFFF"/>
                  </a:solidFill>
                </a:uFill>
                <a:latin typeface="Calibri"/>
              </a:rPr>
              <a:t> de production =&gt; </a:t>
            </a:r>
            <a:r>
              <a:rPr lang="en-US" sz="1800" b="0" strike="noStrike" spc="-1" dirty="0" err="1">
                <a:solidFill>
                  <a:srgbClr val="000000"/>
                </a:solidFill>
                <a:uFill>
                  <a:solidFill>
                    <a:srgbClr val="FFFFFF"/>
                  </a:solidFill>
                </a:uFill>
                <a:latin typeface="Calibri"/>
              </a:rPr>
              <a:t>plusieurs</a:t>
            </a:r>
            <a:r>
              <a:rPr lang="en-US" sz="1800" b="0" strike="noStrike" spc="-1" dirty="0">
                <a:solidFill>
                  <a:srgbClr val="000000"/>
                </a:solidFill>
                <a:uFill>
                  <a:solidFill>
                    <a:srgbClr val="FFFFFF"/>
                  </a:solidFill>
                </a:uFill>
                <a:latin typeface="Calibri"/>
              </a:rPr>
              <a:t> bases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dans le </a:t>
            </a:r>
            <a:r>
              <a:rPr lang="en-US" sz="1800" b="0" strike="noStrike" spc="-1" dirty="0" err="1">
                <a:solidFill>
                  <a:srgbClr val="000000"/>
                </a:solidFill>
                <a:uFill>
                  <a:solidFill>
                    <a:srgbClr val="FFFFFF"/>
                  </a:solidFill>
                </a:uFill>
                <a:latin typeface="Calibri"/>
              </a:rPr>
              <a:t>serveur</a:t>
            </a:r>
            <a:r>
              <a:rPr lang="en-US" sz="1800" b="0" strike="noStrike" spc="-1" dirty="0">
                <a:solidFill>
                  <a:srgbClr val="000000"/>
                </a:solidFill>
                <a:uFill>
                  <a:solidFill>
                    <a:srgbClr val="FFFFFF"/>
                  </a:solidFill>
                </a:uFill>
                <a:latin typeface="Calibri"/>
              </a:rPr>
              <a:t> =&gt; il faut </a:t>
            </a: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des </a:t>
            </a:r>
            <a:r>
              <a:rPr lang="en-US" sz="1800" b="0" strike="noStrike" spc="-1" dirty="0" err="1">
                <a:solidFill>
                  <a:srgbClr val="000000"/>
                </a:solidFill>
                <a:uFill>
                  <a:solidFill>
                    <a:srgbClr val="FFFFFF"/>
                  </a:solidFill>
                </a:uFill>
                <a:latin typeface="Calibri"/>
              </a:rPr>
              <a:t>disques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séparés</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chaque</a:t>
            </a:r>
            <a:r>
              <a:rPr lang="en-US" sz="1800" b="0" strike="noStrike" spc="-1" dirty="0">
                <a:solidFill>
                  <a:srgbClr val="000000"/>
                </a:solidFill>
                <a:uFill>
                  <a:solidFill>
                    <a:srgbClr val="FFFFFF"/>
                  </a:solidFill>
                </a:uFill>
                <a:latin typeface="Calibri"/>
              </a:rPr>
              <a:t> journal de transactions.</a:t>
            </a:r>
            <a:endParaRPr lang="en-US" sz="1600" b="0" strike="noStrike" spc="-1" dirty="0">
              <a:solidFill>
                <a:srgbClr val="000000"/>
              </a:solidFill>
              <a:uFill>
                <a:solidFill>
                  <a:srgbClr val="FFFFFF"/>
                </a:solidFill>
              </a:uFill>
              <a:latin typeface="Calibri"/>
            </a:endParaRPr>
          </a:p>
          <a:p>
            <a:pPr marL="240120" indent="-246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Emplacement de la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1" strike="noStrike" spc="-1" dirty="0" err="1">
                <a:solidFill>
                  <a:srgbClr val="595959"/>
                </a:solidFill>
                <a:uFill>
                  <a:solidFill>
                    <a:srgbClr val="FFFFFF"/>
                  </a:solidFill>
                </a:uFill>
                <a:latin typeface="Calibri"/>
              </a:rPr>
              <a:t>tempdb</a:t>
            </a:r>
            <a:endParaRPr lang="en-US" sz="2100" b="0" strike="noStrike" spc="-1" dirty="0">
              <a:solidFill>
                <a:srgbClr val="595959"/>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Doit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placée</a:t>
            </a:r>
            <a:r>
              <a:rPr lang="en-US" sz="1800" b="0" strike="noStrike" spc="-1" dirty="0">
                <a:solidFill>
                  <a:srgbClr val="000000"/>
                </a:solidFill>
                <a:uFill>
                  <a:solidFill>
                    <a:srgbClr val="FFFFFF"/>
                  </a:solidFill>
                </a:uFill>
                <a:latin typeface="Calibri"/>
              </a:rPr>
              <a:t> dans un sous </a:t>
            </a:r>
            <a:r>
              <a:rPr lang="en-US" sz="1800" b="0" strike="noStrike" spc="-1" dirty="0" err="1">
                <a:solidFill>
                  <a:srgbClr val="000000"/>
                </a:solidFill>
                <a:uFill>
                  <a:solidFill>
                    <a:srgbClr val="FFFFFF"/>
                  </a:solidFill>
                </a:uFill>
                <a:latin typeface="Calibri"/>
              </a:rPr>
              <a:t>système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d’I</a:t>
            </a:r>
            <a:r>
              <a:rPr lang="en-US" sz="1800" b="0" strike="noStrike" spc="-1" dirty="0">
                <a:solidFill>
                  <a:srgbClr val="000000"/>
                </a:solidFill>
                <a:uFill>
                  <a:solidFill>
                    <a:srgbClr val="FFFFFF"/>
                  </a:solidFill>
                </a:uFill>
                <a:latin typeface="Calibri"/>
              </a:rPr>
              <a:t>/O et doit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séparée</a:t>
            </a:r>
            <a:r>
              <a:rPr lang="en-US" sz="1800" b="0" strike="noStrike" spc="-1" dirty="0">
                <a:solidFill>
                  <a:srgbClr val="000000"/>
                </a:solidFill>
                <a:uFill>
                  <a:solidFill>
                    <a:srgbClr val="FFFFFF"/>
                  </a:solidFill>
                </a:uFill>
                <a:latin typeface="Calibri"/>
              </a:rPr>
              <a:t> des bases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utilisateurs</a:t>
            </a:r>
            <a:r>
              <a:rPr lang="en-US" sz="1800" b="0" strike="noStrike" spc="-1" dirty="0">
                <a:solidFill>
                  <a:srgbClr val="000000"/>
                </a:solidFill>
                <a:uFill>
                  <a:solidFill>
                    <a:srgbClr val="FFFFFF"/>
                  </a:solidFill>
                </a:uFill>
                <a:latin typeface="Calibri"/>
              </a:rPr>
              <a:t> pour assurer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performance </a:t>
            </a:r>
            <a:r>
              <a:rPr lang="en-US" sz="1800" b="0" strike="noStrike" spc="-1" dirty="0" err="1">
                <a:solidFill>
                  <a:srgbClr val="000000"/>
                </a:solidFill>
                <a:uFill>
                  <a:solidFill>
                    <a:srgbClr val="FFFFFF"/>
                  </a:solidFill>
                </a:uFill>
                <a:latin typeface="Calibri"/>
              </a:rPr>
              <a:t>optimale</a:t>
            </a:r>
            <a:endParaRPr lang="en-US" sz="1600" b="0" strike="noStrike" spc="-1" dirty="0">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On </a:t>
            </a:r>
            <a:r>
              <a:rPr lang="en-US" sz="1800" b="0" strike="noStrike" spc="-1" dirty="0" err="1">
                <a:solidFill>
                  <a:srgbClr val="000000"/>
                </a:solidFill>
                <a:uFill>
                  <a:solidFill>
                    <a:srgbClr val="FFFFFF"/>
                  </a:solidFill>
                </a:uFill>
                <a:latin typeface="Calibri"/>
              </a:rPr>
              <a:t>peut</a:t>
            </a:r>
            <a:r>
              <a:rPr lang="en-US" sz="1800" b="0" strike="noStrike" spc="-1" dirty="0">
                <a:solidFill>
                  <a:srgbClr val="000000"/>
                </a:solidFill>
                <a:uFill>
                  <a:solidFill>
                    <a:srgbClr val="FFFFFF"/>
                  </a:solidFill>
                </a:uFill>
                <a:latin typeface="Calibri"/>
              </a:rPr>
              <a:t> la </a:t>
            </a:r>
            <a:r>
              <a:rPr lang="en-US" sz="1800" b="0" strike="noStrike" spc="-1" dirty="0" err="1">
                <a:solidFill>
                  <a:srgbClr val="000000"/>
                </a:solidFill>
                <a:uFill>
                  <a:solidFill>
                    <a:srgbClr val="FFFFFF"/>
                  </a:solidFill>
                </a:uFill>
                <a:latin typeface="Calibri"/>
              </a:rPr>
              <a:t>déployer</a:t>
            </a:r>
            <a:r>
              <a:rPr lang="en-US" sz="1800" b="0" strike="noStrike" spc="-1" dirty="0">
                <a:solidFill>
                  <a:srgbClr val="000000"/>
                </a:solidFill>
                <a:uFill>
                  <a:solidFill>
                    <a:srgbClr val="FFFFFF"/>
                  </a:solidFill>
                </a:uFill>
                <a:latin typeface="Calibri"/>
              </a:rPr>
              <a:t> dans </a:t>
            </a:r>
            <a:r>
              <a:rPr lang="en-US" sz="1800" b="0" strike="noStrike" spc="-1" dirty="0" err="1">
                <a:solidFill>
                  <a:srgbClr val="000000"/>
                </a:solidFill>
                <a:uFill>
                  <a:solidFill>
                    <a:srgbClr val="FFFFFF"/>
                  </a:solidFill>
                </a:uFill>
                <a:latin typeface="Calibri"/>
              </a:rPr>
              <a:t>plusieurs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disques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afin</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d’assurer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meilleure</a:t>
            </a:r>
            <a:r>
              <a:rPr lang="en-US" sz="1800" b="0" strike="noStrike" spc="-1" dirty="0">
                <a:solidFill>
                  <a:srgbClr val="000000"/>
                </a:solidFill>
                <a:uFill>
                  <a:solidFill>
                    <a:srgbClr val="FFFFFF"/>
                  </a:solidFill>
                </a:uFill>
                <a:latin typeface="Calibri"/>
              </a:rPr>
              <a:t> performance.</a:t>
            </a:r>
            <a:endParaRPr lang="en-US" sz="1600" b="0" strike="noStrike" spc="-1" dirty="0">
              <a:solidFill>
                <a:srgbClr val="000000"/>
              </a:solidFill>
              <a:uFill>
                <a:solidFill>
                  <a:srgbClr val="FFFFFF"/>
                </a:solidFill>
              </a:uFill>
              <a:latin typeface="Calibri"/>
            </a:endParaRPr>
          </a:p>
        </p:txBody>
      </p:sp>
      <p:sp>
        <p:nvSpPr>
          <p:cNvPr id="65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Base de données système</a:t>
            </a:r>
            <a:endParaRPr lang="en-US" sz="2500" b="0" strike="noStrike" spc="-1">
              <a:solidFill>
                <a:srgbClr val="000000"/>
              </a:solidFill>
              <a:uFill>
                <a:solidFill>
                  <a:srgbClr val="FFFFFF"/>
                </a:solidFill>
              </a:uFill>
              <a:latin typeface="Arial"/>
            </a:endParaRPr>
          </a:p>
        </p:txBody>
      </p:sp>
      <p:sp>
        <p:nvSpPr>
          <p:cNvPr id="652"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653" name="Table 3"/>
          <p:cNvGraphicFramePr/>
          <p:nvPr/>
        </p:nvGraphicFramePr>
        <p:xfrm>
          <a:off x="609480" y="1143000"/>
          <a:ext cx="7924320" cy="4353480"/>
        </p:xfrm>
        <a:graphic>
          <a:graphicData uri="http://schemas.openxmlformats.org/drawingml/2006/table">
            <a:tbl>
              <a:tblPr/>
              <a:tblGrid>
                <a:gridCol w="2361960">
                  <a:extLst>
                    <a:ext uri="{9D8B030D-6E8A-4147-A177-3AD203B41FA5}">
                      <a16:colId xmlns:a16="http://schemas.microsoft.com/office/drawing/2014/main" val="20000"/>
                    </a:ext>
                  </a:extLst>
                </a:gridCol>
                <a:gridCol w="5562360">
                  <a:extLst>
                    <a:ext uri="{9D8B030D-6E8A-4147-A177-3AD203B41FA5}">
                      <a16:colId xmlns:a16="http://schemas.microsoft.com/office/drawing/2014/main" val="20001"/>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Database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Notes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master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Enregistre toutes les données au niveau du Server SQL. Ceci inclus les metadata d’instance comme les comptes, endpoints (service broker , SOAP),  les serveurs liés et les paramètres de configuration.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957240">
                <a:tc>
                  <a:txBody>
                    <a:bodyPr/>
                    <a:lstStyle/>
                    <a:p>
                      <a:pPr>
                        <a:lnSpc>
                          <a:spcPct val="100000"/>
                        </a:lnSpc>
                      </a:pPr>
                      <a:r>
                        <a:rPr lang="fr-BE" sz="1400" b="0" strike="noStrike" spc="-1">
                          <a:solidFill>
                            <a:srgbClr val="000000"/>
                          </a:solidFill>
                          <a:uFill>
                            <a:solidFill>
                              <a:srgbClr val="FFFFFF"/>
                            </a:solidFill>
                          </a:uFill>
                          <a:latin typeface="Constantia"/>
                        </a:rPr>
                        <a:t>model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Utilisée comme modèle pour la création des base de données dans une instance SQL. Vu que la DB tempdb est créer à chaque démarrage de SQL Server, la DB model doit toujours exister sur le serveur SQL (persistance des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740880">
                <a:tc>
                  <a:txBody>
                    <a:bodyPr/>
                    <a:lstStyle/>
                    <a:p>
                      <a:pPr>
                        <a:lnSpc>
                          <a:spcPct val="100000"/>
                        </a:lnSpc>
                      </a:pPr>
                      <a:r>
                        <a:rPr lang="fr-BE" sz="1400" b="0" strike="noStrike" spc="-1">
                          <a:solidFill>
                            <a:srgbClr val="000000"/>
                          </a:solidFill>
                          <a:uFill>
                            <a:solidFill>
                              <a:srgbClr val="FFFFFF"/>
                            </a:solidFill>
                          </a:uFill>
                          <a:latin typeface="Constantia"/>
                        </a:rPr>
                        <a:t>msdb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Utilisée par SQL Agent pour organiser les alertes et les jobs, utilisé aussi par d’autres système comme Management Studio, Service Broker and Database Mail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1606320">
                <a:tc>
                  <a:txBody>
                    <a:bodyPr/>
                    <a:lstStyle/>
                    <a:p>
                      <a:pPr>
                        <a:lnSpc>
                          <a:spcPct val="100000"/>
                        </a:lnSpc>
                      </a:pPr>
                      <a:r>
                        <a:rPr lang="fr-BE" sz="1400" b="0" strike="noStrike" spc="-1">
                          <a:solidFill>
                            <a:srgbClr val="000000"/>
                          </a:solidFill>
                          <a:uFill>
                            <a:solidFill>
                              <a:srgbClr val="FFFFFF"/>
                            </a:solidFill>
                          </a:uFill>
                          <a:latin typeface="Constantia"/>
                        </a:rPr>
                        <a:t>tempdb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Ressource Global disponible pour tout les utilisateurs connectés à une instance SQL Server : </a:t>
                      </a:r>
                      <a:endParaRPr lang="fr-BE"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Arial"/>
                        <a:buChar char="•"/>
                      </a:pPr>
                      <a:r>
                        <a:rPr lang="fr-BE" sz="1400" b="0" strike="noStrike" spc="-1">
                          <a:solidFill>
                            <a:srgbClr val="000000"/>
                          </a:solidFill>
                          <a:uFill>
                            <a:solidFill>
                              <a:srgbClr val="FFFFFF"/>
                            </a:solidFill>
                          </a:uFill>
                          <a:latin typeface="Constantia"/>
                        </a:rPr>
                        <a:t>Objets temporaire : tables temporaire globales ou locales,  « stored procedures » temporaires,  variables de tables ou cursors</a:t>
                      </a:r>
                      <a:endParaRPr lang="fr-BE"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Arial"/>
                        <a:buChar char="•"/>
                      </a:pPr>
                      <a:r>
                        <a:rPr lang="fr-BE" sz="1400" b="0" strike="noStrike" spc="-1">
                          <a:solidFill>
                            <a:srgbClr val="000000"/>
                          </a:solidFill>
                          <a:uFill>
                            <a:solidFill>
                              <a:srgbClr val="FFFFFF"/>
                            </a:solidFill>
                          </a:uFill>
                          <a:latin typeface="Constantia"/>
                        </a:rPr>
                        <a:t>Versions de lignes qui ont été générés par des modifications de données lors de transaction dans la DB.</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47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Préparation</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l’installation</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Installation</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Gérer</a:t>
            </a:r>
            <a:r>
              <a:rPr lang="en-US" sz="2100" b="0" strike="noStrike" spc="-1" dirty="0">
                <a:solidFill>
                  <a:srgbClr val="595959"/>
                </a:solidFill>
                <a:uFill>
                  <a:solidFill>
                    <a:srgbClr val="FFFFFF"/>
                  </a:solidFill>
                </a:uFill>
                <a:latin typeface="Calibri"/>
              </a:rPr>
              <a:t> SQL Server</a:t>
            </a:r>
          </a:p>
        </p:txBody>
      </p:sp>
      <p:sp>
        <p:nvSpPr>
          <p:cNvPr id="4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Filegroups »</a:t>
            </a:r>
            <a:endParaRPr lang="en-US" sz="2500" b="0" strike="noStrike" spc="-1">
              <a:solidFill>
                <a:srgbClr val="000000"/>
              </a:solidFill>
              <a:uFill>
                <a:solidFill>
                  <a:srgbClr val="FFFFFF"/>
                </a:solidFill>
              </a:uFill>
              <a:latin typeface="Arial"/>
            </a:endParaRPr>
          </a:p>
        </p:txBody>
      </p:sp>
      <p:sp>
        <p:nvSpPr>
          <p:cNvPr id="655"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filegroups consistent en un ensemble de fichiers. Cette notion permet de simplifier le placement des fichiers.</a:t>
            </a:r>
          </a:p>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localiser un objet ou fichier spécifique présent dans un disque en groupant les fichiers de la base de données à l’intérieur d’un ou plusieurs « filegroups ».</a:t>
            </a:r>
          </a:p>
        </p:txBody>
      </p:sp>
      <p:sp>
        <p:nvSpPr>
          <p:cNvPr id="65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dirty="0">
                <a:solidFill>
                  <a:srgbClr val="808080"/>
                </a:solidFill>
                <a:uFill>
                  <a:solidFill>
                    <a:srgbClr val="FFFFFF"/>
                  </a:solidFill>
                </a:uFill>
                <a:latin typeface="Calibri"/>
              </a:rPr>
              <a:t>« Filegroups »</a:t>
            </a:r>
            <a:endParaRPr lang="en-US" sz="2500" b="0" strike="noStrike" spc="-1" dirty="0">
              <a:solidFill>
                <a:srgbClr val="000000"/>
              </a:solidFill>
              <a:uFill>
                <a:solidFill>
                  <a:srgbClr val="FFFFFF"/>
                </a:solidFill>
              </a:uFill>
              <a:latin typeface="Arial"/>
            </a:endParaRPr>
          </a:p>
        </p:txBody>
      </p:sp>
      <p:pic>
        <p:nvPicPr>
          <p:cNvPr id="658" name="Picture 2"/>
          <p:cNvPicPr/>
          <p:nvPr/>
        </p:nvPicPr>
        <p:blipFill>
          <a:blip r:embed="rId3"/>
          <a:stretch/>
        </p:blipFill>
        <p:spPr>
          <a:xfrm>
            <a:off x="1747800" y="1834200"/>
            <a:ext cx="5648040" cy="3580920"/>
          </a:xfrm>
          <a:prstGeom prst="rect">
            <a:avLst/>
          </a:prstGeom>
          <a:ln>
            <a:noFill/>
          </a:ln>
        </p:spPr>
      </p:pic>
      <p:sp>
        <p:nvSpPr>
          <p:cNvPr id="659"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Filegroups »</a:t>
            </a:r>
            <a:endParaRPr lang="en-US" sz="2500" b="0" strike="noStrike" spc="-1">
              <a:solidFill>
                <a:srgbClr val="000000"/>
              </a:solidFill>
              <a:uFill>
                <a:solidFill>
                  <a:srgbClr val="FFFFFF"/>
                </a:solidFill>
              </a:uFill>
              <a:latin typeface="Arial"/>
            </a:endParaRPr>
          </a:p>
        </p:txBody>
      </p:sp>
      <p:sp>
        <p:nvSpPr>
          <p:cNvPr id="66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Types de </a:t>
            </a:r>
            <a:r>
              <a:rPr lang="en-US" sz="2100" b="0" strike="noStrike" spc="-1" dirty="0" err="1">
                <a:solidFill>
                  <a:srgbClr val="595959"/>
                </a:solidFill>
                <a:uFill>
                  <a:solidFill>
                    <a:srgbClr val="FFFFFF"/>
                  </a:solidFill>
                </a:uFill>
                <a:latin typeface="Calibri"/>
              </a:rPr>
              <a:t>filesgroups</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Filegroup </a:t>
            </a:r>
            <a:r>
              <a:rPr lang="en-US" sz="1800" b="0" strike="noStrike" spc="-1" dirty="0" err="1">
                <a:solidFill>
                  <a:srgbClr val="000000"/>
                </a:solidFill>
                <a:uFill>
                  <a:solidFill>
                    <a:srgbClr val="FFFFFF"/>
                  </a:solidFill>
                </a:uFill>
                <a:latin typeface="Calibri"/>
              </a:rPr>
              <a:t>primaire</a:t>
            </a:r>
            <a:r>
              <a:rPr lang="en-US" sz="1800" b="0" strike="noStrike" spc="-1" dirty="0">
                <a:solidFill>
                  <a:srgbClr val="000000"/>
                </a:solidFill>
                <a:uFill>
                  <a:solidFill>
                    <a:srgbClr val="FFFFFF"/>
                  </a:solidFill>
                </a:uFill>
                <a:latin typeface="Calibri"/>
              </a:rPr>
              <a:t>: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Chaque</a:t>
            </a:r>
            <a:r>
              <a:rPr lang="en-US" sz="1600" b="0" strike="noStrike" spc="-1" dirty="0">
                <a:solidFill>
                  <a:srgbClr val="000000"/>
                </a:solidFill>
                <a:uFill>
                  <a:solidFill>
                    <a:srgbClr val="FFFFFF"/>
                  </a:solidFill>
                </a:uFill>
                <a:latin typeface="Calibri"/>
              </a:rPr>
              <a:t> base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à un </a:t>
            </a:r>
            <a:r>
              <a:rPr lang="en-US" sz="1600" b="0" strike="noStrike" spc="-1" dirty="0" err="1">
                <a:solidFill>
                  <a:srgbClr val="000000"/>
                </a:solidFill>
                <a:uFill>
                  <a:solidFill>
                    <a:srgbClr val="FFFFFF"/>
                  </a:solidFill>
                </a:uFill>
                <a:latin typeface="Calibri"/>
              </a:rPr>
              <a:t>seul</a:t>
            </a:r>
            <a:r>
              <a:rPr lang="en-US" sz="1600" b="0" strike="noStrike" spc="-1" dirty="0">
                <a:solidFill>
                  <a:srgbClr val="000000"/>
                </a:solidFill>
                <a:uFill>
                  <a:solidFill>
                    <a:srgbClr val="FFFFFF"/>
                  </a:solidFill>
                </a:uFill>
                <a:latin typeface="Calibri"/>
              </a:rPr>
              <a:t> filegroup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Il </a:t>
            </a:r>
            <a:r>
              <a:rPr lang="en-US" sz="1600" b="0" strike="noStrike" spc="-1" dirty="0" err="1">
                <a:solidFill>
                  <a:srgbClr val="000000"/>
                </a:solidFill>
                <a:uFill>
                  <a:solidFill>
                    <a:srgbClr val="FFFFFF"/>
                  </a:solidFill>
                </a:uFill>
                <a:latin typeface="Calibri"/>
              </a:rPr>
              <a:t>contient</a:t>
            </a:r>
            <a:r>
              <a:rPr lang="en-US" sz="1600" b="0" strike="noStrike" spc="-1" dirty="0">
                <a:solidFill>
                  <a:srgbClr val="000000"/>
                </a:solidFill>
                <a:uFill>
                  <a:solidFill>
                    <a:srgbClr val="FFFFFF"/>
                  </a:solidFill>
                </a:uFill>
                <a:latin typeface="Calibri"/>
              </a:rPr>
              <a:t> le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contenant</a:t>
            </a:r>
            <a:r>
              <a:rPr lang="en-US" sz="1600" b="0" strike="noStrike" spc="-1" dirty="0">
                <a:solidFill>
                  <a:srgbClr val="000000"/>
                </a:solidFill>
                <a:uFill>
                  <a:solidFill>
                    <a:srgbClr val="FFFFFF"/>
                  </a:solidFill>
                </a:uFill>
                <a:latin typeface="Calibri"/>
              </a:rPr>
              <a:t> les tables </a:t>
            </a:r>
            <a:r>
              <a:rPr lang="en-US" sz="1600" b="0" strike="noStrike" spc="-1" dirty="0" err="1">
                <a:solidFill>
                  <a:srgbClr val="000000"/>
                </a:solidFill>
                <a:uFill>
                  <a:solidFill>
                    <a:srgbClr val="FFFFFF"/>
                  </a:solidFill>
                </a:uFill>
                <a:latin typeface="Calibri"/>
              </a:rPr>
              <a:t>système</a:t>
            </a:r>
            <a:r>
              <a:rPr lang="en-US" sz="1600" b="0" strike="noStrike" spc="-1" dirty="0">
                <a:solidFill>
                  <a:srgbClr val="000000"/>
                </a:solidFill>
                <a:uFill>
                  <a:solidFill>
                    <a:srgbClr val="FFFFFF"/>
                  </a:solidFill>
                </a:uFill>
                <a:latin typeface="Calibri"/>
              </a:rPr>
              <a:t>, et </a:t>
            </a:r>
            <a:r>
              <a:rPr lang="en-US" sz="1600" b="0" strike="noStrike" spc="-1" dirty="0" err="1">
                <a:solidFill>
                  <a:srgbClr val="000000"/>
                </a:solidFill>
                <a:uFill>
                  <a:solidFill>
                    <a:srgbClr val="FFFFFF"/>
                  </a:solidFill>
                </a:uFill>
                <a:latin typeface="Calibri"/>
              </a:rPr>
              <a:t>peut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contenir</a:t>
            </a:r>
            <a:r>
              <a:rPr lang="en-US" sz="1600" b="0" strike="noStrike" spc="-1" dirty="0">
                <a:solidFill>
                  <a:srgbClr val="000000"/>
                </a:solidFill>
                <a:uFill>
                  <a:solidFill>
                    <a:srgbClr val="FFFFFF"/>
                  </a:solidFill>
                </a:uFill>
                <a:latin typeface="Calibri"/>
              </a:rPr>
              <a:t> les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secondaire</a:t>
            </a:r>
            <a:r>
              <a:rPr lang="en-US" sz="1600" b="0" strike="noStrike" spc="-1" dirty="0">
                <a:solidFill>
                  <a:srgbClr val="000000"/>
                </a:solidFill>
                <a:uFill>
                  <a:solidFill>
                    <a:srgbClr val="FFFFFF"/>
                  </a:solidFill>
                </a:uFill>
                <a:latin typeface="Calibri"/>
              </a:rPr>
              <a:t> qui ne </a:t>
            </a:r>
            <a:r>
              <a:rPr lang="en-US" sz="1600" b="0" strike="noStrike" spc="-1" dirty="0" err="1">
                <a:solidFill>
                  <a:srgbClr val="000000"/>
                </a:solidFill>
                <a:uFill>
                  <a:solidFill>
                    <a:srgbClr val="FFFFFF"/>
                  </a:solidFill>
                </a:uFill>
                <a:latin typeface="Calibri"/>
              </a:rPr>
              <a:t>sont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alloués</a:t>
            </a:r>
            <a:r>
              <a:rPr lang="en-US" sz="1600" b="0" strike="noStrike" spc="-1" dirty="0">
                <a:solidFill>
                  <a:srgbClr val="000000"/>
                </a:solidFill>
                <a:uFill>
                  <a:solidFill>
                    <a:srgbClr val="FFFFFF"/>
                  </a:solidFill>
                </a:uFill>
                <a:latin typeface="Calibri"/>
              </a:rPr>
              <a:t> à </a:t>
            </a:r>
            <a:r>
              <a:rPr lang="en-US" sz="1600" b="0" strike="noStrike" spc="-1" dirty="0" err="1">
                <a:solidFill>
                  <a:srgbClr val="000000"/>
                </a:solidFill>
                <a:uFill>
                  <a:solidFill>
                    <a:srgbClr val="FFFFFF"/>
                  </a:solidFill>
                </a:uFill>
                <a:latin typeface="Calibri"/>
              </a:rPr>
              <a:t>aucun</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autre</a:t>
            </a:r>
            <a:r>
              <a:rPr lang="en-US" sz="1600" b="0" strike="noStrike" spc="-1" dirty="0">
                <a:solidFill>
                  <a:srgbClr val="000000"/>
                </a:solidFill>
                <a:uFill>
                  <a:solidFill>
                    <a:srgbClr val="FFFFFF"/>
                  </a:solidFill>
                </a:uFill>
                <a:latin typeface="Calibri"/>
              </a:rPr>
              <a:t> filegroup.</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Filegroups </a:t>
            </a:r>
            <a:r>
              <a:rPr lang="en-US" sz="1800" b="0" strike="noStrike" spc="-1" dirty="0" err="1">
                <a:solidFill>
                  <a:srgbClr val="000000"/>
                </a:solidFill>
                <a:uFill>
                  <a:solidFill>
                    <a:srgbClr val="FFFFFF"/>
                  </a:solidFill>
                </a:uFill>
                <a:latin typeface="Calibri"/>
              </a:rPr>
              <a:t>définis</a:t>
            </a:r>
            <a:r>
              <a:rPr lang="en-US" sz="1800" b="0" strike="noStrike" spc="-1" dirty="0">
                <a:solidFill>
                  <a:srgbClr val="000000"/>
                </a:solidFill>
                <a:uFill>
                  <a:solidFill>
                    <a:srgbClr val="FFFFFF"/>
                  </a:solidFill>
                </a:uFill>
                <a:latin typeface="Calibri"/>
              </a:rPr>
              <a:t> par </a:t>
            </a:r>
            <a:r>
              <a:rPr lang="en-US" sz="1800" b="0" strike="noStrike" spc="-1" dirty="0" err="1">
                <a:solidFill>
                  <a:srgbClr val="000000"/>
                </a:solidFill>
                <a:uFill>
                  <a:solidFill>
                    <a:srgbClr val="FFFFFF"/>
                  </a:solidFill>
                </a:uFill>
                <a:latin typeface="Calibri"/>
              </a:rPr>
              <a:t>l’utilisateur</a:t>
            </a:r>
            <a:r>
              <a:rPr lang="en-US" sz="1800" b="0" strike="noStrike" spc="-1" dirty="0">
                <a:solidFill>
                  <a:srgbClr val="000000"/>
                </a:solidFill>
                <a:uFill>
                  <a:solidFill>
                    <a:srgbClr val="FFFFFF"/>
                  </a:solidFill>
                </a:uFill>
                <a:latin typeface="Calibri"/>
              </a:rPr>
              <a:t> : consistent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des </a:t>
            </a:r>
            <a:r>
              <a:rPr lang="en-US" sz="1800" b="0" strike="noStrike" spc="-1" dirty="0" err="1">
                <a:solidFill>
                  <a:srgbClr val="000000"/>
                </a:solidFill>
                <a:uFill>
                  <a:solidFill>
                    <a:srgbClr val="FFFFFF"/>
                  </a:solidFill>
                </a:uFill>
                <a:latin typeface="Calibri"/>
              </a:rPr>
              <a:t>fichiers</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groupés</a:t>
            </a:r>
            <a:r>
              <a:rPr lang="en-US" sz="1800" b="0" strike="noStrike" spc="-1" dirty="0">
                <a:solidFill>
                  <a:srgbClr val="000000"/>
                </a:solidFill>
                <a:uFill>
                  <a:solidFill>
                    <a:srgbClr val="FFFFFF"/>
                  </a:solidFill>
                </a:uFill>
                <a:latin typeface="Calibri"/>
              </a:rPr>
              <a:t> pour des raisons </a:t>
            </a:r>
            <a:r>
              <a:rPr lang="en-US" sz="1800" b="0" strike="noStrike" spc="-1" dirty="0" err="1">
                <a:solidFill>
                  <a:srgbClr val="000000"/>
                </a:solidFill>
                <a:uFill>
                  <a:solidFill>
                    <a:srgbClr val="FFFFFF"/>
                  </a:solidFill>
                </a:uFill>
                <a:latin typeface="Calibri"/>
              </a:rPr>
              <a:t>administratives</a:t>
            </a:r>
            <a:r>
              <a:rPr lang="en-US" sz="1800" b="0" strike="noStrike" spc="-1" dirty="0">
                <a:solidFill>
                  <a:srgbClr val="000000"/>
                </a:solidFill>
                <a:uFill>
                  <a:solidFill>
                    <a:srgbClr val="FFFFFF"/>
                  </a:solidFill>
                </a:uFill>
                <a:latin typeface="Calibri"/>
              </a:rPr>
              <a:t>, par </a:t>
            </a:r>
            <a:r>
              <a:rPr lang="en-US" sz="1800" b="0" strike="noStrike" spc="-1" dirty="0" err="1">
                <a:solidFill>
                  <a:srgbClr val="000000"/>
                </a:solidFill>
                <a:uFill>
                  <a:solidFill>
                    <a:srgbClr val="FFFFFF"/>
                  </a:solidFill>
                </a:uFill>
                <a:latin typeface="Calibri"/>
              </a:rPr>
              <a:t>exemple</a:t>
            </a:r>
            <a:r>
              <a:rPr lang="en-US" sz="1800" b="0" strike="noStrike" spc="-1" dirty="0">
                <a:solidFill>
                  <a:srgbClr val="000000"/>
                </a:solidFill>
                <a:uFill>
                  <a:solidFill>
                    <a:srgbClr val="FFFFFF"/>
                  </a:solidFill>
                </a:uFill>
                <a:latin typeface="Calibri"/>
              </a:rPr>
              <a:t>. </a:t>
            </a:r>
            <a:endParaRPr lang="en-US" sz="1600" b="0" strike="noStrike" spc="-1" dirty="0">
              <a:solidFill>
                <a:srgbClr val="000000"/>
              </a:solidFill>
              <a:uFill>
                <a:solidFill>
                  <a:srgbClr val="FFFFFF"/>
                </a:solidFill>
              </a:uFill>
              <a:latin typeface="Calibri"/>
            </a:endParaRPr>
          </a:p>
        </p:txBody>
      </p:sp>
      <p:sp>
        <p:nvSpPr>
          <p:cNvPr id="6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Filegroups »</a:t>
            </a:r>
            <a:endParaRPr lang="en-US" sz="2500" b="0" strike="noStrike" spc="-1">
              <a:solidFill>
                <a:srgbClr val="000000"/>
              </a:solidFill>
              <a:uFill>
                <a:solidFill>
                  <a:srgbClr val="FFFFFF"/>
                </a:solidFill>
              </a:uFill>
              <a:latin typeface="Arial"/>
            </a:endParaRPr>
          </a:p>
        </p:txBody>
      </p:sp>
      <p:sp>
        <p:nvSpPr>
          <p:cNvPr id="66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Quand faut-il créer des filegroups définis par l’utilisateur?</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Performance</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Création de plusieurs fichiers  appartenant au même filegroup dans différents disques physiques</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Assigner les tables auxquelles on accède le plus fréquemment à ce filegroup</a:t>
            </a:r>
            <a:endParaRPr lang="en-US" sz="14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Faciliter la gestion</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On peut utiliser différents filegroups pour séparer les données avec différents besoins de gestion.</a:t>
            </a:r>
            <a:endParaRPr lang="en-US" sz="14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66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Filegroups »</a:t>
            </a:r>
            <a:endParaRPr lang="en-US" sz="2500" b="0" strike="noStrike" spc="-1">
              <a:solidFill>
                <a:srgbClr val="000000"/>
              </a:solidFill>
              <a:uFill>
                <a:solidFill>
                  <a:srgbClr val="FFFFFF"/>
                </a:solidFill>
              </a:uFill>
              <a:latin typeface="Arial"/>
            </a:endParaRPr>
          </a:p>
        </p:txBody>
      </p:sp>
      <p:sp>
        <p:nvSpPr>
          <p:cNvPr id="66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Filegroup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 :</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Sauf</a:t>
            </a:r>
            <a:r>
              <a:rPr lang="en-US" sz="1800" b="0" strike="noStrike" spc="-1" dirty="0">
                <a:solidFill>
                  <a:srgbClr val="000000"/>
                </a:solidFill>
                <a:uFill>
                  <a:solidFill>
                    <a:srgbClr val="FFFFFF"/>
                  </a:solidFill>
                </a:uFill>
                <a:latin typeface="Calibri"/>
              </a:rPr>
              <a:t> indication contraire, </a:t>
            </a:r>
            <a:r>
              <a:rPr lang="en-US" sz="1800" b="0" strike="noStrike" spc="-1" dirty="0" err="1">
                <a:solidFill>
                  <a:srgbClr val="000000"/>
                </a:solidFill>
                <a:uFill>
                  <a:solidFill>
                    <a:srgbClr val="FFFFFF"/>
                  </a:solidFill>
                </a:uFill>
                <a:latin typeface="Calibri"/>
              </a:rPr>
              <a:t>lors</a:t>
            </a:r>
            <a:r>
              <a:rPr lang="en-US" sz="1800" b="0" strike="noStrike" spc="-1" dirty="0">
                <a:solidFill>
                  <a:srgbClr val="000000"/>
                </a:solidFill>
                <a:uFill>
                  <a:solidFill>
                    <a:srgbClr val="FFFFFF"/>
                  </a:solidFill>
                </a:uFill>
                <a:latin typeface="Calibri"/>
              </a:rPr>
              <a:t> de la </a:t>
            </a:r>
            <a:r>
              <a:rPr lang="en-US" sz="1800" b="0" strike="noStrike" spc="-1" dirty="0" err="1">
                <a:solidFill>
                  <a:srgbClr val="000000"/>
                </a:solidFill>
                <a:uFill>
                  <a:solidFill>
                    <a:srgbClr val="FFFFFF"/>
                  </a:solidFill>
                </a:uFill>
                <a:latin typeface="Calibri"/>
              </a:rPr>
              <a:t>création</a:t>
            </a:r>
            <a:r>
              <a:rPr lang="en-US" sz="1800" b="0" strike="noStrike" spc="-1" dirty="0">
                <a:solidFill>
                  <a:srgbClr val="000000"/>
                </a:solidFill>
                <a:uFill>
                  <a:solidFill>
                    <a:srgbClr val="FFFFFF"/>
                  </a:solidFill>
                </a:uFill>
                <a:latin typeface="Calibri"/>
              </a:rPr>
              <a:t> de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le filegroup par </a:t>
            </a:r>
            <a:r>
              <a:rPr lang="en-US" sz="1800" b="0" strike="noStrike" spc="-1" dirty="0" err="1">
                <a:solidFill>
                  <a:srgbClr val="000000"/>
                </a:solidFill>
                <a:uFill>
                  <a:solidFill>
                    <a:srgbClr val="FFFFFF"/>
                  </a:solidFill>
                </a:uFill>
                <a:latin typeface="Calibri"/>
              </a:rPr>
              <a:t>défaut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est</a:t>
            </a:r>
            <a:r>
              <a:rPr lang="en-US" sz="1800" b="0" strike="noStrike" spc="-1" dirty="0">
                <a:solidFill>
                  <a:srgbClr val="000000"/>
                </a:solidFill>
                <a:uFill>
                  <a:solidFill>
                    <a:srgbClr val="FFFFFF"/>
                  </a:solidFill>
                </a:uFill>
                <a:latin typeface="Calibri"/>
              </a:rPr>
              <a:t> le filegroup </a:t>
            </a:r>
            <a:r>
              <a:rPr lang="en-US" sz="1800" b="0" strike="noStrike" spc="-1" dirty="0" err="1">
                <a:solidFill>
                  <a:srgbClr val="000000"/>
                </a:solidFill>
                <a:uFill>
                  <a:solidFill>
                    <a:srgbClr val="FFFFFF"/>
                  </a:solidFill>
                </a:uFill>
                <a:latin typeface="Calibri"/>
              </a:rPr>
              <a:t>primaire</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Il </a:t>
            </a:r>
            <a:r>
              <a:rPr lang="en-US" sz="1800" b="0" strike="noStrike" spc="-1" dirty="0" err="1">
                <a:solidFill>
                  <a:srgbClr val="000000"/>
                </a:solidFill>
                <a:uFill>
                  <a:solidFill>
                    <a:srgbClr val="FFFFFF"/>
                  </a:solidFill>
                </a:uFill>
                <a:latin typeface="Calibri"/>
              </a:rPr>
              <a:t>contient</a:t>
            </a:r>
            <a:r>
              <a:rPr lang="en-US" sz="1800" b="0" strike="noStrike" spc="-1" dirty="0">
                <a:solidFill>
                  <a:srgbClr val="000000"/>
                </a:solidFill>
                <a:uFill>
                  <a:solidFill>
                    <a:srgbClr val="FFFFFF"/>
                  </a:solidFill>
                </a:uFill>
                <a:latin typeface="Calibri"/>
              </a:rPr>
              <a:t> les pages pour </a:t>
            </a:r>
            <a:r>
              <a:rPr lang="en-US" sz="1800" b="0" strike="noStrike" spc="-1" dirty="0" err="1">
                <a:solidFill>
                  <a:srgbClr val="000000"/>
                </a:solidFill>
                <a:uFill>
                  <a:solidFill>
                    <a:srgbClr val="FFFFFF"/>
                  </a:solidFill>
                </a:uFill>
                <a:latin typeface="Calibri"/>
              </a:rPr>
              <a:t>toutes</a:t>
            </a:r>
            <a:r>
              <a:rPr lang="en-US" sz="1800" b="0" strike="noStrike" spc="-1" dirty="0">
                <a:solidFill>
                  <a:srgbClr val="000000"/>
                </a:solidFill>
                <a:uFill>
                  <a:solidFill>
                    <a:srgbClr val="FFFFFF"/>
                  </a:solidFill>
                </a:uFill>
                <a:latin typeface="Calibri"/>
              </a:rPr>
              <a:t> les tables et indexes qui </a:t>
            </a:r>
            <a:r>
              <a:rPr lang="en-US" sz="1800" b="0" strike="noStrike" spc="-1" dirty="0" err="1">
                <a:solidFill>
                  <a:srgbClr val="000000"/>
                </a:solidFill>
                <a:uFill>
                  <a:solidFill>
                    <a:srgbClr val="FFFFFF"/>
                  </a:solidFill>
                </a:uFill>
                <a:latin typeface="Calibri"/>
              </a:rPr>
              <a:t>n’ont</a:t>
            </a:r>
            <a:r>
              <a:rPr lang="en-US" sz="1800" b="0" strike="noStrike" spc="-1" dirty="0">
                <a:solidFill>
                  <a:srgbClr val="000000"/>
                </a:solidFill>
                <a:uFill>
                  <a:solidFill>
                    <a:srgbClr val="FFFFFF"/>
                  </a:solidFill>
                </a:uFill>
                <a:latin typeface="Calibri"/>
              </a:rPr>
              <a:t> pas de filegroup </a:t>
            </a:r>
            <a:r>
              <a:rPr lang="en-US" sz="1800" b="0" strike="noStrike" spc="-1" dirty="0" err="1">
                <a:solidFill>
                  <a:srgbClr val="000000"/>
                </a:solidFill>
                <a:uFill>
                  <a:solidFill>
                    <a:srgbClr val="FFFFFF"/>
                  </a:solidFill>
                </a:uFill>
                <a:latin typeface="Calibri"/>
              </a:rPr>
              <a:t>spécifié</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lors</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leur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création</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Il doit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bien </a:t>
            </a:r>
            <a:r>
              <a:rPr lang="en-US" sz="1800" b="0" strike="noStrike" spc="-1" dirty="0" err="1">
                <a:solidFill>
                  <a:srgbClr val="000000"/>
                </a:solidFill>
                <a:uFill>
                  <a:solidFill>
                    <a:srgbClr val="FFFFFF"/>
                  </a:solidFill>
                </a:uFill>
                <a:latin typeface="Calibri"/>
              </a:rPr>
              <a:t>dimensionné</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p:txBody>
      </p:sp>
      <p:sp>
        <p:nvSpPr>
          <p:cNvPr id="66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57200" y="152280"/>
            <a:ext cx="8229240" cy="79668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Filegroups »</a:t>
            </a:r>
            <a:endParaRPr lang="en-US" sz="2500" b="0" strike="noStrike" spc="-1">
              <a:solidFill>
                <a:srgbClr val="000000"/>
              </a:solidFill>
              <a:uFill>
                <a:solidFill>
                  <a:srgbClr val="FFFFFF"/>
                </a:solidFill>
              </a:uFill>
              <a:latin typeface="Arial"/>
            </a:endParaRPr>
          </a:p>
        </p:txBody>
      </p:sp>
      <p:sp>
        <p:nvSpPr>
          <p:cNvPr id="67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filegroups </a:t>
            </a:r>
            <a:r>
              <a:rPr lang="en-US" sz="2100" b="0" strike="noStrike" spc="-1" dirty="0" err="1">
                <a:solidFill>
                  <a:srgbClr val="595959"/>
                </a:solidFill>
                <a:uFill>
                  <a:solidFill>
                    <a:srgbClr val="FFFFFF"/>
                  </a:solidFill>
                </a:uFill>
                <a:latin typeface="Calibri"/>
              </a:rPr>
              <a:t>en</a:t>
            </a:r>
            <a:r>
              <a:rPr lang="en-US" sz="2100" b="0" strike="noStrike" spc="-1" dirty="0">
                <a:solidFill>
                  <a:srgbClr val="595959"/>
                </a:solidFill>
                <a:uFill>
                  <a:solidFill>
                    <a:srgbClr val="FFFFFF"/>
                  </a:solidFill>
                </a:uFill>
                <a:latin typeface="Calibri"/>
              </a:rPr>
              <a:t> lecture </a:t>
            </a:r>
            <a:r>
              <a:rPr lang="en-US" sz="2100" b="0" strike="noStrike" spc="-1" dirty="0" err="1">
                <a:solidFill>
                  <a:srgbClr val="595959"/>
                </a:solidFill>
                <a:uFill>
                  <a:solidFill>
                    <a:srgbClr val="FFFFFF"/>
                  </a:solidFill>
                </a:uFill>
                <a:latin typeface="Calibri"/>
              </a:rPr>
              <a:t>seulement</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Tous</a:t>
            </a:r>
            <a:r>
              <a:rPr lang="en-US" sz="1800" b="0" strike="noStrike" spc="-1" dirty="0">
                <a:solidFill>
                  <a:srgbClr val="000000"/>
                </a:solidFill>
                <a:uFill>
                  <a:solidFill>
                    <a:srgbClr val="FFFFFF"/>
                  </a:solidFill>
                </a:uFill>
                <a:latin typeface="Calibri"/>
              </a:rPr>
              <a:t> les filegroups, </a:t>
            </a:r>
            <a:r>
              <a:rPr lang="en-US" sz="1800" b="0" strike="noStrike" spc="-1" dirty="0" err="1">
                <a:solidFill>
                  <a:srgbClr val="000000"/>
                </a:solidFill>
                <a:uFill>
                  <a:solidFill>
                    <a:srgbClr val="FFFFFF"/>
                  </a:solidFill>
                </a:uFill>
                <a:latin typeface="Calibri"/>
              </a:rPr>
              <a:t>sauf</a:t>
            </a:r>
            <a:r>
              <a:rPr lang="en-US" sz="1800" b="0" strike="noStrike" spc="-1" dirty="0">
                <a:solidFill>
                  <a:srgbClr val="000000"/>
                </a:solidFill>
                <a:uFill>
                  <a:solidFill>
                    <a:srgbClr val="FFFFFF"/>
                  </a:solidFill>
                </a:uFill>
                <a:latin typeface="Calibri"/>
              </a:rPr>
              <a:t> le </a:t>
            </a:r>
            <a:r>
              <a:rPr lang="en-US" sz="1800" b="0" strike="noStrike" spc="-1" dirty="0" err="1">
                <a:solidFill>
                  <a:srgbClr val="000000"/>
                </a:solidFill>
                <a:uFill>
                  <a:solidFill>
                    <a:srgbClr val="FFFFFF"/>
                  </a:solidFill>
                </a:uFill>
                <a:latin typeface="Calibri"/>
              </a:rPr>
              <a:t>primaire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peuvent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être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lecture </a:t>
            </a:r>
            <a:r>
              <a:rPr lang="en-US" sz="1800" b="0" strike="noStrike" spc="-1" dirty="0" err="1">
                <a:solidFill>
                  <a:srgbClr val="000000"/>
                </a:solidFill>
                <a:uFill>
                  <a:solidFill>
                    <a:srgbClr val="FFFFFF"/>
                  </a:solidFill>
                </a:uFill>
                <a:latin typeface="Calibri"/>
              </a:rPr>
              <a:t>seule</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Pour </a:t>
            </a:r>
            <a:r>
              <a:rPr lang="en-US" sz="1800" b="0" strike="noStrike" spc="-1" dirty="0" err="1">
                <a:solidFill>
                  <a:srgbClr val="000000"/>
                </a:solidFill>
                <a:uFill>
                  <a:solidFill>
                    <a:srgbClr val="FFFFFF"/>
                  </a:solidFill>
                </a:uFill>
                <a:latin typeface="Calibri"/>
              </a:rPr>
              <a:t>éviter</a:t>
            </a:r>
            <a:r>
              <a:rPr lang="en-US" sz="1800" b="0" strike="noStrike" spc="-1" dirty="0">
                <a:solidFill>
                  <a:srgbClr val="000000"/>
                </a:solidFill>
                <a:uFill>
                  <a:solidFill>
                    <a:srgbClr val="FFFFFF"/>
                  </a:solidFill>
                </a:uFill>
                <a:latin typeface="Calibri"/>
              </a:rPr>
              <a:t> des </a:t>
            </a:r>
            <a:r>
              <a:rPr lang="en-US" sz="1800" b="0" strike="noStrike" spc="-1" dirty="0" err="1">
                <a:solidFill>
                  <a:srgbClr val="000000"/>
                </a:solidFill>
                <a:uFill>
                  <a:solidFill>
                    <a:srgbClr val="FFFFFF"/>
                  </a:solidFill>
                </a:uFill>
                <a:latin typeface="Calibri"/>
              </a:rPr>
              <a:t>altérations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accidentelles</a:t>
            </a:r>
            <a:r>
              <a:rPr lang="en-US" sz="1800" b="0" strike="noStrike" spc="-1" dirty="0">
                <a:solidFill>
                  <a:srgbClr val="000000"/>
                </a:solidFill>
                <a:uFill>
                  <a:solidFill>
                    <a:srgbClr val="FFFFFF"/>
                  </a:solidFill>
                </a:uFill>
                <a:latin typeface="Calibri"/>
              </a:rPr>
              <a:t>, placer les tables </a:t>
            </a:r>
            <a:r>
              <a:rPr lang="en-US" sz="1800" b="0" strike="noStrike" spc="-1" dirty="0" err="1">
                <a:solidFill>
                  <a:srgbClr val="000000"/>
                </a:solidFill>
                <a:uFill>
                  <a:solidFill>
                    <a:srgbClr val="FFFFFF"/>
                  </a:solidFill>
                </a:uFill>
                <a:latin typeface="Calibri"/>
              </a:rPr>
              <a:t>concernées</a:t>
            </a:r>
            <a:r>
              <a:rPr lang="en-US" sz="1800" b="0" strike="noStrike" spc="-1" dirty="0">
                <a:solidFill>
                  <a:srgbClr val="000000"/>
                </a:solidFill>
                <a:uFill>
                  <a:solidFill>
                    <a:srgbClr val="FFFFFF"/>
                  </a:solidFill>
                </a:uFill>
                <a:latin typeface="Calibri"/>
              </a:rPr>
              <a:t> dans un filegroup </a:t>
            </a:r>
            <a:r>
              <a:rPr lang="en-US" sz="1800" b="0" strike="noStrike" spc="-1" dirty="0" err="1">
                <a:solidFill>
                  <a:srgbClr val="000000"/>
                </a:solidFill>
                <a:uFill>
                  <a:solidFill>
                    <a:srgbClr val="FFFFFF"/>
                  </a:solidFill>
                </a:uFill>
                <a:latin typeface="Calibri"/>
              </a:rPr>
              <a:t>marqué</a:t>
            </a:r>
            <a:r>
              <a:rPr lang="en-US" sz="1800" b="0" strike="noStrike" spc="-1" dirty="0">
                <a:solidFill>
                  <a:srgbClr val="000000"/>
                </a:solidFill>
                <a:uFill>
                  <a:solidFill>
                    <a:srgbClr val="FFFFFF"/>
                  </a:solidFill>
                </a:uFill>
                <a:latin typeface="Calibri"/>
              </a:rPr>
              <a:t> «  read-only ».</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SQL Server </a:t>
            </a:r>
            <a:r>
              <a:rPr lang="en-US" sz="1800" b="0" strike="noStrike" spc="-1" dirty="0" err="1">
                <a:solidFill>
                  <a:srgbClr val="000000"/>
                </a:solidFill>
                <a:uFill>
                  <a:solidFill>
                    <a:srgbClr val="FFFFFF"/>
                  </a:solidFill>
                </a:uFill>
                <a:latin typeface="Calibri"/>
              </a:rPr>
              <a:t>supporte</a:t>
            </a:r>
            <a:r>
              <a:rPr lang="en-US" sz="1800" b="0" strike="noStrike" spc="-1" dirty="0">
                <a:solidFill>
                  <a:srgbClr val="000000"/>
                </a:solidFill>
                <a:uFill>
                  <a:solidFill>
                    <a:srgbClr val="FFFFFF"/>
                  </a:solidFill>
                </a:uFill>
                <a:latin typeface="Calibri"/>
              </a:rPr>
              <a:t> la compression NTFS des filegroups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lecture </a:t>
            </a:r>
            <a:r>
              <a:rPr lang="en-US" sz="1800" b="0" strike="noStrike" spc="-1" dirty="0" err="1">
                <a:solidFill>
                  <a:srgbClr val="000000"/>
                </a:solidFill>
                <a:uFill>
                  <a:solidFill>
                    <a:srgbClr val="FFFFFF"/>
                  </a:solidFill>
                </a:uFill>
                <a:latin typeface="Calibri"/>
              </a:rPr>
              <a:t>seulement</a:t>
            </a:r>
            <a:r>
              <a:rPr lang="en-US" sz="1800" b="0" strike="noStrike" spc="-1" dirty="0">
                <a:solidFill>
                  <a:srgbClr val="000000"/>
                </a:solidFill>
                <a:uFill>
                  <a:solidFill>
                    <a:srgbClr val="FFFFFF"/>
                  </a:solidFill>
                </a:uFill>
                <a:latin typeface="Calibri"/>
              </a:rPr>
              <a:t> et des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en</a:t>
            </a:r>
            <a:r>
              <a:rPr lang="en-US" sz="1800" b="0" strike="noStrike" spc="-1" dirty="0">
                <a:solidFill>
                  <a:srgbClr val="000000"/>
                </a:solidFill>
                <a:uFill>
                  <a:solidFill>
                    <a:srgbClr val="FFFFFF"/>
                  </a:solidFill>
                </a:uFill>
                <a:latin typeface="Calibri"/>
              </a:rPr>
              <a:t> lecture </a:t>
            </a:r>
            <a:r>
              <a:rPr lang="en-US" sz="1800" b="0" strike="noStrike" spc="-1" dirty="0" err="1">
                <a:solidFill>
                  <a:srgbClr val="000000"/>
                </a:solidFill>
                <a:uFill>
                  <a:solidFill>
                    <a:srgbClr val="FFFFFF"/>
                  </a:solidFill>
                </a:uFill>
                <a:latin typeface="Calibri"/>
              </a:rPr>
              <a:t>seulement</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p:txBody>
      </p:sp>
      <p:sp>
        <p:nvSpPr>
          <p:cNvPr id="67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Capacité de planification</a:t>
            </a:r>
            <a:endParaRPr lang="en-US" sz="2500" b="0" strike="noStrike" spc="-1">
              <a:solidFill>
                <a:srgbClr val="000000"/>
              </a:solidFill>
              <a:uFill>
                <a:solidFill>
                  <a:srgbClr val="FFFFFF"/>
                </a:solidFill>
              </a:uFill>
              <a:latin typeface="Arial"/>
            </a:endParaRPr>
          </a:p>
        </p:txBody>
      </p:sp>
      <p:sp>
        <p:nvSpPr>
          <p:cNvPr id="67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Estimer la taille de la base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Planifier une base de données = mettre en place une structure logique</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Chaque élément de base de données doit être considéré. (tables utilisateurs et systèmes, indexes, transaction logs, LOBs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Quand on crée une base de données, SQL Server crée une copie du modèle des objets de la base de données. Le système augmente de taille au fur et à mesure qu’on crée des objets dans la base de données.</a:t>
            </a:r>
            <a:endParaRPr lang="en-US" sz="1600" b="0" strike="noStrike" spc="-1">
              <a:solidFill>
                <a:srgbClr val="000000"/>
              </a:solidFill>
              <a:uFill>
                <a:solidFill>
                  <a:srgbClr val="FFFFFF"/>
                </a:solidFill>
              </a:uFill>
              <a:latin typeface="Calibri"/>
            </a:endParaRPr>
          </a:p>
        </p:txBody>
      </p:sp>
      <p:sp>
        <p:nvSpPr>
          <p:cNvPr id="6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Capacité de planification</a:t>
            </a:r>
            <a:endParaRPr lang="en-US" sz="2500" b="0" strike="noStrike" spc="-1">
              <a:solidFill>
                <a:srgbClr val="000000"/>
              </a:solidFill>
              <a:uFill>
                <a:solidFill>
                  <a:srgbClr val="FFFFFF"/>
                </a:solidFill>
              </a:uFill>
              <a:latin typeface="Arial"/>
            </a:endParaRPr>
          </a:p>
        </p:txBody>
      </p:sp>
      <p:sp>
        <p:nvSpPr>
          <p:cNvPr id="67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Estimer</a:t>
            </a:r>
            <a:r>
              <a:rPr lang="en-US" sz="2100" b="0" strike="noStrike" spc="-1" dirty="0">
                <a:solidFill>
                  <a:srgbClr val="595959"/>
                </a:solidFill>
                <a:uFill>
                  <a:solidFill>
                    <a:srgbClr val="FFFFFF"/>
                  </a:solidFill>
                </a:uFill>
                <a:latin typeface="Calibri"/>
              </a:rPr>
              <a:t> la taille de la base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Facteurs</a:t>
            </a:r>
            <a:r>
              <a:rPr lang="en-US" sz="1800" b="0" strike="noStrike" spc="-1" dirty="0">
                <a:solidFill>
                  <a:srgbClr val="000000"/>
                </a:solidFill>
                <a:uFill>
                  <a:solidFill>
                    <a:srgbClr val="FFFFFF"/>
                  </a:solidFill>
                </a:uFill>
                <a:latin typeface="Calibri"/>
              </a:rPr>
              <a:t> à </a:t>
            </a:r>
            <a:r>
              <a:rPr lang="en-US" sz="1800" b="0" strike="noStrike" spc="-1" dirty="0" err="1">
                <a:solidFill>
                  <a:srgbClr val="000000"/>
                </a:solidFill>
                <a:uFill>
                  <a:solidFill>
                    <a:srgbClr val="FFFFFF"/>
                  </a:solidFill>
                </a:uFill>
                <a:latin typeface="Calibri"/>
              </a:rPr>
              <a:t>considérer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lors</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l’estimation</a:t>
            </a:r>
            <a:r>
              <a:rPr lang="en-US" sz="1800" b="0" strike="noStrike" spc="-1" dirty="0">
                <a:solidFill>
                  <a:srgbClr val="000000"/>
                </a:solidFill>
                <a:uFill>
                  <a:solidFill>
                    <a:srgbClr val="FFFFFF"/>
                  </a:solidFill>
                </a:uFill>
                <a:latin typeface="Calibri"/>
              </a:rPr>
              <a:t> de la taille de la base de </a:t>
            </a:r>
            <a:r>
              <a:rPr lang="en-US" sz="1800" b="0" strike="noStrike" spc="-1" dirty="0" err="1">
                <a:solidFill>
                  <a:srgbClr val="000000"/>
                </a:solidFill>
                <a:uFill>
                  <a:solidFill>
                    <a:srgbClr val="FFFFFF"/>
                  </a:solidFill>
                </a:uFill>
                <a:latin typeface="Calibri"/>
              </a:rPr>
              <a:t>données</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La taille de </a:t>
            </a:r>
            <a:r>
              <a:rPr lang="en-US" sz="1600" b="0" strike="noStrike" spc="-1" dirty="0" err="1">
                <a:solidFill>
                  <a:srgbClr val="000000"/>
                </a:solidFill>
                <a:uFill>
                  <a:solidFill>
                    <a:srgbClr val="FFFFFF"/>
                  </a:solidFill>
                </a:uFill>
                <a:latin typeface="Calibri"/>
              </a:rPr>
              <a:t>l’objet</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en</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incluant</a:t>
            </a:r>
            <a:r>
              <a:rPr lang="en-US" sz="1600" b="0" strike="noStrike" spc="-1" dirty="0">
                <a:solidFill>
                  <a:srgbClr val="000000"/>
                </a:solidFill>
                <a:uFill>
                  <a:solidFill>
                    <a:srgbClr val="FFFFFF"/>
                  </a:solidFill>
                </a:uFill>
                <a:latin typeface="Calibri"/>
              </a:rPr>
              <a:t> les projections des futures </a:t>
            </a:r>
            <a:r>
              <a:rPr lang="en-US" sz="1600" b="0" strike="noStrike" spc="-1" dirty="0" err="1">
                <a:solidFill>
                  <a:srgbClr val="000000"/>
                </a:solidFill>
                <a:uFill>
                  <a:solidFill>
                    <a:srgbClr val="FFFFFF"/>
                  </a:solidFill>
                </a:uFill>
                <a:latin typeface="Calibri"/>
              </a:rPr>
              <a:t>évolutions</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La </a:t>
            </a:r>
            <a:r>
              <a:rPr lang="en-US" sz="1600" b="0" strike="noStrike" spc="-1" dirty="0" err="1">
                <a:solidFill>
                  <a:srgbClr val="000000"/>
                </a:solidFill>
                <a:uFill>
                  <a:solidFill>
                    <a:srgbClr val="FFFFFF"/>
                  </a:solidFill>
                </a:uFill>
                <a:latin typeface="Calibri"/>
              </a:rPr>
              <a:t>quantité</a:t>
            </a:r>
            <a:r>
              <a:rPr lang="en-US" sz="1600" b="0" strike="noStrike" spc="-1" dirty="0">
                <a:solidFill>
                  <a:srgbClr val="000000"/>
                </a:solidFill>
                <a:uFill>
                  <a:solidFill>
                    <a:srgbClr val="FFFFFF"/>
                  </a:solidFill>
                </a:uFill>
                <a:latin typeface="Calibri"/>
              </a:rPr>
              <a:t> de </a:t>
            </a:r>
            <a:r>
              <a:rPr lang="en-US" sz="1600" b="0" strike="noStrike" spc="-1" dirty="0" err="1">
                <a:solidFill>
                  <a:srgbClr val="000000"/>
                </a:solidFill>
                <a:uFill>
                  <a:solidFill>
                    <a:srgbClr val="FFFFFF"/>
                  </a:solidFill>
                </a:uFill>
                <a:latin typeface="Calibri"/>
              </a:rPr>
              <a:t>données</a:t>
            </a:r>
            <a:r>
              <a:rPr lang="en-US" sz="1600" b="0" strike="noStrike" spc="-1" dirty="0">
                <a:solidFill>
                  <a:srgbClr val="000000"/>
                </a:solidFill>
                <a:uFill>
                  <a:solidFill>
                    <a:srgbClr val="FFFFFF"/>
                  </a:solidFill>
                </a:uFill>
                <a:latin typeface="Calibri"/>
              </a:rPr>
              <a:t> dans les tables, avec </a:t>
            </a:r>
            <a:r>
              <a:rPr lang="en-US" sz="1600" b="0" strike="noStrike" spc="-1" dirty="0" err="1">
                <a:solidFill>
                  <a:srgbClr val="000000"/>
                </a:solidFill>
                <a:uFill>
                  <a:solidFill>
                    <a:srgbClr val="FFFFFF"/>
                  </a:solidFill>
                </a:uFill>
                <a:latin typeface="Calibri"/>
              </a:rPr>
              <a:t>leurs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évolutions</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Le </a:t>
            </a:r>
            <a:r>
              <a:rPr lang="en-US" sz="1600" b="0" strike="noStrike" spc="-1" dirty="0" err="1">
                <a:solidFill>
                  <a:srgbClr val="000000"/>
                </a:solidFill>
                <a:uFill>
                  <a:solidFill>
                    <a:srgbClr val="FFFFFF"/>
                  </a:solidFill>
                </a:uFill>
                <a:latin typeface="Calibri"/>
              </a:rPr>
              <a:t>nombre</a:t>
            </a:r>
            <a:r>
              <a:rPr lang="en-US" sz="1600" b="0" strike="noStrike" spc="-1" dirty="0">
                <a:solidFill>
                  <a:srgbClr val="000000"/>
                </a:solidFill>
                <a:uFill>
                  <a:solidFill>
                    <a:srgbClr val="FFFFFF"/>
                  </a:solidFill>
                </a:uFill>
                <a:latin typeface="Calibri"/>
              </a:rPr>
              <a:t> et la taille des indexes</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La taille des </a:t>
            </a:r>
            <a:r>
              <a:rPr lang="en-US" sz="1600" b="0" strike="noStrike" spc="-1" dirty="0" err="1">
                <a:solidFill>
                  <a:srgbClr val="000000"/>
                </a:solidFill>
                <a:uFill>
                  <a:solidFill>
                    <a:srgbClr val="FFFFFF"/>
                  </a:solidFill>
                </a:uFill>
                <a:latin typeface="Calibri"/>
              </a:rPr>
              <a:t>journaux</a:t>
            </a:r>
            <a:r>
              <a:rPr lang="en-US" sz="1600" b="0" strike="noStrike" spc="-1" dirty="0">
                <a:solidFill>
                  <a:srgbClr val="000000"/>
                </a:solidFill>
                <a:uFill>
                  <a:solidFill>
                    <a:srgbClr val="FFFFFF"/>
                  </a:solidFill>
                </a:uFill>
                <a:latin typeface="Calibri"/>
              </a:rPr>
              <a:t> de transactions. </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La taille des tables </a:t>
            </a:r>
            <a:r>
              <a:rPr lang="en-US" sz="1600" b="0" strike="noStrike" spc="-1" dirty="0" err="1">
                <a:solidFill>
                  <a:srgbClr val="000000"/>
                </a:solidFill>
                <a:uFill>
                  <a:solidFill>
                    <a:srgbClr val="FFFFFF"/>
                  </a:solidFill>
                </a:uFill>
                <a:latin typeface="Calibri"/>
              </a:rPr>
              <a:t>systèmes</a:t>
            </a:r>
            <a:endParaRPr lang="en-US" sz="1400" b="0" strike="noStrike" spc="-1" dirty="0">
              <a:solidFill>
                <a:srgbClr val="000000"/>
              </a:solidFill>
              <a:uFill>
                <a:solidFill>
                  <a:srgbClr val="FFFFFF"/>
                </a:solidFill>
              </a:uFill>
              <a:latin typeface="Calibri"/>
            </a:endParaRPr>
          </a:p>
        </p:txBody>
      </p:sp>
      <p:sp>
        <p:nvSpPr>
          <p:cNvPr id="67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Création d’une base de données</a:t>
            </a:r>
            <a:endParaRPr lang="en-US" sz="2500" b="0" strike="noStrike" spc="-1">
              <a:solidFill>
                <a:srgbClr val="000000"/>
              </a:solidFill>
              <a:uFill>
                <a:solidFill>
                  <a:srgbClr val="FFFFFF"/>
                </a:solidFill>
              </a:uFill>
              <a:latin typeface="Arial"/>
            </a:endParaRPr>
          </a:p>
        </p:txBody>
      </p:sp>
      <p:sp>
        <p:nvSpPr>
          <p:cNvPr id="67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Création</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Syntaxe</a:t>
            </a:r>
            <a:r>
              <a:rPr lang="en-US" sz="2100" b="0" strike="noStrike" spc="-1" dirty="0">
                <a:solidFill>
                  <a:srgbClr val="595959"/>
                </a:solidFill>
                <a:uFill>
                  <a:solidFill>
                    <a:srgbClr val="FFFFFF"/>
                  </a:solidFill>
                </a:uFill>
                <a:latin typeface="Calibri"/>
              </a:rPr>
              <a:t> pour </a:t>
            </a: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Schémas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Syntaxe</a:t>
            </a:r>
            <a:r>
              <a:rPr lang="en-US" sz="2100" b="0" strike="noStrike" spc="-1" dirty="0">
                <a:solidFill>
                  <a:srgbClr val="595959"/>
                </a:solidFill>
                <a:uFill>
                  <a:solidFill>
                    <a:srgbClr val="FFFFFF"/>
                  </a:solidFill>
                </a:uFill>
                <a:latin typeface="Calibri"/>
              </a:rPr>
              <a:t> pour </a:t>
            </a: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Schéma</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 Name Resolution » ( verification de la </a:t>
            </a:r>
            <a:r>
              <a:rPr lang="en-US" sz="2100" b="0" strike="noStrike" spc="-1" dirty="0" err="1">
                <a:solidFill>
                  <a:srgbClr val="595959"/>
                </a:solidFill>
                <a:uFill>
                  <a:solidFill>
                    <a:srgbClr val="FFFFFF"/>
                  </a:solidFill>
                </a:uFill>
                <a:latin typeface="Calibri"/>
              </a:rPr>
              <a:t>disponibilité</a:t>
            </a:r>
            <a:r>
              <a:rPr lang="en-US" sz="2100" b="0" strike="noStrike" spc="-1" dirty="0">
                <a:solidFill>
                  <a:srgbClr val="595959"/>
                </a:solidFill>
                <a:uFill>
                  <a:solidFill>
                    <a:srgbClr val="FFFFFF"/>
                  </a:solidFill>
                </a:uFill>
                <a:latin typeface="Calibri"/>
              </a:rPr>
              <a:t> du nom)</a:t>
            </a:r>
          </a:p>
        </p:txBody>
      </p:sp>
      <p:sp>
        <p:nvSpPr>
          <p:cNvPr id="68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Création d’une base de données</a:t>
            </a:r>
            <a:endParaRPr lang="en-US" sz="2500" b="0" strike="noStrike" spc="-1">
              <a:solidFill>
                <a:srgbClr val="000000"/>
              </a:solidFill>
              <a:uFill>
                <a:solidFill>
                  <a:srgbClr val="FFFFFF"/>
                </a:solidFill>
              </a:uFill>
              <a:latin typeface="Arial"/>
            </a:endParaRPr>
          </a:p>
        </p:txBody>
      </p:sp>
      <p:sp>
        <p:nvSpPr>
          <p:cNvPr id="682" name="TextShape 2"/>
          <p:cNvSpPr txBox="1"/>
          <p:nvPr/>
        </p:nvSpPr>
        <p:spPr>
          <a:xfrm>
            <a:off x="457200" y="1600200"/>
            <a:ext cx="8229240" cy="24379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spc="-1" dirty="0">
                <a:solidFill>
                  <a:srgbClr val="595959"/>
                </a:solidFill>
                <a:uFill>
                  <a:solidFill>
                    <a:srgbClr val="FFFFFF"/>
                  </a:solidFill>
                </a:uFill>
                <a:latin typeface="Calibri"/>
              </a:rPr>
              <a:t>U</a:t>
            </a:r>
            <a:r>
              <a:rPr lang="en-US" sz="2100" b="0" strike="noStrike" spc="-1" dirty="0">
                <a:solidFill>
                  <a:srgbClr val="595959"/>
                </a:solidFill>
                <a:uFill>
                  <a:solidFill>
                    <a:srgbClr val="FFFFFF"/>
                  </a:solidFill>
                </a:uFill>
                <a:latin typeface="Calibri"/>
              </a:rPr>
              <a:t>ne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peut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être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créée</a:t>
            </a:r>
            <a:r>
              <a:rPr lang="en-US" sz="2100" b="0" strike="noStrike" spc="-1" dirty="0">
                <a:solidFill>
                  <a:srgbClr val="595959"/>
                </a:solidFill>
                <a:uFill>
                  <a:solidFill>
                    <a:srgbClr val="FFFFFF"/>
                  </a:solidFill>
                </a:uFill>
                <a:latin typeface="Calibri"/>
              </a:rPr>
              <a:t> à </a:t>
            </a:r>
            <a:r>
              <a:rPr lang="en-US" sz="2100" b="0" strike="noStrike" spc="-1" dirty="0" err="1">
                <a:solidFill>
                  <a:srgbClr val="595959"/>
                </a:solidFill>
                <a:uFill>
                  <a:solidFill>
                    <a:srgbClr val="FFFFFF"/>
                  </a:solidFill>
                </a:uFill>
                <a:latin typeface="Calibri"/>
              </a:rPr>
              <a:t>l’aide</a:t>
            </a:r>
            <a:r>
              <a:rPr lang="en-US" sz="2100" b="0" strike="noStrike" spc="-1" dirty="0">
                <a:solidFill>
                  <a:srgbClr val="595959"/>
                </a:solidFill>
                <a:uFill>
                  <a:solidFill>
                    <a:srgbClr val="FFFFFF"/>
                  </a:solidFill>
                </a:uFill>
                <a:latin typeface="Calibri"/>
              </a:rPr>
              <a:t> de SQL server Management Studio </a:t>
            </a:r>
            <a:r>
              <a:rPr lang="en-US" sz="2100" b="0" strike="noStrike" spc="-1" dirty="0" err="1">
                <a:solidFill>
                  <a:srgbClr val="595959"/>
                </a:solidFill>
                <a:uFill>
                  <a:solidFill>
                    <a:srgbClr val="FFFFFF"/>
                  </a:solidFill>
                </a:uFill>
                <a:latin typeface="Calibri"/>
              </a:rPr>
              <a:t>ou</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l’instruction</a:t>
            </a:r>
            <a:r>
              <a:rPr lang="en-US" sz="2100" b="0" strike="noStrike" spc="-1" dirty="0">
                <a:solidFill>
                  <a:srgbClr val="595959"/>
                </a:solidFill>
                <a:uFill>
                  <a:solidFill>
                    <a:srgbClr val="FFFFFF"/>
                  </a:solidFill>
                </a:uFill>
                <a:latin typeface="Calibri"/>
              </a:rPr>
              <a:t> T-SQL: CREATE DATABASE</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Quand</a:t>
            </a:r>
            <a:r>
              <a:rPr lang="en-US" sz="2100" b="0" strike="noStrike" spc="-1" dirty="0">
                <a:solidFill>
                  <a:srgbClr val="595959"/>
                </a:solidFill>
                <a:uFill>
                  <a:solidFill>
                    <a:srgbClr val="FFFFFF"/>
                  </a:solidFill>
                </a:uFill>
                <a:latin typeface="Calibri"/>
              </a:rPr>
              <a:t> on </a:t>
            </a:r>
            <a:r>
              <a:rPr lang="en-US" sz="2100" b="0" strike="noStrike" spc="-1" dirty="0" err="1">
                <a:solidFill>
                  <a:srgbClr val="595959"/>
                </a:solidFill>
                <a:uFill>
                  <a:solidFill>
                    <a:srgbClr val="FFFFFF"/>
                  </a:solidFill>
                </a:uFill>
                <a:latin typeface="Calibri"/>
              </a:rPr>
              <a:t>crée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SQL Server: </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a:t>
            </a:r>
            <a:r>
              <a:rPr lang="en-US" sz="1800" b="0" strike="noStrike" spc="-1" dirty="0">
                <a:solidFill>
                  <a:srgbClr val="000000"/>
                </a:solidFill>
                <a:uFill>
                  <a:solidFill>
                    <a:srgbClr val="FFFFFF"/>
                  </a:solidFill>
                </a:uFill>
                <a:latin typeface="Calibri"/>
              </a:rPr>
              <a:t> le </a:t>
            </a:r>
            <a:r>
              <a:rPr lang="en-US" sz="1800" b="0" strike="noStrike" spc="-1" dirty="0" err="1">
                <a:solidFill>
                  <a:srgbClr val="000000"/>
                </a:solidFill>
                <a:uFill>
                  <a:solidFill>
                    <a:srgbClr val="FFFFFF"/>
                  </a:solidFill>
                </a:uFill>
                <a:latin typeface="Calibri"/>
              </a:rPr>
              <a:t>fichier</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et le journal de transactions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Vérifie</a:t>
            </a:r>
            <a:r>
              <a:rPr lang="en-US" sz="1800" b="0" strike="noStrike" spc="-1" dirty="0">
                <a:solidFill>
                  <a:srgbClr val="000000"/>
                </a:solidFill>
                <a:uFill>
                  <a:solidFill>
                    <a:srgbClr val="FFFFFF"/>
                  </a:solidFill>
                </a:uFill>
                <a:latin typeface="Calibri"/>
              </a:rPr>
              <a:t> que le </a:t>
            </a:r>
            <a:r>
              <a:rPr lang="en-US" sz="1800" b="0" strike="noStrike" spc="-1" dirty="0" err="1">
                <a:solidFill>
                  <a:srgbClr val="000000"/>
                </a:solidFill>
                <a:uFill>
                  <a:solidFill>
                    <a:srgbClr val="FFFFFF"/>
                  </a:solidFill>
                </a:uFill>
                <a:latin typeface="Calibri"/>
              </a:rPr>
              <a:t>créateur</a:t>
            </a:r>
            <a:r>
              <a:rPr lang="en-US" sz="1800" b="0" strike="noStrike" spc="-1" dirty="0">
                <a:solidFill>
                  <a:srgbClr val="000000"/>
                </a:solidFill>
                <a:uFill>
                  <a:solidFill>
                    <a:srgbClr val="FFFFFF"/>
                  </a:solidFill>
                </a:uFill>
                <a:latin typeface="Calibri"/>
              </a:rPr>
              <a:t> a </a:t>
            </a:r>
            <a:r>
              <a:rPr lang="en-US" sz="1800" b="0" strike="noStrike" spc="-1" dirty="0" err="1">
                <a:solidFill>
                  <a:srgbClr val="000000"/>
                </a:solidFill>
                <a:uFill>
                  <a:solidFill>
                    <a:srgbClr val="FFFFFF"/>
                  </a:solidFill>
                </a:uFill>
                <a:latin typeface="Calibri"/>
              </a:rPr>
              <a:t>toutes</a:t>
            </a:r>
            <a:r>
              <a:rPr lang="en-US" sz="1800" b="0" strike="noStrike" spc="-1" dirty="0">
                <a:solidFill>
                  <a:srgbClr val="000000"/>
                </a:solidFill>
                <a:uFill>
                  <a:solidFill>
                    <a:srgbClr val="FFFFFF"/>
                  </a:solidFill>
                </a:uFill>
                <a:latin typeface="Calibri"/>
              </a:rPr>
              <a:t> les permissions pour </a:t>
            </a: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master (</a:t>
            </a:r>
            <a:r>
              <a:rPr lang="en-US" sz="1800" b="0" strike="noStrike" spc="-1" dirty="0" err="1">
                <a:solidFill>
                  <a:srgbClr val="000000"/>
                </a:solidFill>
                <a:uFill>
                  <a:solidFill>
                    <a:srgbClr val="FFFFFF"/>
                  </a:solidFill>
                </a:uFill>
                <a:latin typeface="Calibri"/>
              </a:rPr>
              <a:t>sysdatabases</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sysaltfiles</a:t>
            </a:r>
            <a:r>
              <a:rPr lang="en-US" sz="1800" b="0" strike="noStrike" spc="-1" dirty="0">
                <a:solidFill>
                  <a:srgbClr val="000000"/>
                </a:solidFill>
                <a:uFill>
                  <a:solidFill>
                    <a:srgbClr val="FFFFFF"/>
                  </a:solidFill>
                </a:uFill>
                <a:latin typeface="Calibri"/>
              </a:rPr>
              <a:t> )</a:t>
            </a:r>
            <a:endParaRPr lang="en-US" sz="1600" b="0" strike="noStrike" spc="-1" dirty="0">
              <a:solidFill>
                <a:srgbClr val="000000"/>
              </a:solidFill>
              <a:uFill>
                <a:solidFill>
                  <a:srgbClr val="FFFFFF"/>
                </a:solidFill>
              </a:uFill>
              <a:latin typeface="Calibri"/>
            </a:endParaRPr>
          </a:p>
        </p:txBody>
      </p:sp>
      <p:sp>
        <p:nvSpPr>
          <p:cNvPr id="68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684" name="Picture 4"/>
          <p:cNvPicPr/>
          <p:nvPr/>
        </p:nvPicPr>
        <p:blipFill>
          <a:blip r:embed="rId3"/>
          <a:stretch/>
        </p:blipFill>
        <p:spPr>
          <a:xfrm>
            <a:off x="2743200" y="3886200"/>
            <a:ext cx="3828600" cy="19522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Préparation de l’installation</a:t>
            </a:r>
            <a:endParaRPr lang="en-US" sz="2500" b="0" strike="noStrike" spc="-1">
              <a:solidFill>
                <a:srgbClr val="000000"/>
              </a:solidFill>
              <a:uFill>
                <a:solidFill>
                  <a:srgbClr val="FFFFFF"/>
                </a:solidFill>
              </a:uFill>
              <a:latin typeface="Arial"/>
            </a:endParaRPr>
          </a:p>
        </p:txBody>
      </p:sp>
      <p:sp>
        <p:nvSpPr>
          <p:cNvPr id="480" name="TextShape 2"/>
          <p:cNvSpPr txBox="1"/>
          <p:nvPr/>
        </p:nvSpPr>
        <p:spPr>
          <a:xfrm>
            <a:off x="533520" y="129528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Edition de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Configuration </a:t>
            </a:r>
            <a:r>
              <a:rPr lang="en-US" sz="2100" b="0" strike="noStrike" spc="-1" dirty="0" err="1">
                <a:solidFill>
                  <a:srgbClr val="595959"/>
                </a:solidFill>
                <a:uFill>
                  <a:solidFill>
                    <a:srgbClr val="FFFFFF"/>
                  </a:solidFill>
                </a:uFill>
                <a:latin typeface="Calibri"/>
              </a:rPr>
              <a:t>minimale</a:t>
            </a:r>
            <a:r>
              <a:rPr lang="en-US" sz="2100" b="0" strike="noStrike" spc="-1" dirty="0">
                <a:solidFill>
                  <a:srgbClr val="595959"/>
                </a:solidFill>
                <a:uFill>
                  <a:solidFill>
                    <a:srgbClr val="FFFFFF"/>
                  </a:solidFill>
                </a:uFill>
                <a:latin typeface="Calibri"/>
              </a:rPr>
              <a:t> du hardware</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Configuration </a:t>
            </a:r>
            <a:r>
              <a:rPr lang="en-US" sz="2100" b="0" strike="noStrike" spc="-1" dirty="0" err="1">
                <a:solidFill>
                  <a:srgbClr val="595959"/>
                </a:solidFill>
                <a:uFill>
                  <a:solidFill>
                    <a:srgbClr val="FFFFFF"/>
                  </a:solidFill>
                </a:uFill>
                <a:latin typeface="Calibri"/>
              </a:rPr>
              <a:t>minimale</a:t>
            </a:r>
            <a:r>
              <a:rPr lang="en-US" sz="2100" b="0" strike="noStrike" spc="-1" dirty="0">
                <a:solidFill>
                  <a:srgbClr val="595959"/>
                </a:solidFill>
                <a:uFill>
                  <a:solidFill>
                    <a:srgbClr val="FFFFFF"/>
                  </a:solidFill>
                </a:uFill>
                <a:latin typeface="Calibri"/>
              </a:rPr>
              <a:t> du software</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Différents</a:t>
            </a:r>
            <a:r>
              <a:rPr lang="en-US" sz="2100" b="0" strike="noStrike" spc="-1" dirty="0">
                <a:solidFill>
                  <a:srgbClr val="595959"/>
                </a:solidFill>
                <a:uFill>
                  <a:solidFill>
                    <a:srgbClr val="FFFFFF"/>
                  </a:solidFill>
                </a:uFill>
                <a:latin typeface="Calibri"/>
              </a:rPr>
              <a:t> type de </a:t>
            </a:r>
            <a:r>
              <a:rPr lang="en-US" sz="2100" b="0" strike="noStrike" spc="-1" dirty="0" err="1">
                <a:solidFill>
                  <a:srgbClr val="595959"/>
                </a:solidFill>
                <a:uFill>
                  <a:solidFill>
                    <a:srgbClr val="FFFFFF"/>
                  </a:solidFill>
                </a:uFill>
                <a:latin typeface="Calibri"/>
              </a:rPr>
              <a:t>licence</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Qu’est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ce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qu’une</a:t>
            </a:r>
            <a:r>
              <a:rPr lang="en-US" sz="2100" b="0" strike="noStrike" spc="-1" dirty="0">
                <a:solidFill>
                  <a:srgbClr val="595959"/>
                </a:solidFill>
                <a:uFill>
                  <a:solidFill>
                    <a:srgbClr val="FFFFFF"/>
                  </a:solidFill>
                </a:uFill>
                <a:latin typeface="Calibri"/>
              </a:rPr>
              <a:t> instance de SQL Server?</a:t>
            </a: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Considérations</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sécurité</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Considérations</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classement</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Considérations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d’upgrade</a:t>
            </a:r>
            <a:endParaRPr lang="en-US" sz="2100" b="0" strike="noStrike" spc="-1" dirty="0">
              <a:solidFill>
                <a:srgbClr val="595959"/>
              </a:solidFill>
              <a:uFill>
                <a:solidFill>
                  <a:srgbClr val="FFFFFF"/>
                </a:solidFill>
              </a:uFill>
              <a:latin typeface="Calibri"/>
            </a:endParaRPr>
          </a:p>
        </p:txBody>
      </p:sp>
      <p:sp>
        <p:nvSpPr>
          <p:cNvPr id="48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Création d’une base de données</a:t>
            </a:r>
            <a:endParaRPr lang="en-US" sz="2500" b="0" strike="noStrike" spc="-1">
              <a:solidFill>
                <a:srgbClr val="000000"/>
              </a:solidFill>
              <a:uFill>
                <a:solidFill>
                  <a:srgbClr val="FFFFFF"/>
                </a:solidFill>
              </a:uFill>
              <a:latin typeface="Arial"/>
            </a:endParaRPr>
          </a:p>
        </p:txBody>
      </p:sp>
      <p:sp>
        <p:nvSpPr>
          <p:cNvPr id="686" name="TextShape 2"/>
          <p:cNvSpPr txBox="1"/>
          <p:nvPr/>
        </p:nvSpPr>
        <p:spPr>
          <a:xfrm>
            <a:off x="457200" y="1600200"/>
            <a:ext cx="8229240" cy="2209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Quand</a:t>
            </a:r>
            <a:r>
              <a:rPr lang="en-US" sz="2100" b="0" strike="noStrike" spc="-1" dirty="0">
                <a:solidFill>
                  <a:srgbClr val="595959"/>
                </a:solidFill>
                <a:uFill>
                  <a:solidFill>
                    <a:srgbClr val="FFFFFF"/>
                  </a:solidFill>
                </a:uFill>
                <a:latin typeface="Calibri"/>
              </a:rPr>
              <a:t> on </a:t>
            </a:r>
            <a:r>
              <a:rPr lang="en-US" sz="2100" b="0" strike="noStrike" spc="-1" dirty="0" err="1">
                <a:solidFill>
                  <a:srgbClr val="595959"/>
                </a:solidFill>
                <a:uFill>
                  <a:solidFill>
                    <a:srgbClr val="FFFFFF"/>
                  </a:solidFill>
                </a:uFill>
                <a:latin typeface="Calibri"/>
              </a:rPr>
              <a:t>crée</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une</a:t>
            </a:r>
            <a:r>
              <a:rPr lang="en-US" sz="2100" b="0" strike="noStrike" spc="-1" dirty="0">
                <a:solidFill>
                  <a:srgbClr val="595959"/>
                </a:solidFill>
                <a:uFill>
                  <a:solidFill>
                    <a:srgbClr val="FFFFFF"/>
                  </a:solidFill>
                </a:uFill>
                <a:latin typeface="Calibri"/>
              </a:rPr>
              <a:t>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 SQL Server:</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Permet</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définir</a:t>
            </a:r>
            <a:r>
              <a:rPr lang="en-US" sz="1800" b="0" strike="noStrike" spc="-1" dirty="0">
                <a:solidFill>
                  <a:srgbClr val="000000"/>
                </a:solidFill>
                <a:uFill>
                  <a:solidFill>
                    <a:srgbClr val="FFFFFF"/>
                  </a:solidFill>
                </a:uFill>
                <a:latin typeface="Calibri"/>
              </a:rPr>
              <a:t> le nom de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propriétés</a:t>
            </a:r>
            <a:r>
              <a:rPr lang="en-US" sz="1800" b="0" strike="noStrike" spc="-1" dirty="0">
                <a:solidFill>
                  <a:srgbClr val="000000"/>
                </a:solidFill>
                <a:uFill>
                  <a:solidFill>
                    <a:srgbClr val="FFFFFF"/>
                  </a:solidFill>
                </a:uFill>
                <a:latin typeface="Calibri"/>
              </a:rPr>
              <a:t> et la </a:t>
            </a:r>
            <a:r>
              <a:rPr lang="en-US" sz="1800" b="0" strike="noStrike" spc="-1" dirty="0" err="1">
                <a:solidFill>
                  <a:srgbClr val="000000"/>
                </a:solidFill>
                <a:uFill>
                  <a:solidFill>
                    <a:srgbClr val="FFFFFF"/>
                  </a:solidFill>
                </a:uFill>
                <a:latin typeface="Calibri"/>
              </a:rPr>
              <a:t>localisation</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ses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fichiers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Utilise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copie</a:t>
            </a:r>
            <a:r>
              <a:rPr lang="en-US" sz="1800" b="0" strike="noStrike" spc="-1" dirty="0">
                <a:solidFill>
                  <a:srgbClr val="000000"/>
                </a:solidFill>
                <a:uFill>
                  <a:solidFill>
                    <a:srgbClr val="FFFFFF"/>
                  </a:solidFill>
                </a:uFill>
                <a:latin typeface="Calibri"/>
              </a:rPr>
              <a:t> des </a:t>
            </a:r>
            <a:r>
              <a:rPr lang="en-US" sz="1800" b="0" strike="noStrike" spc="-1" dirty="0" err="1">
                <a:solidFill>
                  <a:srgbClr val="000000"/>
                </a:solidFill>
                <a:uFill>
                  <a:solidFill>
                    <a:srgbClr val="FFFFFF"/>
                  </a:solidFill>
                </a:uFill>
                <a:latin typeface="Calibri"/>
              </a:rPr>
              <a:t>objets</a:t>
            </a:r>
            <a:r>
              <a:rPr lang="en-US" sz="1800" b="0" strike="noStrike" spc="-1" dirty="0">
                <a:solidFill>
                  <a:srgbClr val="000000"/>
                </a:solidFill>
                <a:uFill>
                  <a:solidFill>
                    <a:srgbClr val="FFFFFF"/>
                  </a:solidFill>
                </a:uFill>
                <a:latin typeface="Calibri"/>
              </a:rPr>
              <a:t> dans le </a:t>
            </a:r>
            <a:r>
              <a:rPr lang="en-US" sz="1800" b="0" strike="noStrike" spc="-1" dirty="0" err="1">
                <a:solidFill>
                  <a:srgbClr val="000000"/>
                </a:solidFill>
                <a:uFill>
                  <a:solidFill>
                    <a:srgbClr val="FFFFFF"/>
                  </a:solidFill>
                </a:uFill>
                <a:latin typeface="Calibri"/>
              </a:rPr>
              <a:t>modèle</a:t>
            </a:r>
            <a:r>
              <a:rPr lang="en-US" sz="1800" b="0" strike="noStrike" spc="-1" dirty="0">
                <a:solidFill>
                  <a:srgbClr val="000000"/>
                </a:solidFill>
                <a:uFill>
                  <a:solidFill>
                    <a:srgbClr val="FFFFFF"/>
                  </a:solidFill>
                </a:uFill>
                <a:latin typeface="Calibri"/>
              </a:rPr>
              <a:t> de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initialiser</a:t>
            </a:r>
            <a:r>
              <a:rPr lang="en-US" sz="1800" b="0" strike="noStrike" spc="-1" dirty="0">
                <a:solidFill>
                  <a:srgbClr val="000000"/>
                </a:solidFill>
                <a:uFill>
                  <a:solidFill>
                    <a:srgbClr val="FFFFFF"/>
                  </a:solidFill>
                </a:uFill>
                <a:latin typeface="Calibri"/>
              </a:rPr>
              <a:t>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et </a:t>
            </a:r>
            <a:r>
              <a:rPr lang="en-US" sz="1800" b="0" strike="noStrike" spc="-1" dirty="0" err="1">
                <a:solidFill>
                  <a:srgbClr val="000000"/>
                </a:solidFill>
                <a:uFill>
                  <a:solidFill>
                    <a:srgbClr val="FFFFFF"/>
                  </a:solidFill>
                </a:uFill>
                <a:latin typeface="Calibri"/>
              </a:rPr>
              <a:t>ses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métadonnées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Remplit</a:t>
            </a:r>
            <a:r>
              <a:rPr lang="en-US" sz="1800" b="0" strike="noStrike" spc="-1" dirty="0">
                <a:solidFill>
                  <a:srgbClr val="000000"/>
                </a:solidFill>
                <a:uFill>
                  <a:solidFill>
                    <a:srgbClr val="FFFFFF"/>
                  </a:solidFill>
                </a:uFill>
                <a:latin typeface="Calibri"/>
              </a:rPr>
              <a:t> le </a:t>
            </a:r>
            <a:r>
              <a:rPr lang="en-US" sz="1800" b="0" strike="noStrike" spc="-1" dirty="0" err="1">
                <a:solidFill>
                  <a:srgbClr val="000000"/>
                </a:solidFill>
                <a:uFill>
                  <a:solidFill>
                    <a:srgbClr val="FFFFFF"/>
                  </a:solidFill>
                </a:uFill>
                <a:latin typeface="Calibri"/>
              </a:rPr>
              <a:t>reste</a:t>
            </a:r>
            <a:r>
              <a:rPr lang="en-US" sz="1800" b="0" strike="noStrike" spc="-1" dirty="0">
                <a:solidFill>
                  <a:srgbClr val="000000"/>
                </a:solidFill>
                <a:uFill>
                  <a:solidFill>
                    <a:srgbClr val="FFFFFF"/>
                  </a:solidFill>
                </a:uFill>
                <a:latin typeface="Calibri"/>
              </a:rPr>
              <a:t> de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par des pages vides.</a:t>
            </a:r>
            <a:endParaRPr lang="en-US" sz="1600" b="0" strike="noStrike" spc="-1" dirty="0">
              <a:solidFill>
                <a:srgbClr val="000000"/>
              </a:solidFill>
              <a:uFill>
                <a:solidFill>
                  <a:srgbClr val="FFFFFF"/>
                </a:solidFill>
              </a:uFill>
              <a:latin typeface="Calibri"/>
            </a:endParaRPr>
          </a:p>
        </p:txBody>
      </p:sp>
      <p:sp>
        <p:nvSpPr>
          <p:cNvPr id="6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688" name="Picture 4"/>
          <p:cNvPicPr/>
          <p:nvPr/>
        </p:nvPicPr>
        <p:blipFill>
          <a:blip r:embed="rId3"/>
          <a:stretch/>
        </p:blipFill>
        <p:spPr>
          <a:xfrm>
            <a:off x="2743200" y="3886200"/>
            <a:ext cx="3828600" cy="19522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Création d’une base de données</a:t>
            </a:r>
            <a:endParaRPr lang="en-US" sz="2500" b="0" strike="noStrike" spc="-1">
              <a:solidFill>
                <a:srgbClr val="000000"/>
              </a:solidFill>
              <a:uFill>
                <a:solidFill>
                  <a:srgbClr val="FFFFFF"/>
                </a:solidFill>
              </a:uFill>
              <a:latin typeface="Arial"/>
            </a:endParaRPr>
          </a:p>
        </p:txBody>
      </p:sp>
      <p:sp>
        <p:nvSpPr>
          <p:cNvPr id="690" name="TextShape 2"/>
          <p:cNvSpPr txBox="1"/>
          <p:nvPr/>
        </p:nvSpPr>
        <p:spPr>
          <a:xfrm>
            <a:off x="457560" y="1143000"/>
            <a:ext cx="8228520" cy="4963320"/>
          </a:xfrm>
          <a:prstGeom prst="rect">
            <a:avLst/>
          </a:prstGeom>
          <a:noFill/>
          <a:ln>
            <a:noFill/>
          </a:ln>
        </p:spPr>
        <p:txBody>
          <a:bodyPr/>
          <a:lstStyle/>
          <a:p>
            <a:pPr marL="240120" indent="-246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de création de la base de données:</a:t>
            </a: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Fichier primaire (nom_de_la_db.mdf) : localisé dans le répertoire des données pour cette instance de SQL Server.</a:t>
            </a:r>
            <a:endParaRPr lang="en-US" sz="1600" b="0" strike="noStrike" spc="-1">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Fichiers secondaires : .ndf est l’extension recommandée</a:t>
            </a:r>
            <a:endParaRPr lang="en-US" sz="1600" b="0" strike="noStrike" spc="-1">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Journal des transactions (nom_de_la_db.ldf) : localisé dans le répertoire des données pour cette instance de SQL Server. </a:t>
            </a:r>
            <a:endParaRPr lang="en-US" sz="1600" b="0" strike="noStrike" spc="-1">
              <a:solidFill>
                <a:srgbClr val="000000"/>
              </a:solidFill>
              <a:uFill>
                <a:solidFill>
                  <a:srgbClr val="FFFFFF"/>
                </a:solidFill>
              </a:uFill>
              <a:latin typeface="Calibri"/>
            </a:endParaRPr>
          </a:p>
          <a:p>
            <a:pPr marL="640080" lvl="1" indent="-246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Taille : on peut spécifier la taille pour chaque fichier de données et fichier de log. Minimum 1MB pour le fichier de données et 512MB pour les fichiers de log.</a:t>
            </a:r>
            <a:endParaRPr lang="en-US" sz="1600" b="0" strike="noStrike" spc="-1">
              <a:solidFill>
                <a:srgbClr val="000000"/>
              </a:solidFill>
              <a:uFill>
                <a:solidFill>
                  <a:srgbClr val="FFFFFF"/>
                </a:solidFill>
              </a:uFill>
              <a:latin typeface="Calibri"/>
            </a:endParaRPr>
          </a:p>
        </p:txBody>
      </p:sp>
      <p:sp>
        <p:nvSpPr>
          <p:cNvPr id="69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Création d’une base de données</a:t>
            </a:r>
            <a:endParaRPr lang="en-US" sz="2500" b="0" strike="noStrike" spc="-1">
              <a:solidFill>
                <a:srgbClr val="000000"/>
              </a:solidFill>
              <a:uFill>
                <a:solidFill>
                  <a:srgbClr val="FFFFFF"/>
                </a:solidFill>
              </a:uFill>
              <a:latin typeface="Arial"/>
            </a:endParaRPr>
          </a:p>
        </p:txBody>
      </p:sp>
      <p:sp>
        <p:nvSpPr>
          <p:cNvPr id="69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de création de la base de données: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Croissance des fichiers: on peut spécifier si le fichier va croître en taille ou pas (autogrow). On peut aussi spécifier de combien il va croître (en MB ou %). 
Par défaut : 10%</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Taille maximum (en MB ou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 classement : par défaut, la base de données hérite du classement de l’instance de SQL Server dans laquelle elle est créée. Cependant, on peut toujours le redéfinir. </a:t>
            </a:r>
            <a:endParaRPr lang="en-US" sz="1600" b="0" strike="noStrike" spc="-1">
              <a:solidFill>
                <a:srgbClr val="000000"/>
              </a:solidFill>
              <a:uFill>
                <a:solidFill>
                  <a:srgbClr val="FFFFFF"/>
                </a:solidFill>
              </a:uFill>
              <a:latin typeface="Calibri"/>
            </a:endParaRPr>
          </a:p>
        </p:txBody>
      </p:sp>
      <p:sp>
        <p:nvSpPr>
          <p:cNvPr id="69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Syntaxe pour créer une base de données</a:t>
            </a:r>
            <a:endParaRPr lang="en-US" sz="2500" b="0" strike="noStrike" spc="-1">
              <a:solidFill>
                <a:srgbClr val="000000"/>
              </a:solidFill>
              <a:uFill>
                <a:solidFill>
                  <a:srgbClr val="FFFFFF"/>
                </a:solidFill>
              </a:uFill>
              <a:latin typeface="Arial"/>
            </a:endParaRPr>
          </a:p>
        </p:txBody>
      </p:sp>
      <p:sp>
        <p:nvSpPr>
          <p:cNvPr id="696"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697" name="Picture 2"/>
          <p:cNvPicPr/>
          <p:nvPr/>
        </p:nvPicPr>
        <p:blipFill>
          <a:blip r:embed="rId3"/>
          <a:stretch/>
        </p:blipFill>
        <p:spPr>
          <a:xfrm>
            <a:off x="2362320" y="1676520"/>
            <a:ext cx="4419360" cy="1285560"/>
          </a:xfrm>
          <a:prstGeom prst="rect">
            <a:avLst/>
          </a:prstGeom>
          <a:ln w="9360">
            <a:noFill/>
          </a:ln>
        </p:spPr>
      </p:pic>
      <p:sp>
        <p:nvSpPr>
          <p:cNvPr id="698" name="CustomShape 3"/>
          <p:cNvSpPr/>
          <p:nvPr/>
        </p:nvSpPr>
        <p:spPr>
          <a:xfrm>
            <a:off x="533520" y="3200400"/>
            <a:ext cx="7848360" cy="3276360"/>
          </a:xfrm>
          <a:prstGeom prst="rect">
            <a:avLst/>
          </a:prstGeom>
          <a:noFill/>
          <a:ln>
            <a:noFill/>
          </a:ln>
        </p:spPr>
        <p:style>
          <a:lnRef idx="0">
            <a:scrgbClr r="0" g="0" b="0"/>
          </a:lnRef>
          <a:fillRef idx="0">
            <a:scrgbClr r="0" g="0" b="0"/>
          </a:fillRef>
          <a:effectRef idx="0">
            <a:scrgbClr r="0" g="0" b="0"/>
          </a:effectRef>
          <a:fontRef idx="minor"/>
        </p:style>
      </p:sp>
      <p:sp>
        <p:nvSpPr>
          <p:cNvPr id="699" name="CustomShape 4"/>
          <p:cNvSpPr/>
          <p:nvPr/>
        </p:nvSpPr>
        <p:spPr>
          <a:xfrm>
            <a:off x="685800" y="3200400"/>
            <a:ext cx="7848360" cy="3200040"/>
          </a:xfrm>
          <a:prstGeom prst="rect">
            <a:avLst/>
          </a:prstGeom>
          <a:noFill/>
          <a:ln>
            <a:noFill/>
          </a:ln>
        </p:spPr>
        <p:style>
          <a:lnRef idx="0">
            <a:scrgbClr r="0" g="0" b="0"/>
          </a:lnRef>
          <a:fillRef idx="0">
            <a:scrgbClr r="0" g="0" b="0"/>
          </a:fillRef>
          <a:effectRef idx="0">
            <a:scrgbClr r="0" g="0" b="0"/>
          </a:effectRef>
          <a:fontRef idx="minor"/>
        </p:style>
      </p:sp>
      <p:sp>
        <p:nvSpPr>
          <p:cNvPr id="700" name="CustomShape 5"/>
          <p:cNvSpPr/>
          <p:nvPr/>
        </p:nvSpPr>
        <p:spPr>
          <a:xfrm>
            <a:off x="685800" y="3276720"/>
            <a:ext cx="7924320" cy="3123720"/>
          </a:xfrm>
          <a:prstGeom prst="rect">
            <a:avLst/>
          </a:prstGeom>
          <a:noFill/>
          <a:ln>
            <a:noFill/>
          </a:ln>
        </p:spPr>
        <p:style>
          <a:lnRef idx="0">
            <a:scrgbClr r="0" g="0" b="0"/>
          </a:lnRef>
          <a:fillRef idx="0">
            <a:scrgbClr r="0" g="0" b="0"/>
          </a:fillRef>
          <a:effectRef idx="0">
            <a:scrgbClr r="0" g="0" b="0"/>
          </a:effectRef>
          <a:fontRef idx="minor"/>
        </p:style>
      </p:sp>
      <p:sp>
        <p:nvSpPr>
          <p:cNvPr id="701" name="CustomShape 6"/>
          <p:cNvSpPr/>
          <p:nvPr/>
        </p:nvSpPr>
        <p:spPr>
          <a:xfrm>
            <a:off x="2286000" y="2895480"/>
            <a:ext cx="4647960" cy="2971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1" strike="noStrike" spc="-1">
                <a:solidFill>
                  <a:srgbClr val="000000"/>
                </a:solidFill>
                <a:uFill>
                  <a:solidFill>
                    <a:srgbClr val="FFFFFF"/>
                  </a:solidFill>
                </a:uFill>
                <a:latin typeface="Arial"/>
              </a:rPr>
              <a:t>CREATE DATABASE database_name</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ON</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PRIMARY ] [ ( NAME = logical_file_name, FILENAME = 'os_file_name'</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SIZE = size [ KB | MB | GB | TB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MAXSIZE = { max_size [ KB | MB | GB | TB ] | UNLIMITED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FILEGROWTH = growth_increment [ KB | MB | GB | TB | % ]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FILEGROUP filegroup_name [DEFAULT]</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NAME = logical_file_name, FILENAME = 'os_file_name'</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SIZE = size [ KB | MB | GB | TB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MAXSIZE = { max_size [ KB | MB | GB | TB ] | UNLIMITED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FILEGROWTH = growth_increment [ KB | MB | GB | TB | % ]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 n]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LOG ON</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NAME = logical_file_name, FILENAME = 'os_file_name'</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SIZE = size [ KB | MB | GB | TB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MAXSIZE = { max_size [ KB | MB | GB | TB ] | UNLIMITED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FILEGROWTH = growth_increment [ KB | MB | GB | TB | % ] )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 … n] ]</a:t>
            </a:r>
            <a:endParaRPr lang="fr-BE" sz="1800" b="0" strike="noStrike" spc="-1">
              <a:solidFill>
                <a:srgbClr val="000000"/>
              </a:solidFill>
              <a:uFill>
                <a:solidFill>
                  <a:srgbClr val="FFFFFF"/>
                </a:solidFill>
              </a:uFill>
              <a:latin typeface="Arial"/>
            </a:endParaRPr>
          </a:p>
          <a:p>
            <a:pPr>
              <a:lnSpc>
                <a:spcPct val="100000"/>
              </a:lnSpc>
            </a:pPr>
            <a:r>
              <a:rPr lang="fr-BE" sz="1000" b="1" strike="noStrike" spc="-1">
                <a:solidFill>
                  <a:srgbClr val="000000"/>
                </a:solidFill>
                <a:uFill>
                  <a:solidFill>
                    <a:srgbClr val="FFFFFF"/>
                  </a:solidFill>
                </a:uFill>
                <a:latin typeface="Arial"/>
              </a:rPr>
              <a:t>[ COLLATE collation_name ] ]</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Syntaxe pour créer une base de données</a:t>
            </a:r>
            <a:endParaRPr lang="en-US" sz="2500" b="0" strike="noStrike" spc="-1">
              <a:solidFill>
                <a:srgbClr val="000000"/>
              </a:solidFill>
              <a:uFill>
                <a:solidFill>
                  <a:srgbClr val="FFFFFF"/>
                </a:solidFill>
              </a:uFill>
              <a:latin typeface="Arial"/>
            </a:endParaRPr>
          </a:p>
        </p:txBody>
      </p:sp>
      <p:sp>
        <p:nvSpPr>
          <p:cNvPr id="703"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704" name="Picture 2"/>
          <p:cNvPicPr/>
          <p:nvPr/>
        </p:nvPicPr>
        <p:blipFill>
          <a:blip r:embed="rId3"/>
          <a:stretch/>
        </p:blipFill>
        <p:spPr>
          <a:xfrm>
            <a:off x="2362320" y="1676520"/>
            <a:ext cx="4419360" cy="1285560"/>
          </a:xfrm>
          <a:prstGeom prst="rect">
            <a:avLst/>
          </a:prstGeom>
          <a:ln w="9360">
            <a:noFill/>
          </a:ln>
        </p:spPr>
      </p:pic>
      <p:sp>
        <p:nvSpPr>
          <p:cNvPr id="705" name="CustomShape 3"/>
          <p:cNvSpPr/>
          <p:nvPr/>
        </p:nvSpPr>
        <p:spPr>
          <a:xfrm>
            <a:off x="533520" y="3200400"/>
            <a:ext cx="7848360" cy="3276360"/>
          </a:xfrm>
          <a:prstGeom prst="rect">
            <a:avLst/>
          </a:prstGeom>
          <a:noFill/>
          <a:ln>
            <a:noFill/>
          </a:ln>
        </p:spPr>
        <p:style>
          <a:lnRef idx="0">
            <a:scrgbClr r="0" g="0" b="0"/>
          </a:lnRef>
          <a:fillRef idx="0">
            <a:scrgbClr r="0" g="0" b="0"/>
          </a:fillRef>
          <a:effectRef idx="0">
            <a:scrgbClr r="0" g="0" b="0"/>
          </a:effectRef>
          <a:fontRef idx="minor"/>
        </p:style>
      </p:sp>
      <p:sp>
        <p:nvSpPr>
          <p:cNvPr id="706" name="CustomShape 4"/>
          <p:cNvSpPr/>
          <p:nvPr/>
        </p:nvSpPr>
        <p:spPr>
          <a:xfrm>
            <a:off x="685800" y="3200400"/>
            <a:ext cx="7848360" cy="3200040"/>
          </a:xfrm>
          <a:prstGeom prst="rect">
            <a:avLst/>
          </a:prstGeom>
          <a:noFill/>
          <a:ln>
            <a:noFill/>
          </a:ln>
        </p:spPr>
        <p:style>
          <a:lnRef idx="0">
            <a:scrgbClr r="0" g="0" b="0"/>
          </a:lnRef>
          <a:fillRef idx="0">
            <a:scrgbClr r="0" g="0" b="0"/>
          </a:fillRef>
          <a:effectRef idx="0">
            <a:scrgbClr r="0" g="0" b="0"/>
          </a:effectRef>
          <a:fontRef idx="minor"/>
        </p:style>
      </p:sp>
      <p:sp>
        <p:nvSpPr>
          <p:cNvPr id="707" name="CustomShape 5"/>
          <p:cNvSpPr/>
          <p:nvPr/>
        </p:nvSpPr>
        <p:spPr>
          <a:xfrm>
            <a:off x="685800" y="3276720"/>
            <a:ext cx="7924320" cy="3123720"/>
          </a:xfrm>
          <a:prstGeom prst="rect">
            <a:avLst/>
          </a:prstGeom>
          <a:noFill/>
          <a:ln>
            <a:noFill/>
          </a:ln>
        </p:spPr>
        <p:style>
          <a:lnRef idx="0">
            <a:scrgbClr r="0" g="0" b="0"/>
          </a:lnRef>
          <a:fillRef idx="0">
            <a:scrgbClr r="0" g="0" b="0"/>
          </a:fillRef>
          <a:effectRef idx="0">
            <a:scrgbClr r="0" g="0" b="0"/>
          </a:effectRef>
          <a:fontRef idx="minor"/>
        </p:style>
      </p:sp>
      <p:sp>
        <p:nvSpPr>
          <p:cNvPr id="708" name="CustomShape 6"/>
          <p:cNvSpPr/>
          <p:nvPr/>
        </p:nvSpPr>
        <p:spPr>
          <a:xfrm>
            <a:off x="2286000" y="2895480"/>
            <a:ext cx="4647960" cy="29714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dirty="0">
                <a:solidFill>
                  <a:srgbClr val="000000"/>
                </a:solidFill>
                <a:uFill>
                  <a:solidFill>
                    <a:srgbClr val="FFFFFF"/>
                  </a:solidFill>
                </a:uFill>
                <a:latin typeface="Arial"/>
              </a:rPr>
              <a:t>CREATE DATABASE Personnel</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ON PRIMARY</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(NAME = N'PersData1', FILENAME = N'C:\</a:t>
            </a:r>
            <a:r>
              <a:rPr lang="fr-BE" sz="1000" b="0" strike="noStrike" spc="-1" dirty="0" err="1">
                <a:solidFill>
                  <a:srgbClr val="000000"/>
                </a:solidFill>
                <a:uFill>
                  <a:solidFill>
                    <a:srgbClr val="FFFFFF"/>
                  </a:solidFill>
                </a:uFill>
                <a:latin typeface="Arial"/>
              </a:rPr>
              <a:t>DemoProject</a:t>
            </a:r>
            <a:r>
              <a:rPr lang="fr-BE" sz="1000" b="0" strike="noStrike" spc="-1" dirty="0">
                <a:solidFill>
                  <a:srgbClr val="000000"/>
                </a:solidFill>
                <a:uFill>
                  <a:solidFill>
                    <a:srgbClr val="FFFFFF"/>
                  </a:solidFill>
                </a:uFill>
                <a:latin typeface="Arial"/>
              </a:rPr>
              <a:t>\PersData1.mdf',</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SIZE = 5 MB, MAXSIZE = 10 MB, FILEGROWTH = 0),</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FILEGROUP </a:t>
            </a:r>
            <a:r>
              <a:rPr lang="fr-BE" sz="1000" b="0" strike="noStrike" spc="-1" dirty="0" err="1">
                <a:solidFill>
                  <a:srgbClr val="000000"/>
                </a:solidFill>
                <a:uFill>
                  <a:solidFill>
                    <a:srgbClr val="FFFFFF"/>
                  </a:solidFill>
                </a:uFill>
                <a:latin typeface="Arial"/>
              </a:rPr>
              <a:t>PersDefFilegroup</a:t>
            </a:r>
            <a:r>
              <a:rPr lang="fr-BE" sz="1000" b="0" strike="noStrike" spc="-1" dirty="0">
                <a:solidFill>
                  <a:srgbClr val="000000"/>
                </a:solidFill>
                <a:uFill>
                  <a:solidFill>
                    <a:srgbClr val="FFFFFF"/>
                  </a:solidFill>
                </a:uFill>
                <a:latin typeface="Arial"/>
              </a:rPr>
              <a:t> DEFAULT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(NAME = N'PersData2', FILENAME = N'C:\</a:t>
            </a:r>
            <a:r>
              <a:rPr lang="fr-BE" sz="1000" b="0" strike="noStrike" spc="-1" dirty="0" err="1">
                <a:solidFill>
                  <a:srgbClr val="000000"/>
                </a:solidFill>
                <a:uFill>
                  <a:solidFill>
                    <a:srgbClr val="FFFFFF"/>
                  </a:solidFill>
                </a:uFill>
                <a:latin typeface="Arial"/>
              </a:rPr>
              <a:t>DemoProject</a:t>
            </a:r>
            <a:r>
              <a:rPr lang="fr-BE" sz="1000" b="0" strike="noStrike" spc="-1" dirty="0">
                <a:solidFill>
                  <a:srgbClr val="000000"/>
                </a:solidFill>
                <a:uFill>
                  <a:solidFill>
                    <a:srgbClr val="FFFFFF"/>
                  </a:solidFill>
                </a:uFill>
                <a:latin typeface="Arial"/>
              </a:rPr>
              <a:t>\Persdata2.ndf',</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SIZE = 1oo MB, MAXSIZE = 200 MB, FILEGROWTH = 0),</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(NAME = N'PersData3', FILENAME = N'C:\</a:t>
            </a:r>
            <a:r>
              <a:rPr lang="fr-BE" sz="1000" b="0" strike="noStrike" spc="-1" dirty="0" err="1">
                <a:solidFill>
                  <a:srgbClr val="000000"/>
                </a:solidFill>
                <a:uFill>
                  <a:solidFill>
                    <a:srgbClr val="FFFFFF"/>
                  </a:solidFill>
                </a:uFill>
                <a:latin typeface="Arial"/>
              </a:rPr>
              <a:t>DemoProject</a:t>
            </a:r>
            <a:r>
              <a:rPr lang="fr-BE" sz="1000" b="0" strike="noStrike" spc="-1" dirty="0">
                <a:solidFill>
                  <a:srgbClr val="000000"/>
                </a:solidFill>
                <a:uFill>
                  <a:solidFill>
                    <a:srgbClr val="FFFFFF"/>
                  </a:solidFill>
                </a:uFill>
                <a:latin typeface="Arial"/>
              </a:rPr>
              <a:t>\PersData3.ndf',</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SIZE = 100 MB, MAXSIZE = 200 MB, FILEGROWTH = 0)</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LOG ON</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(NAME = N'</a:t>
            </a:r>
            <a:r>
              <a:rPr lang="fr-BE" sz="1000" b="0" strike="noStrike" spc="-1" dirty="0" err="1">
                <a:solidFill>
                  <a:srgbClr val="000000"/>
                </a:solidFill>
                <a:uFill>
                  <a:solidFill>
                    <a:srgbClr val="FFFFFF"/>
                  </a:solidFill>
                </a:uFill>
                <a:latin typeface="Arial"/>
              </a:rPr>
              <a:t>PersLog</a:t>
            </a:r>
            <a:r>
              <a:rPr lang="fr-BE" sz="1000" b="0" strike="noStrike" spc="-1" dirty="0">
                <a:solidFill>
                  <a:srgbClr val="000000"/>
                </a:solidFill>
                <a:uFill>
                  <a:solidFill>
                    <a:srgbClr val="FFFFFF"/>
                  </a:solidFill>
                </a:uFill>
                <a:latin typeface="Arial"/>
              </a:rPr>
              <a:t>', FILENAME =N'C:\</a:t>
            </a:r>
            <a:r>
              <a:rPr lang="fr-BE" sz="1000" b="0" strike="noStrike" spc="-1" dirty="0" err="1">
                <a:solidFill>
                  <a:srgbClr val="000000"/>
                </a:solidFill>
                <a:uFill>
                  <a:solidFill>
                    <a:srgbClr val="FFFFFF"/>
                  </a:solidFill>
                </a:uFill>
                <a:latin typeface="Arial"/>
              </a:rPr>
              <a:t>DemoProject</a:t>
            </a:r>
            <a:r>
              <a:rPr lang="fr-BE" sz="1000" b="0" strike="noStrike" spc="-1" dirty="0">
                <a:solidFill>
                  <a:srgbClr val="000000"/>
                </a:solidFill>
                <a:uFill>
                  <a:solidFill>
                    <a:srgbClr val="FFFFFF"/>
                  </a:solidFill>
                </a:uFill>
                <a:latin typeface="Arial"/>
              </a:rPr>
              <a:t>\</a:t>
            </a:r>
            <a:r>
              <a:rPr lang="fr-BE" sz="1000" b="0" strike="noStrike" spc="-1" dirty="0" err="1">
                <a:solidFill>
                  <a:srgbClr val="000000"/>
                </a:solidFill>
                <a:uFill>
                  <a:solidFill>
                    <a:srgbClr val="FFFFFF"/>
                  </a:solidFill>
                </a:uFill>
                <a:latin typeface="Arial"/>
              </a:rPr>
              <a:t>PersLog.ldf</a:t>
            </a:r>
            <a:r>
              <a:rPr lang="fr-BE" sz="1000" b="0" strike="noStrike" spc="-1" dirty="0">
                <a:solidFill>
                  <a:srgbClr val="000000"/>
                </a:solidFill>
                <a:uFill>
                  <a:solidFill>
                    <a:srgbClr val="FFFFFF"/>
                  </a:solidFill>
                </a:uFill>
                <a:latin typeface="Arial"/>
              </a:rPr>
              <a:t>',</a:t>
            </a:r>
            <a:endParaRPr lang="fr-BE" sz="1800" b="0" strike="noStrike" spc="-1" dirty="0">
              <a:solidFill>
                <a:srgbClr val="000000"/>
              </a:solidFill>
              <a:uFill>
                <a:solidFill>
                  <a:srgbClr val="FFFFFF"/>
                </a:solidFill>
              </a:uFill>
              <a:latin typeface="Arial"/>
            </a:endParaRPr>
          </a:p>
          <a:p>
            <a:pPr>
              <a:lnSpc>
                <a:spcPct val="100000"/>
              </a:lnSpc>
            </a:pPr>
            <a:r>
              <a:rPr lang="fr-BE" sz="1000" b="0" strike="noStrike" spc="-1" dirty="0">
                <a:solidFill>
                  <a:srgbClr val="000000"/>
                </a:solidFill>
                <a:uFill>
                  <a:solidFill>
                    <a:srgbClr val="FFFFFF"/>
                  </a:solidFill>
                </a:uFill>
                <a:latin typeface="Arial"/>
              </a:rPr>
              <a:t>SIZE = 25 MB, MAXSIZE = 50 MB, FILEGROWTH = 0)</a:t>
            </a:r>
            <a:endParaRPr lang="fr-BE"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Les Schémas</a:t>
            </a:r>
            <a:endParaRPr lang="en-US" sz="2500" b="0" strike="noStrike" spc="-1">
              <a:solidFill>
                <a:srgbClr val="000000"/>
              </a:solidFill>
              <a:uFill>
                <a:solidFill>
                  <a:srgbClr val="FFFFFF"/>
                </a:solidFill>
              </a:uFill>
              <a:latin typeface="Arial"/>
            </a:endParaRPr>
          </a:p>
        </p:txBody>
      </p:sp>
      <p:sp>
        <p:nvSpPr>
          <p:cNvPr id="71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Un </a:t>
            </a:r>
            <a:r>
              <a:rPr lang="en-US" sz="2100" b="0" strike="noStrike" spc="-1" dirty="0" err="1">
                <a:solidFill>
                  <a:srgbClr val="595959"/>
                </a:solidFill>
                <a:uFill>
                  <a:solidFill>
                    <a:srgbClr val="FFFFFF"/>
                  </a:solidFill>
                </a:uFill>
                <a:latin typeface="Calibri"/>
              </a:rPr>
              <a:t>schéma</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espace</a:t>
            </a:r>
            <a:r>
              <a:rPr lang="en-US" sz="2100" b="0" strike="noStrike" spc="-1" dirty="0">
                <a:solidFill>
                  <a:srgbClr val="595959"/>
                </a:solidFill>
                <a:uFill>
                  <a:solidFill>
                    <a:srgbClr val="FFFFFF"/>
                  </a:solidFill>
                </a:uFill>
                <a:latin typeface="Calibri"/>
              </a:rPr>
              <a:t> de </a:t>
            </a:r>
            <a:r>
              <a:rPr lang="en-US" sz="2100" b="0" strike="noStrike" spc="-1" dirty="0" err="1">
                <a:solidFill>
                  <a:srgbClr val="595959"/>
                </a:solidFill>
                <a:uFill>
                  <a:solidFill>
                    <a:srgbClr val="FFFFFF"/>
                  </a:solidFill>
                </a:uFill>
                <a:latin typeface="Calibri"/>
              </a:rPr>
              <a:t>noms</a:t>
            </a:r>
            <a:r>
              <a:rPr lang="en-US" sz="2100" b="0" strike="noStrike" spc="-1" dirty="0">
                <a:solidFill>
                  <a:srgbClr val="595959"/>
                </a:solidFill>
                <a:uFill>
                  <a:solidFill>
                    <a:srgbClr val="FFFFFF"/>
                  </a:solidFill>
                </a:uFill>
                <a:latin typeface="Calibri"/>
              </a:rPr>
              <a:t> pour les </a:t>
            </a:r>
            <a:r>
              <a:rPr lang="en-US" sz="2100" b="0" strike="noStrike" spc="-1" dirty="0" err="1">
                <a:solidFill>
                  <a:srgbClr val="595959"/>
                </a:solidFill>
                <a:uFill>
                  <a:solidFill>
                    <a:srgbClr val="FFFFFF"/>
                  </a:solidFill>
                </a:uFill>
                <a:latin typeface="Calibri"/>
              </a:rPr>
              <a:t>objets</a:t>
            </a:r>
            <a:r>
              <a:rPr lang="en-US" sz="2100" b="0" strike="noStrike" spc="-1" dirty="0">
                <a:solidFill>
                  <a:srgbClr val="595959"/>
                </a:solidFill>
                <a:uFill>
                  <a:solidFill>
                    <a:srgbClr val="FFFFFF"/>
                  </a:solidFill>
                </a:uFill>
                <a:latin typeface="Calibri"/>
              </a:rPr>
              <a:t> de la base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nom </a:t>
            </a:r>
            <a:r>
              <a:rPr lang="en-US" sz="2100" b="0" strike="noStrike" spc="-1" dirty="0" err="1">
                <a:solidFill>
                  <a:srgbClr val="595959"/>
                </a:solidFill>
                <a:uFill>
                  <a:solidFill>
                    <a:srgbClr val="FFFFFF"/>
                  </a:solidFill>
                </a:uFill>
                <a:latin typeface="Calibri"/>
              </a:rPr>
              <a:t>complet</a:t>
            </a:r>
            <a:r>
              <a:rPr lang="en-US" sz="2100" b="0" strike="noStrike" spc="-1" dirty="0">
                <a:solidFill>
                  <a:srgbClr val="595959"/>
                </a:solidFill>
                <a:uFill>
                  <a:solidFill>
                    <a:srgbClr val="FFFFFF"/>
                  </a:solidFill>
                </a:uFill>
                <a:latin typeface="Calibri"/>
              </a:rPr>
              <a:t> d’un </a:t>
            </a:r>
            <a:r>
              <a:rPr lang="en-US" sz="2100" b="0" strike="noStrike" spc="-1" dirty="0" err="1">
                <a:solidFill>
                  <a:srgbClr val="595959"/>
                </a:solidFill>
                <a:uFill>
                  <a:solidFill>
                    <a:srgbClr val="FFFFFF"/>
                  </a:solidFill>
                </a:uFill>
                <a:latin typeface="Calibri"/>
              </a:rPr>
              <a:t>objet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est</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serveur.DB.schema.objet</a:t>
            </a:r>
            <a:r>
              <a:rPr lang="en-US" sz="2100" b="0" strike="noStrike" spc="-1" dirty="0">
                <a:solidFill>
                  <a:srgbClr val="595959"/>
                </a:solidFill>
                <a:uFill>
                  <a:solidFill>
                    <a:srgbClr val="FFFFFF"/>
                  </a:solidFill>
                </a:uFill>
                <a:latin typeface="Calibri"/>
              </a:rPr>
              <a:t>.</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noms</a:t>
            </a:r>
            <a:r>
              <a:rPr lang="en-US" sz="2100" b="0" strike="noStrike" spc="-1" dirty="0">
                <a:solidFill>
                  <a:srgbClr val="595959"/>
                </a:solidFill>
                <a:uFill>
                  <a:solidFill>
                    <a:srgbClr val="FFFFFF"/>
                  </a:solidFill>
                </a:uFill>
                <a:latin typeface="Calibri"/>
              </a:rPr>
              <a:t> des </a:t>
            </a:r>
            <a:r>
              <a:rPr lang="en-US" sz="2100" b="0" strike="noStrike" spc="-1" dirty="0" err="1">
                <a:solidFill>
                  <a:srgbClr val="595959"/>
                </a:solidFill>
                <a:uFill>
                  <a:solidFill>
                    <a:srgbClr val="FFFFFF"/>
                  </a:solidFill>
                </a:uFill>
                <a:latin typeface="Calibri"/>
              </a:rPr>
              <a:t>schémas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indépendants</a:t>
            </a:r>
            <a:r>
              <a:rPr lang="en-US" sz="2100" b="0" strike="noStrike" spc="-1" dirty="0">
                <a:solidFill>
                  <a:srgbClr val="595959"/>
                </a:solidFill>
                <a:uFill>
                  <a:solidFill>
                    <a:srgbClr val="FFFFFF"/>
                  </a:solidFill>
                </a:uFill>
                <a:latin typeface="Calibri"/>
              </a:rPr>
              <a:t> des propriétaires des bases de </a:t>
            </a:r>
            <a:r>
              <a:rPr lang="en-US" sz="2100" b="0" strike="noStrike" spc="-1" dirty="0" err="1">
                <a:solidFill>
                  <a:srgbClr val="595959"/>
                </a:solidFill>
                <a:uFill>
                  <a:solidFill>
                    <a:srgbClr val="FFFFFF"/>
                  </a:solidFill>
                </a:uFill>
                <a:latin typeface="Calibri"/>
              </a:rPr>
              <a:t>données</a:t>
            </a:r>
            <a:r>
              <a:rPr lang="en-US" sz="2100" b="0" strike="noStrike" spc="-1" dirty="0">
                <a:solidFill>
                  <a:srgbClr val="595959"/>
                </a:solidFill>
                <a:uFill>
                  <a:solidFill>
                    <a:srgbClr val="FFFFFF"/>
                  </a:solidFill>
                </a:uFill>
                <a:latin typeface="Calibri"/>
              </a:rPr>
              <a:t>.</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Grande </a:t>
            </a:r>
            <a:r>
              <a:rPr lang="en-US" sz="1800" b="0" strike="noStrike" spc="-1" dirty="0" err="1">
                <a:solidFill>
                  <a:srgbClr val="000000"/>
                </a:solidFill>
                <a:uFill>
                  <a:solidFill>
                    <a:srgbClr val="FFFFFF"/>
                  </a:solidFill>
                </a:uFill>
                <a:latin typeface="Calibri"/>
              </a:rPr>
              <a:t>flexibilité</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Gestion </a:t>
            </a:r>
            <a:r>
              <a:rPr lang="en-US" sz="1800" b="0" strike="noStrike" spc="-1" dirty="0" err="1">
                <a:solidFill>
                  <a:srgbClr val="000000"/>
                </a:solidFill>
                <a:uFill>
                  <a:solidFill>
                    <a:srgbClr val="FFFFFF"/>
                  </a:solidFill>
                </a:uFill>
                <a:latin typeface="Calibri"/>
              </a:rPr>
              <a:t>simplifiée</a:t>
            </a:r>
            <a:r>
              <a:rPr lang="en-US" sz="1800" b="0" strike="noStrike" spc="-1" dirty="0">
                <a:solidFill>
                  <a:srgbClr val="000000"/>
                </a:solidFill>
                <a:uFill>
                  <a:solidFill>
                    <a:srgbClr val="FFFFFF"/>
                  </a:solidFill>
                </a:uFill>
                <a:latin typeface="Calibri"/>
              </a:rPr>
              <a:t> des permissions</a:t>
            </a:r>
            <a:endParaRPr lang="en-US" sz="1600" b="0" strike="noStrike" spc="-1" dirty="0">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Exemple</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AdventureWorks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 </a:t>
            </a:r>
            <a:r>
              <a:rPr lang="en-US" sz="2100" b="0" strike="noStrike" spc="-1" dirty="0" err="1">
                <a:solidFill>
                  <a:srgbClr val="595959"/>
                </a:solidFill>
                <a:uFill>
                  <a:solidFill>
                    <a:srgbClr val="FFFFFF"/>
                  </a:solidFill>
                </a:uFill>
                <a:latin typeface="Calibri"/>
              </a:rPr>
              <a:t>schéma</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dbo</a:t>
            </a:r>
            <a:r>
              <a:rPr lang="en-US" sz="2100" b="0" strike="noStrike" spc="-1" dirty="0">
                <a:solidFill>
                  <a:srgbClr val="595959"/>
                </a:solidFill>
                <a:uFill>
                  <a:solidFill>
                    <a:srgbClr val="FFFFFF"/>
                  </a:solidFill>
                </a:uFill>
                <a:latin typeface="Calibri"/>
              </a:rPr>
              <a:t> : </a:t>
            </a:r>
            <a:r>
              <a:rPr lang="en-US" sz="2100" b="0" strike="noStrike" spc="-1" dirty="0" err="1">
                <a:solidFill>
                  <a:srgbClr val="595959"/>
                </a:solidFill>
                <a:uFill>
                  <a:solidFill>
                    <a:srgbClr val="FFFFFF"/>
                  </a:solidFill>
                </a:uFill>
                <a:latin typeface="Calibri"/>
              </a:rPr>
              <a:t>schéma</a:t>
            </a:r>
            <a:r>
              <a:rPr lang="en-US" sz="2100" b="0" strike="noStrike" spc="-1" dirty="0">
                <a:solidFill>
                  <a:srgbClr val="595959"/>
                </a:solidFill>
                <a:uFill>
                  <a:solidFill>
                    <a:srgbClr val="FFFFFF"/>
                  </a:solidFill>
                </a:uFill>
                <a:latin typeface="Calibri"/>
              </a:rPr>
              <a:t>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 pour </a:t>
            </a:r>
            <a:r>
              <a:rPr lang="en-US" sz="2100" b="0" strike="noStrike" spc="-1" dirty="0" err="1">
                <a:solidFill>
                  <a:srgbClr val="595959"/>
                </a:solidFill>
                <a:uFill>
                  <a:solidFill>
                    <a:srgbClr val="FFFFFF"/>
                  </a:solidFill>
                </a:uFill>
                <a:latin typeface="Calibri"/>
              </a:rPr>
              <a:t>tous</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utilisateurs</a:t>
            </a:r>
            <a:r>
              <a:rPr lang="en-US" sz="2100" b="0" strike="noStrike" spc="-1" dirty="0">
                <a:solidFill>
                  <a:srgbClr val="595959"/>
                </a:solidFill>
                <a:uFill>
                  <a:solidFill>
                    <a:srgbClr val="FFFFFF"/>
                  </a:solidFill>
                </a:uFill>
                <a:latin typeface="Calibri"/>
              </a:rPr>
              <a:t> qui </a:t>
            </a:r>
            <a:r>
              <a:rPr lang="en-US" sz="2100" b="0" strike="noStrike" spc="-1" dirty="0" err="1">
                <a:solidFill>
                  <a:srgbClr val="595959"/>
                </a:solidFill>
                <a:uFill>
                  <a:solidFill>
                    <a:srgbClr val="FFFFFF"/>
                  </a:solidFill>
                </a:uFill>
                <a:latin typeface="Calibri"/>
              </a:rPr>
              <a:t>n’ont</a:t>
            </a:r>
            <a:r>
              <a:rPr lang="en-US" sz="2100" b="0" strike="noStrike" spc="-1" dirty="0">
                <a:solidFill>
                  <a:srgbClr val="595959"/>
                </a:solidFill>
                <a:uFill>
                  <a:solidFill>
                    <a:srgbClr val="FFFFFF"/>
                  </a:solidFill>
                </a:uFill>
                <a:latin typeface="Calibri"/>
              </a:rPr>
              <a:t> pas </a:t>
            </a:r>
            <a:r>
              <a:rPr lang="en-US" sz="2100" b="0" strike="noStrike" spc="-1" dirty="0" err="1">
                <a:solidFill>
                  <a:srgbClr val="595959"/>
                </a:solidFill>
                <a:uFill>
                  <a:solidFill>
                    <a:srgbClr val="FFFFFF"/>
                  </a:solidFill>
                </a:uFill>
                <a:latin typeface="Calibri"/>
              </a:rPr>
              <a:t>défini</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explicitement</a:t>
            </a:r>
            <a:r>
              <a:rPr lang="en-US" sz="2100" b="0" strike="noStrike" spc="-1" dirty="0">
                <a:solidFill>
                  <a:srgbClr val="595959"/>
                </a:solidFill>
                <a:uFill>
                  <a:solidFill>
                    <a:srgbClr val="FFFFFF"/>
                  </a:solidFill>
                </a:uFill>
                <a:latin typeface="Calibri"/>
              </a:rPr>
              <a:t> un </a:t>
            </a:r>
            <a:r>
              <a:rPr lang="en-US" sz="2100" b="0" strike="noStrike" spc="-1" dirty="0" err="1">
                <a:solidFill>
                  <a:srgbClr val="595959"/>
                </a:solidFill>
                <a:uFill>
                  <a:solidFill>
                    <a:srgbClr val="FFFFFF"/>
                  </a:solidFill>
                </a:uFill>
                <a:latin typeface="Calibri"/>
              </a:rPr>
              <a:t>schéma</a:t>
            </a:r>
            <a:r>
              <a:rPr lang="en-US" sz="2100" b="0" strike="noStrike" spc="-1" dirty="0">
                <a:solidFill>
                  <a:srgbClr val="595959"/>
                </a:solidFill>
                <a:uFill>
                  <a:solidFill>
                    <a:srgbClr val="FFFFFF"/>
                  </a:solidFill>
                </a:uFill>
                <a:latin typeface="Calibri"/>
              </a:rPr>
              <a:t> par </a:t>
            </a:r>
            <a:r>
              <a:rPr lang="en-US" sz="2100" b="0" strike="noStrike" spc="-1" dirty="0" err="1">
                <a:solidFill>
                  <a:srgbClr val="595959"/>
                </a:solidFill>
                <a:uFill>
                  <a:solidFill>
                    <a:srgbClr val="FFFFFF"/>
                  </a:solidFill>
                </a:uFill>
                <a:latin typeface="Calibri"/>
              </a:rPr>
              <a:t>défaut</a:t>
            </a:r>
            <a:r>
              <a:rPr lang="en-US" sz="2100" b="0" strike="noStrike" spc="-1" dirty="0">
                <a:solidFill>
                  <a:srgbClr val="595959"/>
                </a:solidFill>
                <a:uFill>
                  <a:solidFill>
                    <a:srgbClr val="FFFFFF"/>
                  </a:solidFill>
                </a:uFill>
                <a:latin typeface="Calibri"/>
              </a:rPr>
              <a:t>.</a:t>
            </a:r>
          </a:p>
          <a:p>
            <a:pPr>
              <a:lnSpc>
                <a:spcPct val="100000"/>
              </a:lnSpc>
            </a:pPr>
            <a:endParaRPr lang="en-US" sz="2100" b="0" strike="noStrike" spc="-1" dirty="0">
              <a:solidFill>
                <a:srgbClr val="595959"/>
              </a:solidFill>
              <a:uFill>
                <a:solidFill>
                  <a:srgbClr val="FFFFFF"/>
                </a:solidFill>
              </a:uFill>
              <a:latin typeface="Calibri"/>
            </a:endParaRPr>
          </a:p>
        </p:txBody>
      </p:sp>
      <p:sp>
        <p:nvSpPr>
          <p:cNvPr id="71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Syntaxe pour créer un Schéma</a:t>
            </a:r>
            <a:endParaRPr lang="en-US" sz="2500" b="0" strike="noStrike" spc="-1">
              <a:solidFill>
                <a:srgbClr val="000000"/>
              </a:solidFill>
              <a:uFill>
                <a:solidFill>
                  <a:srgbClr val="FFFFFF"/>
                </a:solidFill>
              </a:uFill>
              <a:latin typeface="Arial"/>
            </a:endParaRPr>
          </a:p>
        </p:txBody>
      </p:sp>
      <p:sp>
        <p:nvSpPr>
          <p:cNvPr id="713"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714" name="Picture 2"/>
          <p:cNvPicPr/>
          <p:nvPr/>
        </p:nvPicPr>
        <p:blipFill>
          <a:blip r:embed="rId3"/>
          <a:stretch/>
        </p:blipFill>
        <p:spPr>
          <a:xfrm>
            <a:off x="2171880" y="2362320"/>
            <a:ext cx="4800240" cy="1304640"/>
          </a:xfrm>
          <a:prstGeom prst="rect">
            <a:avLst/>
          </a:prstGeom>
          <a:ln w="9360">
            <a:noFill/>
          </a:ln>
        </p:spPr>
      </p:pic>
      <p:sp>
        <p:nvSpPr>
          <p:cNvPr id="715" name="CustomShape 3"/>
          <p:cNvSpPr/>
          <p:nvPr/>
        </p:nvSpPr>
        <p:spPr>
          <a:xfrm>
            <a:off x="2286000" y="3657600"/>
            <a:ext cx="4647960" cy="106632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CREATE SCHEMA</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schema_name | AUTHORIZATION owner_name | schema_name AUTHORIZATION</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owner_name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 table_definition | view_definition | grant_statement |</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revoke_statement | deny_statement ]</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p:txBody>
      </p:sp>
      <p:sp>
        <p:nvSpPr>
          <p:cNvPr id="716" name="CustomShape 4"/>
          <p:cNvSpPr/>
          <p:nvPr/>
        </p:nvSpPr>
        <p:spPr>
          <a:xfrm>
            <a:off x="2286000" y="4800600"/>
            <a:ext cx="46479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ALTER SCHEMA schema_name TRANSFER securable_name</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p:txBody>
      </p:sp>
      <p:sp>
        <p:nvSpPr>
          <p:cNvPr id="717" name="CustomShape 5"/>
          <p:cNvSpPr/>
          <p:nvPr/>
        </p:nvSpPr>
        <p:spPr>
          <a:xfrm>
            <a:off x="2286000" y="5105520"/>
            <a:ext cx="4647960" cy="2282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DROP SCHEMA schema_name</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Name Resolution »</a:t>
            </a:r>
            <a:endParaRPr lang="en-US" sz="2500" b="0" strike="noStrike" spc="-1">
              <a:solidFill>
                <a:srgbClr val="000000"/>
              </a:solidFill>
              <a:uFill>
                <a:solidFill>
                  <a:srgbClr val="FFFFFF"/>
                </a:solidFill>
              </a:uFill>
              <a:latin typeface="Arial"/>
            </a:endParaRPr>
          </a:p>
        </p:txBody>
      </p:sp>
      <p:sp>
        <p:nvSpPr>
          <p:cNvPr id="719" name="TextShape 2"/>
          <p:cNvSpPr txBox="1"/>
          <p:nvPr/>
        </p:nvSpPr>
        <p:spPr>
          <a:xfrm>
            <a:off x="457200" y="1600200"/>
            <a:ext cx="396216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 l’utilisateur a un schéma par défaut, SQL Server essaie de trouver l’objet dans ce schéma.</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Si l’objet n’est pas trouvé, ou si l’utilisateur n’a pas de schéma par défaut, SQL Server essaie de le trouver dans le schéma dbo.</a:t>
            </a:r>
          </a:p>
        </p:txBody>
      </p:sp>
      <p:sp>
        <p:nvSpPr>
          <p:cNvPr id="72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721" name="Picture 2"/>
          <p:cNvPicPr/>
          <p:nvPr/>
        </p:nvPicPr>
        <p:blipFill>
          <a:blip r:embed="rId3"/>
          <a:stretch/>
        </p:blipFill>
        <p:spPr>
          <a:xfrm>
            <a:off x="4343400" y="1981080"/>
            <a:ext cx="4800240" cy="3323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 Name Resolution »</a:t>
            </a:r>
            <a:endParaRPr lang="en-US" sz="2500" b="0" strike="noStrike" spc="-1">
              <a:solidFill>
                <a:srgbClr val="000000"/>
              </a:solidFill>
              <a:uFill>
                <a:solidFill>
                  <a:srgbClr val="FFFFFF"/>
                </a:solidFill>
              </a:uFill>
              <a:latin typeface="Arial"/>
            </a:endParaRPr>
          </a:p>
        </p:txBody>
      </p:sp>
      <p:sp>
        <p:nvSpPr>
          <p:cNvPr id="72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On peut assigner un schéma par défaut à un utilisateur en utilisant l’instruction suivante :</a:t>
            </a:r>
          </a:p>
          <a:p>
            <a:pPr>
              <a:lnSpc>
                <a:spcPct val="100000"/>
              </a:lnSpc>
            </a:pPr>
            <a:endParaRPr lang="en-US" sz="2100" b="0" strike="noStrike" spc="-1">
              <a:solidFill>
                <a:srgbClr val="595959"/>
              </a:solidFill>
              <a:uFill>
                <a:solidFill>
                  <a:srgbClr val="FFFFFF"/>
                </a:solidFill>
              </a:uFill>
              <a:latin typeface="Calibri"/>
            </a:endParaRPr>
          </a:p>
        </p:txBody>
      </p:sp>
      <p:sp>
        <p:nvSpPr>
          <p:cNvPr id="72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725" name="CustomShape 4"/>
          <p:cNvSpPr/>
          <p:nvPr/>
        </p:nvSpPr>
        <p:spPr>
          <a:xfrm>
            <a:off x="2242440" y="2209680"/>
            <a:ext cx="4647960" cy="456840"/>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BE" sz="1000" b="0" strike="noStrike" spc="-1">
                <a:solidFill>
                  <a:srgbClr val="000000"/>
                </a:solidFill>
                <a:uFill>
                  <a:solidFill>
                    <a:srgbClr val="FFFFFF"/>
                  </a:solidFill>
                </a:uFill>
                <a:latin typeface="Arial"/>
              </a:rPr>
              <a:t>ALTER USER user_name</a:t>
            </a:r>
            <a:endParaRPr lang="fr-BE" sz="1800" b="0" strike="noStrike" spc="-1">
              <a:solidFill>
                <a:srgbClr val="000000"/>
              </a:solidFill>
              <a:uFill>
                <a:solidFill>
                  <a:srgbClr val="FFFFFF"/>
                </a:solidFill>
              </a:uFill>
              <a:latin typeface="Arial"/>
            </a:endParaRPr>
          </a:p>
          <a:p>
            <a:pPr>
              <a:lnSpc>
                <a:spcPct val="100000"/>
              </a:lnSpc>
            </a:pPr>
            <a:r>
              <a:rPr lang="fr-BE" sz="1000" b="0" strike="noStrike" spc="-1">
                <a:solidFill>
                  <a:srgbClr val="000000"/>
                </a:solidFill>
                <a:uFill>
                  <a:solidFill>
                    <a:srgbClr val="FFFFFF"/>
                  </a:solidFill>
                </a:uFill>
                <a:latin typeface="Arial"/>
              </a:rPr>
              <a:t>WITH DEFAULT_SCHEMA = schema_name</a:t>
            </a:r>
            <a:endParaRPr lang="fr-BE"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6"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727" name="TextShape 2"/>
          <p:cNvSpPr txBox="1"/>
          <p:nvPr/>
        </p:nvSpPr>
        <p:spPr>
          <a:xfrm>
            <a:off x="469080" y="794658"/>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Exercice</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SQLServerDBTest</a:t>
            </a:r>
            <a:r>
              <a:rPr lang="en-US" sz="1800" b="0" strike="noStrike" spc="-1" dirty="0">
                <a:solidFill>
                  <a:srgbClr val="000000"/>
                </a:solidFill>
                <a:uFill>
                  <a:solidFill>
                    <a:srgbClr val="FFFFFF"/>
                  </a:solidFill>
                </a:uFill>
                <a:latin typeface="Calibri"/>
              </a:rPr>
              <a:t> avec</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 </a:t>
            </a:r>
            <a:r>
              <a:rPr lang="en-US" sz="1600" b="0" strike="noStrike" spc="-1" dirty="0" err="1">
                <a:solidFill>
                  <a:srgbClr val="000000"/>
                </a:solidFill>
                <a:uFill>
                  <a:solidFill>
                    <a:srgbClr val="FFFFFF"/>
                  </a:solidFill>
                </a:uFill>
                <a:latin typeface="Calibri"/>
              </a:rPr>
              <a:t>SQLServerDBTest_Data</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Des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secondaires</a:t>
            </a:r>
            <a:r>
              <a:rPr lang="en-US" sz="1600" b="0" strike="noStrike" spc="-1" dirty="0">
                <a:solidFill>
                  <a:srgbClr val="000000"/>
                </a:solidFill>
                <a:uFill>
                  <a:solidFill>
                    <a:srgbClr val="FFFFFF"/>
                  </a:solidFill>
                </a:uFill>
                <a:latin typeface="Calibri"/>
              </a:rPr>
              <a:t>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Archive1,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Archive2, </a:t>
            </a:r>
          </a:p>
          <a:p>
            <a:pPr marL="1600200" lvl="3" indent="-227880">
              <a:lnSpc>
                <a:spcPct val="100000"/>
              </a:lnSpc>
              <a:buClr>
                <a:srgbClr val="000000"/>
              </a:buClr>
              <a:buFont typeface="Symbol" charset="2"/>
              <a:buChar char=""/>
            </a:pP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filegroups</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Archive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Archive1, Archive2</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Index </a:t>
            </a:r>
            <a:r>
              <a:rPr lang="en-US" sz="1400" b="0" strike="noStrike" spc="-1" dirty="0" err="1">
                <a:solidFill>
                  <a:srgbClr val="000000"/>
                </a:solidFill>
                <a:uFill>
                  <a:solidFill>
                    <a:srgbClr val="FFFFFF"/>
                  </a:solidFill>
                </a:uFill>
                <a:latin typeface="Calibri"/>
              </a:rPr>
              <a:t>contient</a:t>
            </a:r>
            <a:r>
              <a:rPr lang="en-US" sz="1400" b="0" strike="noStrike" spc="-1" dirty="0">
                <a:solidFill>
                  <a:srgbClr val="000000"/>
                </a:solidFill>
                <a:uFill>
                  <a:solidFill>
                    <a:srgbClr val="FFFFFF"/>
                  </a:solidFill>
                </a:uFill>
                <a:latin typeface="Calibri"/>
              </a:rPr>
              <a:t> </a:t>
            </a:r>
            <a:r>
              <a:rPr lang="en-US" sz="1400" b="0" strike="noStrike" spc="-1" dirty="0" err="1">
                <a:solidFill>
                  <a:srgbClr val="000000"/>
                </a:solidFill>
                <a:uFill>
                  <a:solidFill>
                    <a:srgbClr val="FFFFFF"/>
                  </a:solidFill>
                </a:uFill>
                <a:latin typeface="Calibri"/>
              </a:rPr>
              <a:t>WideIndex</a:t>
            </a:r>
            <a:r>
              <a:rPr lang="en-US" sz="1400" b="0" strike="noStrike" spc="-1" dirty="0">
                <a:solidFill>
                  <a:srgbClr val="000000"/>
                </a:solidFill>
                <a:uFill>
                  <a:solidFill>
                    <a:srgbClr val="FFFFFF"/>
                  </a:solidFill>
                </a:uFill>
                <a:latin typeface="Calibri"/>
              </a:rPr>
              <a:t>, Index</a:t>
            </a: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Deux </a:t>
            </a:r>
            <a:r>
              <a:rPr lang="en-US" sz="1600" b="0" strike="noStrike" spc="-1" dirty="0" err="1">
                <a:solidFill>
                  <a:srgbClr val="000000"/>
                </a:solidFill>
                <a:uFill>
                  <a:solidFill>
                    <a:srgbClr val="FFFFFF"/>
                  </a:solidFill>
                </a:uFill>
                <a:latin typeface="Calibri"/>
              </a:rPr>
              <a:t>fichiers</a:t>
            </a:r>
            <a:r>
              <a:rPr lang="en-US" sz="1600" b="0" strike="noStrike" spc="-1" dirty="0">
                <a:solidFill>
                  <a:srgbClr val="000000"/>
                </a:solidFill>
                <a:uFill>
                  <a:solidFill>
                    <a:srgbClr val="FFFFFF"/>
                  </a:solidFill>
                </a:uFill>
                <a:latin typeface="Calibri"/>
              </a:rPr>
              <a:t> de log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SQLServerDBTest_Log1</a:t>
            </a: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SQLServerDBTest_Log2</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trois tables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UserInfo</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SytemConfig</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OldOrders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stocké</a:t>
            </a:r>
            <a:r>
              <a:rPr lang="en-US" sz="1600" b="0" strike="noStrike" spc="-1" dirty="0">
                <a:solidFill>
                  <a:srgbClr val="000000"/>
                </a:solidFill>
                <a:uFill>
                  <a:solidFill>
                    <a:srgbClr val="FFFFFF"/>
                  </a:solidFill>
                </a:uFill>
                <a:latin typeface="Calibri"/>
              </a:rPr>
              <a:t> dans le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ArchiveOrder</a:t>
            </a:r>
            <a:r>
              <a:rPr lang="en-US" sz="1600" b="0" strike="noStrike" spc="-1" dirty="0">
                <a:solidFill>
                  <a:srgbClr val="000000"/>
                </a:solidFill>
                <a:uFill>
                  <a:solidFill>
                    <a:srgbClr val="FFFFFF"/>
                  </a:solidFill>
                </a:uFill>
                <a:latin typeface="Calibri"/>
              </a:rPr>
              <a:t>)</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deux </a:t>
            </a:r>
            <a:r>
              <a:rPr lang="en-US" sz="1800" b="0" strike="noStrike" spc="-1" dirty="0" err="1">
                <a:solidFill>
                  <a:srgbClr val="000000"/>
                </a:solidFill>
                <a:uFill>
                  <a:solidFill>
                    <a:srgbClr val="FFFFFF"/>
                  </a:solidFill>
                </a:uFill>
                <a:latin typeface="Calibri"/>
              </a:rPr>
              <a:t>schémas</a:t>
            </a:r>
            <a:r>
              <a:rPr lang="en-US" sz="1800" b="0" strike="noStrike" spc="-1" dirty="0">
                <a:solidFill>
                  <a:srgbClr val="000000"/>
                </a:solidFill>
                <a:uFill>
                  <a:solidFill>
                    <a:srgbClr val="FFFFFF"/>
                  </a:solidFill>
                </a:uFill>
                <a:latin typeface="Calibri"/>
              </a:rPr>
              <a:t>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Users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UserInfo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Sytems</a:t>
            </a:r>
            <a:r>
              <a:rPr lang="en-US" sz="1600" b="0" strike="noStrike" spc="-1" dirty="0">
                <a:solidFill>
                  <a:srgbClr val="000000"/>
                </a:solidFill>
                <a:uFill>
                  <a:solidFill>
                    <a:srgbClr val="FFFFFF"/>
                  </a:solidFill>
                </a:uFill>
                <a:latin typeface="Calibri"/>
              </a:rPr>
              <a:t>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SytemConfig</a:t>
            </a:r>
            <a:endParaRPr lang="en-US" sz="1400" b="0" strike="noStrike" spc="-1" dirty="0">
              <a:solidFill>
                <a:srgbClr val="000000"/>
              </a:solidFill>
              <a:uFill>
                <a:solidFill>
                  <a:srgbClr val="FFFFFF"/>
                </a:solidFill>
              </a:uFill>
              <a:latin typeface="Calibri"/>
            </a:endParaRPr>
          </a:p>
        </p:txBody>
      </p:sp>
      <p:sp>
        <p:nvSpPr>
          <p:cNvPr id="7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err="1">
                <a:solidFill>
                  <a:srgbClr val="808080"/>
                </a:solidFill>
                <a:uFill>
                  <a:solidFill>
                    <a:srgbClr val="FFFFFF"/>
                  </a:solidFill>
                </a:uFill>
                <a:latin typeface="Calibri"/>
              </a:rPr>
              <a:t>Principales</a:t>
            </a:r>
            <a:r>
              <a:rPr lang="en-US" sz="2500" b="1" strike="noStrike" spc="-1" dirty="0">
                <a:solidFill>
                  <a:srgbClr val="808080"/>
                </a:solidFill>
                <a:uFill>
                  <a:solidFill>
                    <a:srgbClr val="FFFFFF"/>
                  </a:solidFill>
                </a:uFill>
                <a:latin typeface="Calibri"/>
              </a:rPr>
              <a:t> </a:t>
            </a:r>
            <a:r>
              <a:rPr lang="en-US" sz="2500" b="1" strike="noStrike" spc="-1" dirty="0" err="1">
                <a:solidFill>
                  <a:srgbClr val="808080"/>
                </a:solidFill>
                <a:uFill>
                  <a:solidFill>
                    <a:srgbClr val="FFFFFF"/>
                  </a:solidFill>
                </a:uFill>
                <a:latin typeface="Calibri"/>
              </a:rPr>
              <a:t>éditions</a:t>
            </a:r>
            <a:r>
              <a:rPr lang="en-US" sz="2500" b="1" strike="noStrike" spc="-1" dirty="0">
                <a:solidFill>
                  <a:srgbClr val="808080"/>
                </a:solidFill>
                <a:uFill>
                  <a:solidFill>
                    <a:srgbClr val="FFFFFF"/>
                  </a:solidFill>
                </a:uFill>
                <a:latin typeface="Calibri"/>
              </a:rPr>
              <a:t> de SQL Server</a:t>
            </a:r>
            <a:endParaRPr lang="en-US" sz="2500" b="0" strike="noStrike" spc="-1" dirty="0">
              <a:solidFill>
                <a:srgbClr val="000000"/>
              </a:solidFill>
              <a:uFill>
                <a:solidFill>
                  <a:srgbClr val="FFFFFF"/>
                </a:solidFill>
              </a:uFill>
              <a:latin typeface="Arial"/>
            </a:endParaRPr>
          </a:p>
        </p:txBody>
      </p:sp>
      <p:graphicFrame>
        <p:nvGraphicFramePr>
          <p:cNvPr id="483" name="Table 2"/>
          <p:cNvGraphicFramePr/>
          <p:nvPr>
            <p:extLst>
              <p:ext uri="{D42A27DB-BD31-4B8C-83A1-F6EECF244321}">
                <p14:modId xmlns:p14="http://schemas.microsoft.com/office/powerpoint/2010/main" val="857751646"/>
              </p:ext>
            </p:extLst>
          </p:nvPr>
        </p:nvGraphicFramePr>
        <p:xfrm>
          <a:off x="469900" y="1371600"/>
          <a:ext cx="8229600" cy="35712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dirty="0">
                          <a:solidFill>
                            <a:srgbClr val="FFFFFF"/>
                          </a:solidFill>
                          <a:uFill>
                            <a:solidFill>
                              <a:srgbClr val="FFFFFF"/>
                            </a:solidFill>
                          </a:uFill>
                          <a:latin typeface="Constantia"/>
                        </a:rPr>
                        <a:t>Edition</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dirty="0">
                          <a:solidFill>
                            <a:srgbClr val="FFFFFF"/>
                          </a:solidFill>
                          <a:uFill>
                            <a:solidFill>
                              <a:srgbClr val="FFFFFF"/>
                            </a:solidFill>
                          </a:uFill>
                          <a:latin typeface="Constantia"/>
                        </a:rPr>
                        <a:t>Description</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Enterprise Edition</a:t>
                      </a:r>
                      <a:endParaRPr lang="fr-BE" sz="1800" b="0" strike="noStrike" spc="-1">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Destinée aux entreprises ayant des besoins de haute disponibilité et Data Warehouse:</a:t>
                      </a:r>
                    </a:p>
                    <a:p>
                      <a:pPr>
                        <a:lnSpc>
                          <a:spcPct val="100000"/>
                        </a:lnSpc>
                      </a:pPr>
                      <a:r>
                        <a:rPr lang="fr-BE" sz="1400" b="0" strike="noStrike" spc="-1" dirty="0">
                          <a:solidFill>
                            <a:srgbClr val="000000"/>
                          </a:solidFill>
                          <a:uFill>
                            <a:solidFill>
                              <a:srgbClr val="FFFFFF"/>
                            </a:solidFill>
                          </a:uFill>
                          <a:latin typeface="Constantia"/>
                        </a:rPr>
                        <a:t>L’ajout d’une licence de </a:t>
                      </a:r>
                      <a:r>
                        <a:rPr lang="fr-BE" sz="1400" b="0" strike="noStrike" spc="-1" dirty="0" err="1">
                          <a:solidFill>
                            <a:srgbClr val="000000"/>
                          </a:solidFill>
                          <a:uFill>
                            <a:solidFill>
                              <a:srgbClr val="FFFFFF"/>
                            </a:solidFill>
                          </a:uFill>
                          <a:latin typeface="Constantia"/>
                        </a:rPr>
                        <a:t>sofware</a:t>
                      </a:r>
                      <a:r>
                        <a:rPr lang="fr-BE" sz="1400" b="0" strike="noStrike" spc="-1" dirty="0">
                          <a:solidFill>
                            <a:srgbClr val="000000"/>
                          </a:solidFill>
                          <a:uFill>
                            <a:solidFill>
                              <a:srgbClr val="FFFFFF"/>
                            </a:solidFill>
                          </a:uFill>
                          <a:latin typeface="Constantia"/>
                        </a:rPr>
                        <a:t> assurance est nécessaire pour certaines fonctionnalités.</a:t>
                      </a: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dirty="0">
                          <a:solidFill>
                            <a:srgbClr val="000000"/>
                          </a:solidFill>
                          <a:uFill>
                            <a:solidFill>
                              <a:srgbClr val="FFFFFF"/>
                            </a:solidFill>
                          </a:uFill>
                          <a:latin typeface="Constantia"/>
                        </a:rPr>
                        <a:t>Standard Edition</a:t>
                      </a:r>
                      <a:endParaRPr lang="fr-BE" sz="1800" b="0" strike="noStrike" spc="-1" dirty="0">
                        <a:solidFill>
                          <a:srgbClr val="000000"/>
                        </a:solidFill>
                        <a:uFill>
                          <a:solidFill>
                            <a:srgbClr val="FFFFFF"/>
                          </a:solidFill>
                        </a:uFill>
                        <a:latin typeface="+mn-lt"/>
                      </a:endParaRPr>
                    </a:p>
                    <a:p>
                      <a:pPr>
                        <a:lnSpc>
                          <a:spcPct val="100000"/>
                        </a:lnSpc>
                      </a:pP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La version Standard offre toutes les fonctionnalités basiques d’une base de données d’entreprise, avec des fonctionnalités d’analyse et de </a:t>
                      </a:r>
                      <a:r>
                        <a:rPr lang="fr-BE" sz="1400" b="0" strike="noStrike" spc="-1" dirty="0" err="1">
                          <a:solidFill>
                            <a:srgbClr val="000000"/>
                          </a:solidFill>
                          <a:uFill>
                            <a:solidFill>
                              <a:srgbClr val="FFFFFF"/>
                            </a:solidFill>
                          </a:uFill>
                          <a:latin typeface="Constantia"/>
                        </a:rPr>
                        <a:t>reporting</a:t>
                      </a:r>
                      <a:r>
                        <a:rPr lang="fr-BE" sz="1400" b="0" strike="noStrike" spc="-1" dirty="0">
                          <a:solidFill>
                            <a:srgbClr val="000000"/>
                          </a:solidFill>
                          <a:uFill>
                            <a:solidFill>
                              <a:srgbClr val="FFFFFF"/>
                            </a:solidFill>
                          </a:uFill>
                          <a:latin typeface="Constantia"/>
                        </a:rPr>
                        <a:t> très puissantes.</a:t>
                      </a:r>
                      <a:endParaRPr lang="fr-BE" sz="1800" b="0" strike="noStrike" spc="-1" dirty="0">
                        <a:solidFill>
                          <a:srgbClr val="000000"/>
                        </a:solidFill>
                        <a:uFill>
                          <a:solidFill>
                            <a:srgbClr val="FFFFFF"/>
                          </a:solidFill>
                        </a:uFill>
                        <a:latin typeface="+mn-lt"/>
                      </a:endParaRPr>
                    </a:p>
                  </a:txBody>
                  <a:tcPr marL="86400" marR="86400">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FR" sz="1400" b="0" strike="noStrike" kern="1200" spc="-1" dirty="0">
                          <a:solidFill>
                            <a:srgbClr val="000000"/>
                          </a:solidFill>
                          <a:uFill>
                            <a:solidFill>
                              <a:srgbClr val="FFFFFF"/>
                            </a:solidFill>
                          </a:uFill>
                          <a:latin typeface="Constantia"/>
                          <a:ea typeface="+mn-ea"/>
                          <a:cs typeface="+mn-cs"/>
                        </a:rPr>
                        <a:t>Express </a:t>
                      </a:r>
                      <a:r>
                        <a:rPr lang="fr-BE" sz="1400" b="0" strike="noStrike" kern="1200" spc="-1" dirty="0">
                          <a:solidFill>
                            <a:srgbClr val="000000"/>
                          </a:solidFill>
                          <a:uFill>
                            <a:solidFill>
                              <a:srgbClr val="FFFFFF"/>
                            </a:solidFill>
                          </a:uFill>
                          <a:latin typeface="Constantia"/>
                          <a:ea typeface="+mn-ea"/>
                          <a:cs typeface="+mn-cs"/>
                        </a:rPr>
                        <a:t>Edition</a:t>
                      </a:r>
                    </a:p>
                    <a:p>
                      <a:pPr>
                        <a:lnSpc>
                          <a:spcPct val="100000"/>
                        </a:lnSpc>
                      </a:pP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6F3F4"/>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La version Express est conçue pour  de très petites applications et est sous licence gratuite</a:t>
                      </a:r>
                      <a:endParaRPr lang="fr-BE" sz="1800" b="0" strike="noStrike" spc="-1" dirty="0">
                        <a:solidFill>
                          <a:srgbClr val="000000"/>
                        </a:solidFill>
                        <a:uFill>
                          <a:solidFill>
                            <a:srgbClr val="FFFFFF"/>
                          </a:solidFill>
                        </a:uFill>
                        <a:latin typeface="Arial"/>
                      </a:endParaRPr>
                    </a:p>
                    <a:p>
                      <a:pPr>
                        <a:lnSpc>
                          <a:spcPct val="100000"/>
                        </a:lnSpc>
                      </a:pPr>
                      <a:endParaRPr lang="fr-BE" sz="1800" b="0" strike="noStrike" spc="-1" dirty="0">
                        <a:solidFill>
                          <a:srgbClr val="000000"/>
                        </a:solidFill>
                        <a:uFill>
                          <a:solidFill>
                            <a:srgbClr val="FFFFFF"/>
                          </a:solidFill>
                        </a:uFill>
                        <a:latin typeface="Arial"/>
                      </a:endParaRPr>
                    </a:p>
                  </a:txBody>
                  <a:tcPr marL="86400" marR="86400">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6F3F4"/>
                    </a:solidFill>
                  </a:tcPr>
                </a:tc>
                <a:extLst>
                  <a:ext uri="{0D108BD9-81ED-4DB2-BD59-A6C34878D82A}">
                    <a16:rowId xmlns:a16="http://schemas.microsoft.com/office/drawing/2014/main" val="10003"/>
                  </a:ext>
                </a:extLst>
              </a:tr>
              <a:tr h="370800">
                <a:tc>
                  <a:txBody>
                    <a:bodyPr/>
                    <a:lstStyle/>
                    <a:p>
                      <a:pPr marL="0" algn="l" defTabSz="914400" rtl="0" eaLnBrk="1" latinLnBrk="0" hangingPunct="1">
                        <a:lnSpc>
                          <a:spcPct val="100000"/>
                        </a:lnSpc>
                      </a:pPr>
                      <a:r>
                        <a:rPr lang="fr-BE" sz="1400" b="0" strike="noStrike" kern="1200" spc="-1" dirty="0">
                          <a:solidFill>
                            <a:srgbClr val="000000"/>
                          </a:solidFill>
                          <a:uFill>
                            <a:solidFill>
                              <a:srgbClr val="FFFFFF"/>
                            </a:solidFill>
                          </a:uFill>
                          <a:latin typeface="Constantia"/>
                          <a:ea typeface="+mn-ea"/>
                          <a:cs typeface="+mn-cs"/>
                        </a:rPr>
                        <a:t>Azure </a:t>
                      </a:r>
                      <a:r>
                        <a:rPr lang="fr-BE" sz="1400" b="0" strike="noStrike" kern="1200" spc="-1" dirty="0" err="1">
                          <a:solidFill>
                            <a:srgbClr val="000000"/>
                          </a:solidFill>
                          <a:uFill>
                            <a:solidFill>
                              <a:srgbClr val="FFFFFF"/>
                            </a:solidFill>
                          </a:uFill>
                          <a:latin typeface="Constantia"/>
                          <a:ea typeface="+mn-ea"/>
                          <a:cs typeface="+mn-cs"/>
                        </a:rPr>
                        <a:t>Sql</a:t>
                      </a:r>
                      <a:r>
                        <a:rPr lang="fr-BE" sz="1400" b="0" strike="noStrike" kern="1200" spc="-1" dirty="0">
                          <a:solidFill>
                            <a:srgbClr val="000000"/>
                          </a:solidFill>
                          <a:uFill>
                            <a:solidFill>
                              <a:srgbClr val="FFFFFF"/>
                            </a:solidFill>
                          </a:uFill>
                          <a:latin typeface="Constantia"/>
                          <a:ea typeface="+mn-ea"/>
                          <a:cs typeface="+mn-cs"/>
                        </a:rPr>
                        <a:t> Server</a:t>
                      </a:r>
                    </a:p>
                  </a:txBody>
                  <a:tcPr marL="86400" marR="8640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kern="1200" spc="-1" dirty="0">
                          <a:solidFill>
                            <a:srgbClr val="000000"/>
                          </a:solidFill>
                          <a:uFill>
                            <a:solidFill>
                              <a:srgbClr val="FFFFFF"/>
                            </a:solidFill>
                          </a:uFill>
                          <a:latin typeface="Constantia"/>
                          <a:ea typeface="+mn-ea"/>
                          <a:cs typeface="+mn-cs"/>
                        </a:rPr>
                        <a:t>Une version 100% cloud avec une flexibilité très utile.</a:t>
                      </a:r>
                    </a:p>
                  </a:txBody>
                  <a:tcPr marL="86400" marR="8640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3096123722"/>
                  </a:ext>
                </a:extLst>
              </a:tr>
            </a:tbl>
          </a:graphicData>
        </a:graphic>
      </p:graphicFrame>
      <p:sp>
        <p:nvSpPr>
          <p:cNvPr id="4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727" name="TextShape 2"/>
          <p:cNvSpPr txBox="1"/>
          <p:nvPr/>
        </p:nvSpPr>
        <p:spPr>
          <a:xfrm>
            <a:off x="469080" y="794658"/>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Exercice</a:t>
            </a:r>
            <a:endParaRPr lang="en-US" sz="2100" b="0" strike="noStrike" spc="-1" dirty="0">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SQLServerDBTest</a:t>
            </a:r>
            <a:r>
              <a:rPr lang="en-US" sz="1800" b="0" strike="noStrike" spc="-1" dirty="0">
                <a:solidFill>
                  <a:srgbClr val="000000"/>
                </a:solidFill>
                <a:uFill>
                  <a:solidFill>
                    <a:srgbClr val="FFFFFF"/>
                  </a:solidFill>
                </a:uFill>
                <a:latin typeface="Calibri"/>
              </a:rPr>
              <a:t> avec</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r>
              <a:rPr lang="en-US" sz="1600" b="0" strike="noStrike" spc="-1" dirty="0">
                <a:solidFill>
                  <a:srgbClr val="000000"/>
                </a:solidFill>
                <a:uFill>
                  <a:solidFill>
                    <a:srgbClr val="FFFFFF"/>
                  </a:solidFill>
                </a:uFill>
                <a:latin typeface="Calibri"/>
              </a:rPr>
              <a:t> : </a:t>
            </a:r>
            <a:r>
              <a:rPr lang="en-US" sz="1600" b="0" strike="noStrike" spc="-1" dirty="0" err="1">
                <a:solidFill>
                  <a:srgbClr val="000000"/>
                </a:solidFill>
                <a:uFill>
                  <a:solidFill>
                    <a:srgbClr val="FFFFFF"/>
                  </a:solidFill>
                </a:uFill>
                <a:latin typeface="Calibri"/>
              </a:rPr>
              <a:t>SQLServerDBTest_Data</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spc="-1" dirty="0">
                <a:solidFill>
                  <a:srgbClr val="000000"/>
                </a:solidFill>
                <a:uFill>
                  <a:solidFill>
                    <a:srgbClr val="FFFFFF"/>
                  </a:solidFill>
                </a:uFill>
                <a:latin typeface="Calibri"/>
              </a:rPr>
              <a:t>Des </a:t>
            </a:r>
            <a:r>
              <a:rPr lang="en-US" sz="1600" spc="-1" dirty="0" err="1">
                <a:solidFill>
                  <a:srgbClr val="000000"/>
                </a:solidFill>
                <a:uFill>
                  <a:solidFill>
                    <a:srgbClr val="FFFFFF"/>
                  </a:solidFill>
                </a:uFill>
                <a:latin typeface="Calibri"/>
              </a:rPr>
              <a:t>fichiers</a:t>
            </a:r>
            <a:r>
              <a:rPr lang="en-US" sz="1600" spc="-1" dirty="0">
                <a:solidFill>
                  <a:srgbClr val="000000"/>
                </a:solidFill>
                <a:uFill>
                  <a:solidFill>
                    <a:srgbClr val="FFFFFF"/>
                  </a:solidFill>
                </a:uFill>
                <a:latin typeface="Calibri"/>
              </a:rPr>
              <a:t> </a:t>
            </a:r>
            <a:r>
              <a:rPr lang="en-US" sz="1600" spc="-1" dirty="0" err="1">
                <a:solidFill>
                  <a:srgbClr val="000000"/>
                </a:solidFill>
                <a:uFill>
                  <a:solidFill>
                    <a:srgbClr val="FFFFFF"/>
                  </a:solidFill>
                </a:uFill>
                <a:latin typeface="Calibri"/>
              </a:rPr>
              <a:t>secondaires</a:t>
            </a:r>
            <a:r>
              <a:rPr lang="en-US" sz="1600" spc="-1" dirty="0">
                <a:solidFill>
                  <a:srgbClr val="000000"/>
                </a:solidFill>
                <a:uFill>
                  <a:solidFill>
                    <a:srgbClr val="FFFFFF"/>
                  </a:solidFill>
                </a:uFill>
                <a:latin typeface="Calibri"/>
              </a:rPr>
              <a:t> : </a:t>
            </a:r>
            <a:endParaRPr lang="en-US" sz="1400"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spc="-1" dirty="0">
                <a:solidFill>
                  <a:srgbClr val="000000"/>
                </a:solidFill>
                <a:uFill>
                  <a:solidFill>
                    <a:srgbClr val="FFFFFF"/>
                  </a:solidFill>
                </a:uFill>
                <a:latin typeface="Calibri"/>
              </a:rPr>
              <a:t>Archive1 dans le File group </a:t>
            </a:r>
            <a:r>
              <a:rPr lang="en-US" sz="1400" spc="-1" dirty="0" err="1">
                <a:solidFill>
                  <a:srgbClr val="000000"/>
                </a:solidFill>
                <a:uFill>
                  <a:solidFill>
                    <a:srgbClr val="FFFFFF"/>
                  </a:solidFill>
                </a:uFill>
                <a:latin typeface="Calibri"/>
              </a:rPr>
              <a:t>en</a:t>
            </a:r>
            <a:r>
              <a:rPr lang="en-US" sz="1400" spc="-1" dirty="0">
                <a:solidFill>
                  <a:srgbClr val="000000"/>
                </a:solidFill>
                <a:uFill>
                  <a:solidFill>
                    <a:srgbClr val="FFFFFF"/>
                  </a:solidFill>
                </a:uFill>
                <a:latin typeface="Calibri"/>
              </a:rPr>
              <a:t> lecture </a:t>
            </a:r>
            <a:r>
              <a:rPr lang="en-US" sz="1400" spc="-1" dirty="0" err="1">
                <a:solidFill>
                  <a:srgbClr val="000000"/>
                </a:solidFill>
                <a:uFill>
                  <a:solidFill>
                    <a:srgbClr val="FFFFFF"/>
                  </a:solidFill>
                </a:uFill>
                <a:latin typeface="Calibri"/>
              </a:rPr>
              <a:t>seule</a:t>
            </a:r>
            <a:r>
              <a:rPr lang="en-US" sz="1400" spc="-1" dirty="0">
                <a:solidFill>
                  <a:srgbClr val="000000"/>
                </a:solidFill>
                <a:uFill>
                  <a:solidFill>
                    <a:srgbClr val="FFFFFF"/>
                  </a:solidFill>
                </a:uFill>
                <a:latin typeface="Calibri"/>
              </a:rPr>
              <a:t>, </a:t>
            </a:r>
          </a:p>
          <a:p>
            <a:pPr marL="1600200" lvl="3" indent="-227880">
              <a:lnSpc>
                <a:spcPct val="100000"/>
              </a:lnSpc>
              <a:buClr>
                <a:srgbClr val="000000"/>
              </a:buClr>
              <a:buFont typeface="Symbol" charset="2"/>
              <a:buChar char=""/>
            </a:pPr>
            <a:r>
              <a:rPr lang="en-US" sz="1400" spc="-1" dirty="0">
                <a:solidFill>
                  <a:srgbClr val="000000"/>
                </a:solidFill>
                <a:uFill>
                  <a:solidFill>
                    <a:srgbClr val="FFFFFF"/>
                  </a:solidFill>
                </a:uFill>
                <a:latin typeface="Calibri"/>
              </a:rPr>
              <a:t>Archive2, </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un </a:t>
            </a:r>
            <a:r>
              <a:rPr lang="en-US" sz="1600" b="0" strike="noStrike" spc="-1" dirty="0" err="1">
                <a:solidFill>
                  <a:srgbClr val="000000"/>
                </a:solidFill>
                <a:uFill>
                  <a:solidFill>
                    <a:srgbClr val="FFFFFF"/>
                  </a:solidFill>
                </a:uFill>
                <a:latin typeface="Calibri"/>
              </a:rPr>
              <a:t>fichier</a:t>
            </a:r>
            <a:r>
              <a:rPr lang="en-US" sz="1600" b="0" strike="noStrike" spc="-1" dirty="0">
                <a:solidFill>
                  <a:srgbClr val="000000"/>
                </a:solidFill>
                <a:uFill>
                  <a:solidFill>
                    <a:srgbClr val="FFFFFF"/>
                  </a:solidFill>
                </a:uFill>
                <a:latin typeface="Calibri"/>
              </a:rPr>
              <a:t> de log : </a:t>
            </a:r>
            <a:endParaRPr lang="en-US" sz="1400" b="0" strike="noStrike" spc="-1" dirty="0">
              <a:solidFill>
                <a:srgbClr val="000000"/>
              </a:solidFill>
              <a:uFill>
                <a:solidFill>
                  <a:srgbClr val="FFFFFF"/>
                </a:solidFill>
              </a:uFill>
              <a:latin typeface="Calibri"/>
            </a:endParaRPr>
          </a:p>
          <a:p>
            <a:pPr marL="1600200" lvl="3" indent="-227880">
              <a:lnSpc>
                <a:spcPct val="100000"/>
              </a:lnSpc>
              <a:buClr>
                <a:srgbClr val="000000"/>
              </a:buClr>
              <a:buFont typeface="Symbol" charset="2"/>
              <a:buChar char=""/>
            </a:pPr>
            <a:r>
              <a:rPr lang="en-US" sz="1400" b="0" strike="noStrike" spc="-1" dirty="0">
                <a:solidFill>
                  <a:srgbClr val="000000"/>
                </a:solidFill>
                <a:uFill>
                  <a:solidFill>
                    <a:srgbClr val="FFFFFF"/>
                  </a:solidFill>
                </a:uFill>
                <a:latin typeface="Calibri"/>
              </a:rPr>
              <a:t>SQLServerDBTest_Log1</a:t>
            </a:r>
          </a:p>
          <a:p>
            <a:pPr marL="1372320" lvl="3">
              <a:lnSpc>
                <a:spcPct val="100000"/>
              </a:lnSpc>
              <a:buClr>
                <a:srgbClr val="000000"/>
              </a:buClr>
            </a:pP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trois tables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UserInfo</a:t>
            </a:r>
            <a:r>
              <a:rPr lang="en-US" sz="1600" b="0" strike="noStrike" spc="-1" dirty="0">
                <a:solidFill>
                  <a:srgbClr val="000000"/>
                </a:solidFill>
                <a:uFill>
                  <a:solidFill>
                    <a:srgbClr val="FFFFFF"/>
                  </a:solidFill>
                </a:uFill>
                <a:latin typeface="Calibri"/>
              </a:rPr>
              <a:t>, ( id int , nom NVARCHAR(25)) </a:t>
            </a:r>
            <a:r>
              <a:rPr lang="en-US" sz="1600" b="0" strike="noStrike" spc="-1" dirty="0" err="1">
                <a:solidFill>
                  <a:srgbClr val="000000"/>
                </a:solidFill>
                <a:uFill>
                  <a:solidFill>
                    <a:srgbClr val="FFFFFF"/>
                  </a:solidFill>
                </a:uFill>
                <a:latin typeface="Calibri"/>
              </a:rPr>
              <a:t>FileGroup</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Primaire</a:t>
            </a:r>
            <a:endParaRPr lang="en-US" sz="1400" b="0" strike="noStrike" spc="-1" dirty="0">
              <a:solidFill>
                <a:srgbClr val="000000"/>
              </a:solidFill>
              <a:uFill>
                <a:solidFill>
                  <a:srgbClr val="FFFFFF"/>
                </a:solidFill>
              </a:uFill>
              <a:latin typeface="Calibri"/>
            </a:endParaRPr>
          </a:p>
          <a:p>
            <a:pPr marL="1142280" lvl="2" indent="-227880">
              <a:buClr>
                <a:srgbClr val="000000"/>
              </a:buClr>
              <a:buFont typeface="Arial"/>
              <a:buChar char="­"/>
            </a:pPr>
            <a:r>
              <a:rPr lang="en-US" sz="1600" b="0" strike="noStrike" spc="-1" dirty="0" err="1">
                <a:solidFill>
                  <a:srgbClr val="000000"/>
                </a:solidFill>
                <a:uFill>
                  <a:solidFill>
                    <a:srgbClr val="FFFFFF"/>
                  </a:solidFill>
                </a:uFill>
                <a:latin typeface="Calibri"/>
              </a:rPr>
              <a:t>SystemConfig</a:t>
            </a:r>
            <a:r>
              <a:rPr lang="en-US" sz="1600" spc="-1" dirty="0">
                <a:solidFill>
                  <a:srgbClr val="000000"/>
                </a:solidFill>
                <a:uFill>
                  <a:solidFill>
                    <a:srgbClr val="FFFFFF"/>
                  </a:solidFill>
                </a:uFill>
                <a:latin typeface="Calibri"/>
              </a:rPr>
              <a:t>, ( id int , config NVARCHAR(25)) </a:t>
            </a:r>
            <a:r>
              <a:rPr lang="en-US" sz="1600" spc="-1" dirty="0" err="1">
                <a:solidFill>
                  <a:srgbClr val="000000"/>
                </a:solidFill>
                <a:uFill>
                  <a:solidFill>
                    <a:srgbClr val="FFFFFF"/>
                  </a:solidFill>
                </a:uFill>
                <a:latin typeface="Calibri"/>
              </a:rPr>
              <a:t>FileGroup</a:t>
            </a:r>
            <a:r>
              <a:rPr lang="en-US" sz="1600" spc="-1" dirty="0">
                <a:solidFill>
                  <a:srgbClr val="000000"/>
                </a:solidFill>
                <a:uFill>
                  <a:solidFill>
                    <a:srgbClr val="FFFFFF"/>
                  </a:solidFill>
                </a:uFill>
                <a:latin typeface="Calibri"/>
              </a:rPr>
              <a:t> </a:t>
            </a:r>
            <a:r>
              <a:rPr lang="en-US" sz="1600" spc="-1" dirty="0" err="1">
                <a:solidFill>
                  <a:srgbClr val="000000"/>
                </a:solidFill>
                <a:uFill>
                  <a:solidFill>
                    <a:srgbClr val="FFFFFF"/>
                  </a:solidFill>
                </a:uFill>
                <a:latin typeface="Calibri"/>
              </a:rPr>
              <a:t>Primaire</a:t>
            </a:r>
            <a:endParaRPr lang="en-US" sz="1600" b="0" strike="noStrike" spc="-1" dirty="0">
              <a:solidFill>
                <a:srgbClr val="000000"/>
              </a:solidFill>
              <a:uFill>
                <a:solidFill>
                  <a:srgbClr val="FFFFFF"/>
                </a:solidFill>
              </a:uFill>
              <a:latin typeface="Calibri"/>
            </a:endParaRPr>
          </a:p>
          <a:p>
            <a:pPr marL="1142280" lvl="2" indent="-227880">
              <a:buClr>
                <a:srgbClr val="000000"/>
              </a:buClr>
              <a:buFont typeface="Arial"/>
              <a:buChar char="­"/>
            </a:pPr>
            <a:r>
              <a:rPr lang="en-US" sz="1600" spc="-1" dirty="0" err="1">
                <a:solidFill>
                  <a:srgbClr val="000000"/>
                </a:solidFill>
                <a:uFill>
                  <a:solidFill>
                    <a:srgbClr val="FFFFFF"/>
                  </a:solidFill>
                </a:uFill>
                <a:latin typeface="Calibri"/>
              </a:rPr>
              <a:t>OldOrders</a:t>
            </a:r>
            <a:r>
              <a:rPr lang="en-US" sz="1600" spc="-1" dirty="0">
                <a:solidFill>
                  <a:srgbClr val="000000"/>
                </a:solidFill>
                <a:uFill>
                  <a:solidFill>
                    <a:srgbClr val="FFFFFF"/>
                  </a:solidFill>
                </a:uFill>
                <a:latin typeface="Calibri"/>
              </a:rPr>
              <a:t> </a:t>
            </a:r>
            <a:r>
              <a:rPr lang="en-US" sz="1400" spc="-1" dirty="0">
                <a:solidFill>
                  <a:srgbClr val="000000"/>
                </a:solidFill>
                <a:uFill>
                  <a:solidFill>
                    <a:srgbClr val="FFFFFF"/>
                  </a:solidFill>
                </a:uFill>
                <a:latin typeface="Calibri"/>
              </a:rPr>
              <a:t>( id int , nom NVARCHAR(25), Date Datetime2</a:t>
            </a:r>
            <a:r>
              <a:rPr lang="en-US" sz="1200" spc="-1" dirty="0">
                <a:solidFill>
                  <a:srgbClr val="000000"/>
                </a:solidFill>
                <a:uFill>
                  <a:solidFill>
                    <a:srgbClr val="FFFFFF"/>
                  </a:solidFill>
                </a:uFill>
                <a:latin typeface="Calibri"/>
              </a:rPr>
              <a:t>) </a:t>
            </a:r>
            <a:r>
              <a:rPr lang="en-US" sz="1200" spc="-1" dirty="0" err="1">
                <a:solidFill>
                  <a:srgbClr val="000000"/>
                </a:solidFill>
                <a:uFill>
                  <a:solidFill>
                    <a:srgbClr val="FFFFFF"/>
                  </a:solidFill>
                </a:uFill>
                <a:latin typeface="Calibri"/>
              </a:rPr>
              <a:t>FileGroup</a:t>
            </a:r>
            <a:r>
              <a:rPr lang="en-US" sz="1200" spc="-1" dirty="0">
                <a:solidFill>
                  <a:srgbClr val="000000"/>
                </a:solidFill>
                <a:uFill>
                  <a:solidFill>
                    <a:srgbClr val="FFFFFF"/>
                  </a:solidFill>
                </a:uFill>
                <a:latin typeface="Calibri"/>
              </a:rPr>
              <a:t> Archive1</a:t>
            </a:r>
            <a:endParaRPr lang="en-US" sz="14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Créer</a:t>
            </a:r>
            <a:r>
              <a:rPr lang="en-US" sz="1800" b="0" strike="noStrike" spc="-1" dirty="0">
                <a:solidFill>
                  <a:srgbClr val="000000"/>
                </a:solidFill>
                <a:uFill>
                  <a:solidFill>
                    <a:srgbClr val="FFFFFF"/>
                  </a:solidFill>
                </a:uFill>
                <a:latin typeface="Calibri"/>
              </a:rPr>
              <a:t> deux </a:t>
            </a:r>
            <a:r>
              <a:rPr lang="en-US" sz="1800" b="0" strike="noStrike" spc="-1" dirty="0" err="1">
                <a:solidFill>
                  <a:srgbClr val="000000"/>
                </a:solidFill>
                <a:uFill>
                  <a:solidFill>
                    <a:srgbClr val="FFFFFF"/>
                  </a:solidFill>
                </a:uFill>
                <a:latin typeface="Calibri"/>
              </a:rPr>
              <a:t>schémas</a:t>
            </a:r>
            <a:r>
              <a:rPr lang="en-US" sz="1800" b="0" strike="noStrike" spc="-1" dirty="0">
                <a:solidFill>
                  <a:srgbClr val="000000"/>
                </a:solidFill>
                <a:uFill>
                  <a:solidFill>
                    <a:srgbClr val="FFFFFF"/>
                  </a:solidFill>
                </a:uFill>
                <a:latin typeface="Calibri"/>
              </a:rPr>
              <a:t> : </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Users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UserInfo</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Systems avec </a:t>
            </a:r>
            <a:r>
              <a:rPr lang="en-US" sz="1600" b="0" strike="noStrike" spc="-1" dirty="0" err="1">
                <a:solidFill>
                  <a:srgbClr val="000000"/>
                </a:solidFill>
                <a:uFill>
                  <a:solidFill>
                    <a:srgbClr val="FFFFFF"/>
                  </a:solidFill>
                </a:uFill>
                <a:latin typeface="Calibri"/>
              </a:rPr>
              <a:t>comme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membre</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SystemConfig</a:t>
            </a:r>
            <a:endParaRPr lang="en-US" sz="1400" b="0" strike="noStrike" spc="-1" dirty="0">
              <a:solidFill>
                <a:srgbClr val="000000"/>
              </a:solidFill>
              <a:uFill>
                <a:solidFill>
                  <a:srgbClr val="FFFFFF"/>
                </a:solidFill>
              </a:uFill>
              <a:latin typeface="Calibri"/>
            </a:endParaRPr>
          </a:p>
        </p:txBody>
      </p:sp>
      <p:sp>
        <p:nvSpPr>
          <p:cNvPr id="7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81913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Labo</a:t>
            </a:r>
            <a:endParaRPr lang="en-US" sz="2500" b="0" strike="noStrike" spc="-1">
              <a:solidFill>
                <a:srgbClr val="000000"/>
              </a:solidFill>
              <a:uFill>
                <a:solidFill>
                  <a:srgbClr val="FFFFFF"/>
                </a:solidFill>
              </a:uFill>
              <a:latin typeface="Arial"/>
            </a:endParaRPr>
          </a:p>
        </p:txBody>
      </p:sp>
      <p:sp>
        <p:nvSpPr>
          <p:cNvPr id="730"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Exercice</a:t>
            </a:r>
            <a:r>
              <a:rPr lang="en-US" sz="2100" b="0" strike="noStrike" spc="-1" dirty="0">
                <a:solidFill>
                  <a:srgbClr val="595959"/>
                </a:solidFill>
                <a:uFill>
                  <a:solidFill>
                    <a:srgbClr val="FFFFFF"/>
                  </a:solidFill>
                </a:uFill>
                <a:latin typeface="Calibri"/>
              </a:rPr>
              <a:t> (Suite)</a:t>
            </a: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databasepropertyex</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connaitre</a:t>
            </a:r>
            <a:r>
              <a:rPr lang="en-US" sz="1800" b="0" strike="noStrike" spc="-1" dirty="0">
                <a:solidFill>
                  <a:srgbClr val="000000"/>
                </a:solidFill>
                <a:uFill>
                  <a:solidFill>
                    <a:srgbClr val="FFFFFF"/>
                  </a:solidFill>
                </a:uFill>
                <a:latin typeface="Calibri"/>
              </a:rPr>
              <a:t> le type </a:t>
            </a:r>
            <a:r>
              <a:rPr lang="en-US" sz="1800" b="0" strike="noStrike" spc="-1" dirty="0" err="1">
                <a:solidFill>
                  <a:srgbClr val="000000"/>
                </a:solidFill>
                <a:uFill>
                  <a:solidFill>
                    <a:srgbClr val="FFFFFF"/>
                  </a:solidFill>
                </a:uFill>
                <a:latin typeface="Calibri"/>
              </a:rPr>
              <a:t>d’accés</a:t>
            </a:r>
            <a:r>
              <a:rPr lang="en-US" sz="1800" b="0" strike="noStrike" spc="-1" dirty="0">
                <a:solidFill>
                  <a:srgbClr val="000000"/>
                </a:solidFill>
                <a:uFill>
                  <a:solidFill>
                    <a:srgbClr val="FFFFFF"/>
                  </a:solidFill>
                </a:uFill>
                <a:latin typeface="Calibri"/>
              </a:rPr>
              <a:t> user (</a:t>
            </a:r>
            <a:r>
              <a:rPr lang="en-US" sz="1800" b="0" strike="noStrike" spc="-1" dirty="0" err="1">
                <a:solidFill>
                  <a:srgbClr val="000000"/>
                </a:solidFill>
                <a:uFill>
                  <a:solidFill>
                    <a:srgbClr val="FFFFFF"/>
                  </a:solidFill>
                </a:uFill>
                <a:latin typeface="Calibri"/>
              </a:rPr>
              <a:t>UserAccess</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sp_helpdb</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connaitre</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détails</a:t>
            </a:r>
            <a:r>
              <a:rPr lang="en-US" sz="1800" b="0" strike="noStrike" spc="-1" dirty="0">
                <a:solidFill>
                  <a:srgbClr val="000000"/>
                </a:solidFill>
                <a:uFill>
                  <a:solidFill>
                    <a:srgbClr val="FFFFFF"/>
                  </a:solidFill>
                </a:uFill>
                <a:latin typeface="Calibri"/>
              </a:rPr>
              <a:t> sur la base de </a:t>
            </a:r>
            <a:r>
              <a:rPr lang="en-US" sz="1800" b="0" strike="noStrike" spc="-1" dirty="0" err="1">
                <a:solidFill>
                  <a:srgbClr val="000000"/>
                </a:solidFill>
                <a:uFill>
                  <a:solidFill>
                    <a:srgbClr val="FFFFFF"/>
                  </a:solidFill>
                </a:uFill>
                <a:latin typeface="Calibri"/>
              </a:rPr>
              <a:t>données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créée</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err="1">
                <a:solidFill>
                  <a:srgbClr val="000000"/>
                </a:solidFill>
                <a:uFill>
                  <a:solidFill>
                    <a:srgbClr val="FFFFFF"/>
                  </a:solidFill>
                </a:uFill>
                <a:latin typeface="Calibri"/>
              </a:rPr>
              <a:t>Utiliser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sp_spaceused</a:t>
            </a:r>
            <a:r>
              <a:rPr lang="en-US" sz="1800" b="0" strike="noStrike" spc="-1" dirty="0">
                <a:solidFill>
                  <a:srgbClr val="000000"/>
                </a:solidFill>
                <a:uFill>
                  <a:solidFill>
                    <a:srgbClr val="FFFFFF"/>
                  </a:solidFill>
                </a:uFill>
                <a:latin typeface="Calibri"/>
              </a:rPr>
              <a:t> pour </a:t>
            </a:r>
            <a:r>
              <a:rPr lang="en-US" sz="1800" b="0" strike="noStrike" spc="-1" dirty="0" err="1">
                <a:solidFill>
                  <a:srgbClr val="000000"/>
                </a:solidFill>
                <a:uFill>
                  <a:solidFill>
                    <a:srgbClr val="FFFFFF"/>
                  </a:solidFill>
                </a:uFill>
                <a:latin typeface="Calibri"/>
              </a:rPr>
              <a:t>connaitre</a:t>
            </a:r>
            <a:r>
              <a:rPr lang="en-US" sz="1800" b="0" strike="noStrike" spc="-1" dirty="0">
                <a:solidFill>
                  <a:srgbClr val="000000"/>
                </a:solidFill>
                <a:uFill>
                  <a:solidFill>
                    <a:srgbClr val="FFFFFF"/>
                  </a:solidFill>
                </a:uFill>
                <a:latin typeface="Calibri"/>
              </a:rPr>
              <a:t> les </a:t>
            </a:r>
            <a:r>
              <a:rPr lang="en-US" sz="1800" b="0" strike="noStrike" spc="-1" dirty="0" err="1">
                <a:solidFill>
                  <a:srgbClr val="000000"/>
                </a:solidFill>
                <a:uFill>
                  <a:solidFill>
                    <a:srgbClr val="FFFFFF"/>
                  </a:solidFill>
                </a:uFill>
                <a:latin typeface="Calibri"/>
              </a:rPr>
              <a:t>détails</a:t>
            </a:r>
            <a:r>
              <a:rPr lang="en-US" sz="1800" b="0" strike="noStrike" spc="-1" dirty="0">
                <a:solidFill>
                  <a:srgbClr val="000000"/>
                </a:solidFill>
                <a:uFill>
                  <a:solidFill>
                    <a:srgbClr val="FFFFFF"/>
                  </a:solidFill>
                </a:uFill>
                <a:latin typeface="Calibri"/>
              </a:rPr>
              <a:t> sur </a:t>
            </a:r>
            <a:r>
              <a:rPr lang="en-US" sz="1800" b="0" strike="noStrike" spc="-1" dirty="0" err="1">
                <a:solidFill>
                  <a:srgbClr val="000000"/>
                </a:solidFill>
                <a:uFill>
                  <a:solidFill>
                    <a:srgbClr val="FFFFFF"/>
                  </a:solidFill>
                </a:uFill>
                <a:latin typeface="Calibri"/>
              </a:rPr>
              <a:t>l’espace</a:t>
            </a:r>
            <a:r>
              <a:rPr lang="en-US" sz="1800" b="0" strike="noStrike" spc="-1" dirty="0">
                <a:solidFill>
                  <a:srgbClr val="000000"/>
                </a:solidFill>
                <a:uFill>
                  <a:solidFill>
                    <a:srgbClr val="FFFFFF"/>
                  </a:solidFill>
                </a:uFill>
                <a:latin typeface="Calibri"/>
              </a:rPr>
              <a:t> de stockage de </a:t>
            </a:r>
            <a:r>
              <a:rPr lang="en-US" sz="1800" b="0" strike="noStrike" spc="-1" dirty="0" err="1">
                <a:solidFill>
                  <a:srgbClr val="000000"/>
                </a:solidFill>
                <a:uFill>
                  <a:solidFill>
                    <a:srgbClr val="FFFFFF"/>
                  </a:solidFill>
                </a:uFill>
                <a:latin typeface="Calibri"/>
              </a:rPr>
              <a:t>utilisé</a:t>
            </a:r>
            <a:r>
              <a:rPr lang="en-US" sz="1800" b="0" strike="noStrike" spc="-1" dirty="0">
                <a:solidFill>
                  <a:srgbClr val="000000"/>
                </a:solidFill>
                <a:uFill>
                  <a:solidFill>
                    <a:srgbClr val="FFFFFF"/>
                  </a:solidFill>
                </a:uFill>
                <a:latin typeface="Calibri"/>
              </a:rPr>
              <a:t> par la DB et par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des tables de la DB</a:t>
            </a:r>
            <a:endParaRPr lang="en-US" sz="1600" b="0" strike="noStrike" spc="-1" dirty="0">
              <a:solidFill>
                <a:srgbClr val="000000"/>
              </a:solidFill>
              <a:uFill>
                <a:solidFill>
                  <a:srgbClr val="FFFFFF"/>
                </a:solidFill>
              </a:uFill>
              <a:latin typeface="Calibri"/>
            </a:endParaRPr>
          </a:p>
        </p:txBody>
      </p:sp>
      <p:sp>
        <p:nvSpPr>
          <p:cNvPr id="731"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Gestion d’une base de données</a:t>
            </a:r>
            <a:endParaRPr lang="en-US" sz="2500" b="0" strike="noStrike" spc="-1">
              <a:solidFill>
                <a:srgbClr val="000000"/>
              </a:solidFill>
              <a:uFill>
                <a:solidFill>
                  <a:srgbClr val="FFFFFF"/>
                </a:solidFill>
              </a:uFill>
              <a:latin typeface="Arial"/>
            </a:endParaRPr>
          </a:p>
        </p:txBody>
      </p:sp>
      <p:sp>
        <p:nvSpPr>
          <p:cNvPr id="73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Options d’une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Sources des métadonnées d’une base de données</a:t>
            </a:r>
          </a:p>
        </p:txBody>
      </p:sp>
      <p:sp>
        <p:nvSpPr>
          <p:cNvPr id="73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Options d’une base de données</a:t>
            </a:r>
            <a:endParaRPr lang="en-US" sz="2500" b="0" strike="noStrike" spc="-1">
              <a:solidFill>
                <a:srgbClr val="000000"/>
              </a:solidFill>
              <a:uFill>
                <a:solidFill>
                  <a:srgbClr val="FFFFFF"/>
                </a:solidFill>
              </a:uFill>
              <a:latin typeface="Arial"/>
            </a:endParaRPr>
          </a:p>
        </p:txBody>
      </p:sp>
      <p:sp>
        <p:nvSpPr>
          <p:cNvPr id="73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options des bases de données peuvent être modifiées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L’instruction ALTER DATABASE</a:t>
            </a:r>
            <a:endParaRPr lang="en-US" sz="1600" b="0" strike="noStrike" spc="-1">
              <a:solidFill>
                <a:srgbClr val="000000"/>
              </a:solidFill>
              <a:uFill>
                <a:solidFill>
                  <a:srgbClr val="FFFFFF"/>
                </a:solidFill>
              </a:uFill>
              <a:latin typeface="Calibri"/>
            </a:endParaRPr>
          </a:p>
        </p:txBody>
      </p:sp>
      <p:sp>
        <p:nvSpPr>
          <p:cNvPr id="73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Options d’une base de données</a:t>
            </a:r>
            <a:endParaRPr lang="en-US" sz="2500" b="0" strike="noStrike" spc="-1">
              <a:solidFill>
                <a:srgbClr val="000000"/>
              </a:solidFill>
              <a:uFill>
                <a:solidFill>
                  <a:srgbClr val="FFFFFF"/>
                </a:solidFill>
              </a:uFill>
              <a:latin typeface="Arial"/>
            </a:endParaRPr>
          </a:p>
        </p:txBody>
      </p:sp>
      <p:graphicFrame>
        <p:nvGraphicFramePr>
          <p:cNvPr id="739" name="Table 2"/>
          <p:cNvGraphicFramePr/>
          <p:nvPr/>
        </p:nvGraphicFramePr>
        <p:xfrm>
          <a:off x="457200" y="1143000"/>
          <a:ext cx="8229240" cy="3103920"/>
        </p:xfrm>
        <a:graphic>
          <a:graphicData uri="http://schemas.openxmlformats.org/drawingml/2006/table">
            <a:tbl>
              <a:tblPr/>
              <a:tblGrid>
                <a:gridCol w="1904760">
                  <a:extLst>
                    <a:ext uri="{9D8B030D-6E8A-4147-A177-3AD203B41FA5}">
                      <a16:colId xmlns:a16="http://schemas.microsoft.com/office/drawing/2014/main" val="20000"/>
                    </a:ext>
                  </a:extLst>
                </a:gridCol>
                <a:gridCol w="266688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Catégorie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Automatique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AUTO_CREATE_STATISTICS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Crée automatiquement toutes les statistiques nécessaires pour optimiser la requête (ON)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95724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AUTO_UPDATE_STATISTICS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modifie automatiquement toutes les anciennes statistiques nécessaires pour optimiser la requête (ON)</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74088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AUTO_CLOSE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Ferme automatiquement la base de données quand le dernier utilisateur la quitte (OFF pour toutes les versions sauf la Express)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5245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AUTO_SHRINK</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Rétrécissement périodique des fichiers de la base de données (OFF)</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
        <p:nvSpPr>
          <p:cNvPr id="74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Options d’une base de données</a:t>
            </a:r>
            <a:endParaRPr lang="en-US" sz="2500" b="0" strike="noStrike" spc="-1">
              <a:solidFill>
                <a:srgbClr val="000000"/>
              </a:solidFill>
              <a:uFill>
                <a:solidFill>
                  <a:srgbClr val="FFFFFF"/>
                </a:solidFill>
              </a:uFill>
              <a:latin typeface="Arial"/>
            </a:endParaRPr>
          </a:p>
        </p:txBody>
      </p:sp>
      <p:graphicFrame>
        <p:nvGraphicFramePr>
          <p:cNvPr id="742" name="Table 2"/>
          <p:cNvGraphicFramePr/>
          <p:nvPr/>
        </p:nvGraphicFramePr>
        <p:xfrm>
          <a:off x="457200" y="1143000"/>
          <a:ext cx="8229240" cy="3266400"/>
        </p:xfrm>
        <a:graphic>
          <a:graphicData uri="http://schemas.openxmlformats.org/drawingml/2006/table">
            <a:tbl>
              <a:tblPr/>
              <a:tblGrid>
                <a:gridCol w="1752480">
                  <a:extLst>
                    <a:ext uri="{9D8B030D-6E8A-4147-A177-3AD203B41FA5}">
                      <a16:colId xmlns:a16="http://schemas.microsoft.com/office/drawing/2014/main" val="20000"/>
                    </a:ext>
                  </a:extLst>
                </a:gridCol>
                <a:gridCol w="2666880">
                  <a:extLst>
                    <a:ext uri="{9D8B030D-6E8A-4147-A177-3AD203B41FA5}">
                      <a16:colId xmlns:a16="http://schemas.microsoft.com/office/drawing/2014/main" val="20001"/>
                    </a:ext>
                  </a:extLst>
                </a:gridCol>
                <a:gridCol w="3809880">
                  <a:extLst>
                    <a:ext uri="{9D8B030D-6E8A-4147-A177-3AD203B41FA5}">
                      <a16:colId xmlns:a16="http://schemas.microsoft.com/office/drawing/2014/main" val="20002"/>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Catégorie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Disponibilité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OFFLINE | ONLINE | EMERGENCY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Contrôle si la base de donnée est online ou offline.</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EMERGENCY stoppe la connexion de tous les administrateurs non système et met la base de données en mode lecture seulement. (ONLINE)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READ_ONLY | READ_WRITE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Contrôle si la base de données peut modifier les données. (READ_WRITE)</a:t>
                      </a:r>
                      <a:endParaRPr lang="fr-BE" sz="1800" b="0" strike="noStrike" spc="-1">
                        <a:solidFill>
                          <a:srgbClr val="000000"/>
                        </a:solidFill>
                        <a:uFill>
                          <a:solidFill>
                            <a:srgbClr val="FFFFFF"/>
                          </a:solidFill>
                        </a:uFill>
                        <a:latin typeface="Arial"/>
                      </a:endParaRPr>
                    </a:p>
                    <a:p>
                      <a:pPr>
                        <a:lnSpc>
                          <a:spcPct val="100000"/>
                        </a:lnSpc>
                      </a:pP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SINGLE_USER |</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RESTRICTED_USER |</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MULTI_USER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Contrôle quels utilisateurs peuvent accéder à la base de données. (MULTI_USER)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
        <p:nvSpPr>
          <p:cNvPr id="743"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4"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dirty="0">
                <a:solidFill>
                  <a:srgbClr val="808080"/>
                </a:solidFill>
                <a:highlight>
                  <a:srgbClr val="FFFF00"/>
                </a:highlight>
                <a:uFill>
                  <a:solidFill>
                    <a:srgbClr val="FFFFFF"/>
                  </a:solidFill>
                </a:uFill>
                <a:latin typeface="Calibri"/>
              </a:rPr>
              <a:t>Options </a:t>
            </a:r>
            <a:r>
              <a:rPr lang="en-US" sz="2500" b="1" strike="noStrike" spc="-1" dirty="0" err="1">
                <a:solidFill>
                  <a:srgbClr val="808080"/>
                </a:solidFill>
                <a:highlight>
                  <a:srgbClr val="FFFF00"/>
                </a:highlight>
                <a:uFill>
                  <a:solidFill>
                    <a:srgbClr val="FFFFFF"/>
                  </a:solidFill>
                </a:uFill>
                <a:latin typeface="Calibri"/>
              </a:rPr>
              <a:t>d’une</a:t>
            </a:r>
            <a:r>
              <a:rPr lang="en-US" sz="2500" b="1" strike="noStrike" spc="-1" dirty="0">
                <a:solidFill>
                  <a:srgbClr val="808080"/>
                </a:solidFill>
                <a:highlight>
                  <a:srgbClr val="FFFF00"/>
                </a:highlight>
                <a:uFill>
                  <a:solidFill>
                    <a:srgbClr val="FFFFFF"/>
                  </a:solidFill>
                </a:uFill>
                <a:latin typeface="Calibri"/>
              </a:rPr>
              <a:t> base de </a:t>
            </a:r>
            <a:r>
              <a:rPr lang="en-US" sz="2500" b="1" strike="noStrike" spc="-1" dirty="0" err="1">
                <a:solidFill>
                  <a:srgbClr val="808080"/>
                </a:solidFill>
                <a:highlight>
                  <a:srgbClr val="FFFF00"/>
                </a:highlight>
                <a:uFill>
                  <a:solidFill>
                    <a:srgbClr val="FFFFFF"/>
                  </a:solidFill>
                </a:uFill>
                <a:latin typeface="Calibri"/>
              </a:rPr>
              <a:t>données</a:t>
            </a:r>
            <a:endParaRPr lang="en-US" sz="2500" b="0" strike="noStrike" spc="-1" dirty="0">
              <a:solidFill>
                <a:srgbClr val="000000"/>
              </a:solidFill>
              <a:highlight>
                <a:srgbClr val="FFFF00"/>
              </a:highlight>
              <a:uFill>
                <a:solidFill>
                  <a:srgbClr val="FFFFFF"/>
                </a:solidFill>
              </a:uFill>
              <a:latin typeface="Arial"/>
            </a:endParaRPr>
          </a:p>
        </p:txBody>
      </p:sp>
      <p:graphicFrame>
        <p:nvGraphicFramePr>
          <p:cNvPr id="745" name="Table 2"/>
          <p:cNvGraphicFramePr/>
          <p:nvPr/>
        </p:nvGraphicFramePr>
        <p:xfrm>
          <a:off x="457200" y="1143000"/>
          <a:ext cx="8229600" cy="2047200"/>
        </p:xfrm>
        <a:graphic>
          <a:graphicData uri="http://schemas.openxmlformats.org/drawingml/2006/table">
            <a:tbl>
              <a:tblPr/>
              <a:tblGrid>
                <a:gridCol w="1828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Catégorie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Curseur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CURSOR_CLOSE_ON_COMMIT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Ferme automatiquement les curseurs ouverts quand la transaction est confirmée. (OFF)</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CURSOR_DEFAULT</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CURSOR_DEFAULT_LOCAL limite le scope du curseur. </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CURSOR_DEFAULT_GLOBAL rend le scope du curseur global pour la connexion.</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(CURSOR_DEFAULT_GLOBAL)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bl>
          </a:graphicData>
        </a:graphic>
      </p:graphicFrame>
      <p:sp>
        <p:nvSpPr>
          <p:cNvPr id="74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Options d’une base de données</a:t>
            </a:r>
            <a:endParaRPr lang="en-US" sz="2500" b="0" strike="noStrike" spc="-1">
              <a:solidFill>
                <a:srgbClr val="000000"/>
              </a:solidFill>
              <a:uFill>
                <a:solidFill>
                  <a:srgbClr val="FFFFFF"/>
                </a:solidFill>
              </a:uFill>
              <a:latin typeface="Arial"/>
            </a:endParaRPr>
          </a:p>
        </p:txBody>
      </p:sp>
      <p:graphicFrame>
        <p:nvGraphicFramePr>
          <p:cNvPr id="748" name="Table 2"/>
          <p:cNvGraphicFramePr/>
          <p:nvPr/>
        </p:nvGraphicFramePr>
        <p:xfrm>
          <a:off x="457200" y="1143000"/>
          <a:ext cx="8229240" cy="2900640"/>
        </p:xfrm>
        <a:graphic>
          <a:graphicData uri="http://schemas.openxmlformats.org/drawingml/2006/table">
            <a:tbl>
              <a:tblPr/>
              <a:tblGrid>
                <a:gridCol w="1676160">
                  <a:extLst>
                    <a:ext uri="{9D8B030D-6E8A-4147-A177-3AD203B41FA5}">
                      <a16:colId xmlns:a16="http://schemas.microsoft.com/office/drawing/2014/main" val="20000"/>
                    </a:ext>
                  </a:extLst>
                </a:gridCol>
                <a:gridCol w="175248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Catégorie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Recovery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RECOVERY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FULL :  procède à une complète récupération du média en panne.</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BULK_LOGGED : utilise moins d’espaces pour les logs car un log utilise un minimum de données.</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SIMPLE : récupère la base de données seulement depuis le dernier backup complet ou référentiel.</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(FULL)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PAGE_VERIFY</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Permet à SQL Server de détecter les opérations d’I/O incomplètes.</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CHECKSUM  | TORN_PAGE_DETECTION</a:t>
                      </a:r>
                      <a:endParaRPr lang="fr-BE" sz="1800" b="0" strike="noStrike" spc="-1">
                        <a:solidFill>
                          <a:srgbClr val="000000"/>
                        </a:solidFill>
                        <a:uFill>
                          <a:solidFill>
                            <a:srgbClr val="FFFFFF"/>
                          </a:solidFill>
                        </a:uFill>
                        <a:latin typeface="Arial"/>
                      </a:endParaRPr>
                    </a:p>
                    <a:p>
                      <a:pPr>
                        <a:lnSpc>
                          <a:spcPct val="100000"/>
                        </a:lnSpc>
                      </a:pPr>
                      <a:r>
                        <a:rPr lang="fr-BE" sz="1400" b="0" strike="noStrike" spc="-1">
                          <a:solidFill>
                            <a:srgbClr val="000000"/>
                          </a:solidFill>
                          <a:uFill>
                            <a:solidFill>
                              <a:srgbClr val="FFFFFF"/>
                            </a:solidFill>
                          </a:uFill>
                          <a:latin typeface="Constantia"/>
                        </a:rPr>
                        <a:t>(CHECKSUM)</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bl>
          </a:graphicData>
        </a:graphic>
      </p:graphicFrame>
      <p:sp>
        <p:nvSpPr>
          <p:cNvPr id="74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0"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dirty="0">
                <a:solidFill>
                  <a:srgbClr val="808080"/>
                </a:solidFill>
                <a:highlight>
                  <a:srgbClr val="000000"/>
                </a:highlight>
                <a:uFill>
                  <a:solidFill>
                    <a:srgbClr val="FFFFFF"/>
                  </a:solidFill>
                </a:uFill>
                <a:latin typeface="Calibri"/>
              </a:rPr>
              <a:t>Options </a:t>
            </a:r>
            <a:r>
              <a:rPr lang="en-US" sz="2500" b="1" strike="noStrike" spc="-1" dirty="0" err="1">
                <a:solidFill>
                  <a:srgbClr val="808080"/>
                </a:solidFill>
                <a:highlight>
                  <a:srgbClr val="000000"/>
                </a:highlight>
                <a:uFill>
                  <a:solidFill>
                    <a:srgbClr val="FFFFFF"/>
                  </a:solidFill>
                </a:uFill>
                <a:latin typeface="Calibri"/>
              </a:rPr>
              <a:t>d’une</a:t>
            </a:r>
            <a:r>
              <a:rPr lang="en-US" sz="2500" b="1" strike="noStrike" spc="-1" dirty="0">
                <a:solidFill>
                  <a:srgbClr val="808080"/>
                </a:solidFill>
                <a:highlight>
                  <a:srgbClr val="000000"/>
                </a:highlight>
                <a:uFill>
                  <a:solidFill>
                    <a:srgbClr val="FFFFFF"/>
                  </a:solidFill>
                </a:uFill>
                <a:latin typeface="Calibri"/>
              </a:rPr>
              <a:t> base de </a:t>
            </a:r>
            <a:r>
              <a:rPr lang="en-US" sz="2500" b="1" strike="noStrike" spc="-1" dirty="0" err="1">
                <a:solidFill>
                  <a:srgbClr val="808080"/>
                </a:solidFill>
                <a:highlight>
                  <a:srgbClr val="000000"/>
                </a:highlight>
                <a:uFill>
                  <a:solidFill>
                    <a:srgbClr val="FFFFFF"/>
                  </a:solidFill>
                </a:uFill>
                <a:latin typeface="Calibri"/>
              </a:rPr>
              <a:t>données</a:t>
            </a:r>
            <a:endParaRPr lang="en-US" sz="2500" b="0" strike="noStrike" spc="-1" dirty="0">
              <a:solidFill>
                <a:srgbClr val="000000"/>
              </a:solidFill>
              <a:highlight>
                <a:srgbClr val="000000"/>
              </a:highlight>
              <a:uFill>
                <a:solidFill>
                  <a:srgbClr val="FFFFFF"/>
                </a:solidFill>
              </a:uFill>
              <a:latin typeface="Arial"/>
            </a:endParaRPr>
          </a:p>
        </p:txBody>
      </p:sp>
      <p:graphicFrame>
        <p:nvGraphicFramePr>
          <p:cNvPr id="751" name="Table 2"/>
          <p:cNvGraphicFramePr/>
          <p:nvPr/>
        </p:nvGraphicFramePr>
        <p:xfrm>
          <a:off x="457200" y="1143000"/>
          <a:ext cx="8229240" cy="1833840"/>
        </p:xfrm>
        <a:graphic>
          <a:graphicData uri="http://schemas.openxmlformats.org/drawingml/2006/table">
            <a:tbl>
              <a:tblPr/>
              <a:tblGrid>
                <a:gridCol w="1447560">
                  <a:extLst>
                    <a:ext uri="{9D8B030D-6E8A-4147-A177-3AD203B41FA5}">
                      <a16:colId xmlns:a16="http://schemas.microsoft.com/office/drawing/2014/main" val="20000"/>
                    </a:ext>
                  </a:extLst>
                </a:gridCol>
                <a:gridCol w="2133360">
                  <a:extLst>
                    <a:ext uri="{9D8B030D-6E8A-4147-A177-3AD203B41FA5}">
                      <a16:colId xmlns:a16="http://schemas.microsoft.com/office/drawing/2014/main" val="20001"/>
                    </a:ext>
                  </a:extLst>
                </a:gridCol>
                <a:gridCol w="4648320">
                  <a:extLst>
                    <a:ext uri="{9D8B030D-6E8A-4147-A177-3AD203B41FA5}">
                      <a16:colId xmlns:a16="http://schemas.microsoft.com/office/drawing/2014/main" val="20002"/>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Catégorie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Option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SQL</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ANSI_NULLS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Quand elle est à ON, toutes les comparaisons avec une valeur nulle est évaluée à nulle. Quand c’est OFF, la comparaison est évaluée à TRUE si les deux valeurs sont nulles. (OFF)</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RECURSIVE_TRIGGERS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Contrôle si le déclenchement des triggers AFTER sont permis. (OFF) =&gt; pas de récursivité directe.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bl>
          </a:graphicData>
        </a:graphic>
      </p:graphicFrame>
      <p:sp>
        <p:nvSpPr>
          <p:cNvPr id="75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5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métadonnées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sont</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accessibles</a:t>
            </a:r>
            <a:r>
              <a:rPr lang="en-US" sz="2100" b="0" strike="noStrike" spc="-1" dirty="0">
                <a:solidFill>
                  <a:srgbClr val="595959"/>
                </a:solidFill>
                <a:uFill>
                  <a:solidFill>
                    <a:srgbClr val="FFFFFF"/>
                  </a:solidFill>
                </a:uFill>
                <a:latin typeface="Calibri"/>
              </a:rPr>
              <a:t> via:</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SQL Server Management Studio</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vues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fonctions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procédures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stockées</a:t>
            </a:r>
            <a:endParaRPr lang="en-US" sz="1600" b="0" strike="noStrike" spc="-1" dirty="0">
              <a:solidFill>
                <a:srgbClr val="000000"/>
              </a:solidFill>
              <a:uFill>
                <a:solidFill>
                  <a:srgbClr val="FFFFFF"/>
                </a:solidFill>
              </a:uFill>
              <a:latin typeface="Calibri"/>
            </a:endParaRPr>
          </a:p>
        </p:txBody>
      </p:sp>
      <p:sp>
        <p:nvSpPr>
          <p:cNvPr id="75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Principales éditions de SQL Server</a:t>
            </a:r>
            <a:endParaRPr lang="en-US" sz="2500" b="0" strike="noStrike" spc="-1">
              <a:solidFill>
                <a:srgbClr val="000000"/>
              </a:solidFill>
              <a:uFill>
                <a:solidFill>
                  <a:srgbClr val="FFFFFF"/>
                </a:solidFill>
              </a:uFill>
              <a:latin typeface="Arial"/>
            </a:endParaRPr>
          </a:p>
        </p:txBody>
      </p:sp>
      <p:sp>
        <p:nvSpPr>
          <p:cNvPr id="4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2" name="Image 1">
            <a:extLst>
              <a:ext uri="{FF2B5EF4-FFF2-40B4-BE49-F238E27FC236}">
                <a16:creationId xmlns:a16="http://schemas.microsoft.com/office/drawing/2014/main" id="{1C50F8A1-784F-47BA-9135-EAE3446FBFC4}"/>
              </a:ext>
            </a:extLst>
          </p:cNvPr>
          <p:cNvPicPr>
            <a:picLocks noChangeAspect="1"/>
          </p:cNvPicPr>
          <p:nvPr/>
        </p:nvPicPr>
        <p:blipFill>
          <a:blip r:embed="rId3"/>
          <a:stretch>
            <a:fillRect/>
          </a:stretch>
        </p:blipFill>
        <p:spPr>
          <a:xfrm>
            <a:off x="2066925" y="1187450"/>
            <a:ext cx="4705350" cy="3848100"/>
          </a:xfrm>
          <a:prstGeom prst="rect">
            <a:avLst/>
          </a:prstGeom>
        </p:spPr>
      </p:pic>
    </p:spTree>
    <p:extLst>
      <p:ext uri="{BB962C8B-B14F-4D97-AF65-F5344CB8AC3E}">
        <p14:creationId xmlns:p14="http://schemas.microsoft.com/office/powerpoint/2010/main" val="2478157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5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Management Studio</a:t>
            </a:r>
          </a:p>
        </p:txBody>
      </p:sp>
      <p:sp>
        <p:nvSpPr>
          <p:cNvPr id="75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759" name="Table 4"/>
          <p:cNvGraphicFramePr/>
          <p:nvPr/>
        </p:nvGraphicFramePr>
        <p:xfrm>
          <a:off x="609480" y="2743200"/>
          <a:ext cx="8076960" cy="1991280"/>
        </p:xfrm>
        <a:graphic>
          <a:graphicData uri="http://schemas.openxmlformats.org/drawingml/2006/table">
            <a:tbl>
              <a:tblPr/>
              <a:tblGrid>
                <a:gridCol w="304776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Outils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Explorateur d’objets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Outil graphique pour localiser et gérer les serveurs, bases de données et leurs objets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Fenêtre de propriétés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Chaque objet dans l’explorateur d’objets a une fenêtre de propriétés qui lui est associée. Son contenu varie en fonction de l’objet sélectionné.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Rapports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Rapports pour différents objets dans l’explorateur d’objets.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6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vues</a:t>
            </a:r>
          </a:p>
        </p:txBody>
      </p:sp>
      <p:sp>
        <p:nvSpPr>
          <p:cNvPr id="76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763" name="Table 4"/>
          <p:cNvGraphicFramePr/>
          <p:nvPr/>
        </p:nvGraphicFramePr>
        <p:xfrm>
          <a:off x="925200" y="1734840"/>
          <a:ext cx="7772040" cy="4345560"/>
        </p:xfrm>
        <a:graphic>
          <a:graphicData uri="http://schemas.openxmlformats.org/drawingml/2006/table">
            <a:tbl>
              <a:tblPr/>
              <a:tblGrid>
                <a:gridCol w="1523880">
                  <a:extLst>
                    <a:ext uri="{9D8B030D-6E8A-4147-A177-3AD203B41FA5}">
                      <a16:colId xmlns:a16="http://schemas.microsoft.com/office/drawing/2014/main" val="20000"/>
                    </a:ext>
                  </a:extLst>
                </a:gridCol>
                <a:gridCol w="144756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Catégorie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Vue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524520">
                <a:tc>
                  <a:txBody>
                    <a:bodyPr/>
                    <a:lstStyle/>
                    <a:p>
                      <a:pPr>
                        <a:lnSpc>
                          <a:spcPct val="100000"/>
                        </a:lnSpc>
                      </a:pPr>
                      <a:r>
                        <a:rPr lang="fr-BE" sz="1400" b="0" strike="noStrike" spc="-1" dirty="0">
                          <a:solidFill>
                            <a:srgbClr val="000000"/>
                          </a:solidFill>
                          <a:uFill>
                            <a:solidFill>
                              <a:srgbClr val="FFFFFF"/>
                            </a:solidFill>
                          </a:uFill>
                          <a:latin typeface="Constantia"/>
                        </a:rPr>
                        <a:t>Base de données de fichiers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Sys.databases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base de données dans le 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5245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Sys.database_files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fichier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Objets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Sys.columns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colonne d’un objet contenant des colonnes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5245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Sys.events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évènement pour lequel un trigger ou une notification se déclenchera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30816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Sys.indexes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index</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5245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Sys.tables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table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r h="52452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Sys.views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vue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7"/>
                  </a:ext>
                </a:extLst>
              </a:tr>
              <a:tr h="524520">
                <a:tc>
                  <a:txBody>
                    <a:bodyPr/>
                    <a:lstStyle/>
                    <a:p>
                      <a:pPr>
                        <a:lnSpc>
                          <a:spcPct val="100000"/>
                        </a:lnSpc>
                      </a:pPr>
                      <a:r>
                        <a:rPr lang="fr-BE" sz="1400" b="0" strike="noStrike" spc="-1">
                          <a:solidFill>
                            <a:srgbClr val="000000"/>
                          </a:solidFill>
                          <a:uFill>
                            <a:solidFill>
                              <a:srgbClr val="FFFFFF"/>
                            </a:solidFill>
                          </a:uFill>
                          <a:latin typeface="Constantia"/>
                        </a:rPr>
                        <a:t>Schémas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Sys.schemas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dirty="0">
                          <a:solidFill>
                            <a:srgbClr val="000000"/>
                          </a:solidFill>
                          <a:uFill>
                            <a:solidFill>
                              <a:srgbClr val="FFFFFF"/>
                            </a:solidFill>
                          </a:uFill>
                          <a:latin typeface="Constantia"/>
                        </a:rPr>
                        <a:t>Retourne une ligne pour chaque schéma défini dans la base de données.</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65"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vues</a:t>
            </a:r>
          </a:p>
        </p:txBody>
      </p:sp>
      <p:sp>
        <p:nvSpPr>
          <p:cNvPr id="766"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767" name="Table 4"/>
          <p:cNvGraphicFramePr/>
          <p:nvPr/>
        </p:nvGraphicFramePr>
        <p:xfrm>
          <a:off x="1219320" y="2408040"/>
          <a:ext cx="7772400" cy="1925280"/>
        </p:xfrm>
        <a:graphic>
          <a:graphicData uri="http://schemas.openxmlformats.org/drawingml/2006/table">
            <a:tbl>
              <a:tblPr/>
              <a:tblGrid>
                <a:gridCol w="1143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370800">
                <a:tc>
                  <a:txBody>
                    <a:bodyPr/>
                    <a:lstStyle/>
                    <a:p>
                      <a:pPr>
                        <a:lnSpc>
                          <a:spcPct val="100000"/>
                        </a:lnSpc>
                      </a:pPr>
                      <a:r>
                        <a:rPr lang="fr-BE" sz="1200" b="1" strike="noStrike" spc="-1">
                          <a:solidFill>
                            <a:srgbClr val="FFFFFF"/>
                          </a:solidFill>
                          <a:uFill>
                            <a:solidFill>
                              <a:srgbClr val="FFFFFF"/>
                            </a:solidFill>
                          </a:uFill>
                          <a:latin typeface="Constantia"/>
                        </a:rPr>
                        <a:t>Catégorie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200" b="1" strike="noStrike" spc="-1">
                          <a:solidFill>
                            <a:srgbClr val="FFFFFF"/>
                          </a:solidFill>
                          <a:uFill>
                            <a:solidFill>
                              <a:srgbClr val="FFFFFF"/>
                            </a:solidFill>
                          </a:uFill>
                          <a:latin typeface="Constantia"/>
                        </a:rPr>
                        <a:t>Vue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2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400" b="0" strike="noStrike" spc="-1">
                          <a:solidFill>
                            <a:srgbClr val="000000"/>
                          </a:solidFill>
                          <a:uFill>
                            <a:solidFill>
                              <a:srgbClr val="FFFFFF"/>
                            </a:solidFill>
                          </a:uFill>
                          <a:latin typeface="Constantia"/>
                        </a:rPr>
                        <a:t>Sécurité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Sys.database_permissions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permission définie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Sys.database_principals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 principal »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endParaRPr lang="fr-F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Sys.database_role_members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400" b="0" strike="noStrike" spc="-1">
                          <a:solidFill>
                            <a:srgbClr val="000000"/>
                          </a:solidFill>
                          <a:uFill>
                            <a:solidFill>
                              <a:srgbClr val="FFFFFF"/>
                            </a:solidFill>
                          </a:uFill>
                          <a:latin typeface="Constantia"/>
                        </a:rPr>
                        <a:t>Retourne une ligne pour chaque membre de chaque rôle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TextShape 1"/>
          <p:cNvSpPr txBox="1"/>
          <p:nvPr/>
        </p:nvSpPr>
        <p:spPr>
          <a:xfrm>
            <a:off x="457200" y="76320"/>
            <a:ext cx="8229240" cy="140148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69" name="TextShape 2"/>
          <p:cNvSpPr txBox="1"/>
          <p:nvPr/>
        </p:nvSpPr>
        <p:spPr>
          <a:xfrm>
            <a:off x="457200" y="1600200"/>
            <a:ext cx="8229240" cy="3925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fonctions</a:t>
            </a:r>
          </a:p>
        </p:txBody>
      </p:sp>
      <p:sp>
        <p:nvSpPr>
          <p:cNvPr id="77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771" name="Table 4"/>
          <p:cNvGraphicFramePr/>
          <p:nvPr/>
        </p:nvGraphicFramePr>
        <p:xfrm>
          <a:off x="609480" y="2743200"/>
          <a:ext cx="8076960" cy="2530800"/>
        </p:xfrm>
        <a:graphic>
          <a:graphicData uri="http://schemas.openxmlformats.org/drawingml/2006/table">
            <a:tbl>
              <a:tblPr/>
              <a:tblGrid>
                <a:gridCol w="1600200">
                  <a:extLst>
                    <a:ext uri="{9D8B030D-6E8A-4147-A177-3AD203B41FA5}">
                      <a16:colId xmlns:a16="http://schemas.microsoft.com/office/drawing/2014/main" val="20000"/>
                    </a:ext>
                  </a:extLst>
                </a:gridCol>
                <a:gridCol w="6476760">
                  <a:extLst>
                    <a:ext uri="{9D8B030D-6E8A-4147-A177-3AD203B41FA5}">
                      <a16:colId xmlns:a16="http://schemas.microsoft.com/office/drawing/2014/main" val="20001"/>
                    </a:ext>
                  </a:extLst>
                </a:gridCol>
              </a:tblGrid>
              <a:tr h="308160">
                <a:tc>
                  <a:txBody>
                    <a:bodyPr/>
                    <a:lstStyle/>
                    <a:p>
                      <a:pPr>
                        <a:lnSpc>
                          <a:spcPct val="100000"/>
                        </a:lnSpc>
                      </a:pPr>
                      <a:r>
                        <a:rPr lang="fr-BE" sz="1400" b="1" strike="noStrike" spc="-1">
                          <a:solidFill>
                            <a:srgbClr val="FFFFFF"/>
                          </a:solidFill>
                          <a:uFill>
                            <a:solidFill>
                              <a:srgbClr val="FFFFFF"/>
                            </a:solidFill>
                          </a:uFill>
                          <a:latin typeface="Constantia"/>
                        </a:rPr>
                        <a:t>Fonction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463320">
                <a:tc>
                  <a:txBody>
                    <a:bodyPr/>
                    <a:lstStyle/>
                    <a:p>
                      <a:pPr>
                        <a:lnSpc>
                          <a:spcPct val="100000"/>
                        </a:lnSpc>
                      </a:pPr>
                      <a:r>
                        <a:rPr lang="fr-BE" sz="1200" b="0" strike="noStrike" spc="-1">
                          <a:solidFill>
                            <a:srgbClr val="000000"/>
                          </a:solidFill>
                          <a:uFill>
                            <a:solidFill>
                              <a:srgbClr val="FFFFFF"/>
                            </a:solidFill>
                          </a:uFill>
                          <a:latin typeface="Constantia"/>
                        </a:rPr>
                        <a:t>DB_ID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le nombre d’identifications de la base de données correspondant au nom de la base de données spécifié ou celui de la base de données courante si aucun nom n’est spécifié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463320">
                <a:tc>
                  <a:txBody>
                    <a:bodyPr/>
                    <a:lstStyle/>
                    <a:p>
                      <a:pPr>
                        <a:lnSpc>
                          <a:spcPct val="100000"/>
                        </a:lnSpc>
                      </a:pPr>
                      <a:r>
                        <a:rPr lang="fr-BE" sz="1200" b="0" strike="noStrike" spc="-1">
                          <a:solidFill>
                            <a:srgbClr val="000000"/>
                          </a:solidFill>
                          <a:uFill>
                            <a:solidFill>
                              <a:srgbClr val="FFFFFF"/>
                            </a:solidFill>
                          </a:uFill>
                          <a:latin typeface="Constantia"/>
                        </a:rPr>
                        <a:t>DB_NAME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le nom de la base de données correspondant à l’ID spécifié,  ou celui de la base de données courante si aucun ID n’est spécifié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277560">
                <a:tc>
                  <a:txBody>
                    <a:bodyPr/>
                    <a:lstStyle/>
                    <a:p>
                      <a:pPr>
                        <a:lnSpc>
                          <a:spcPct val="100000"/>
                        </a:lnSpc>
                      </a:pPr>
                      <a:r>
                        <a:rPr lang="fr-BE" sz="1200" b="0" strike="noStrike" spc="-1">
                          <a:solidFill>
                            <a:srgbClr val="000000"/>
                          </a:solidFill>
                          <a:uFill>
                            <a:solidFill>
                              <a:srgbClr val="FFFFFF"/>
                            </a:solidFill>
                          </a:uFill>
                          <a:latin typeface="Constantia"/>
                        </a:rPr>
                        <a:t>FILE_ID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l’ID correspondant au fichier logique spécifié dans la base de données courante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463320">
                <a:tc>
                  <a:txBody>
                    <a:bodyPr/>
                    <a:lstStyle/>
                    <a:p>
                      <a:pPr>
                        <a:lnSpc>
                          <a:spcPct val="100000"/>
                        </a:lnSpc>
                      </a:pPr>
                      <a:r>
                        <a:rPr lang="fr-BE" sz="1200" b="0" strike="noStrike" spc="-1">
                          <a:solidFill>
                            <a:srgbClr val="000000"/>
                          </a:solidFill>
                          <a:uFill>
                            <a:solidFill>
                              <a:srgbClr val="FFFFFF"/>
                            </a:solidFill>
                          </a:uFill>
                          <a:latin typeface="Constantia"/>
                        </a:rPr>
                        <a:t>FILE_NAME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le nom logique correspondant à l’ID spécifié du fichier logique dans la base de données courante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r h="277560">
                <a:tc>
                  <a:txBody>
                    <a:bodyPr/>
                    <a:lstStyle/>
                    <a:p>
                      <a:pPr>
                        <a:lnSpc>
                          <a:spcPct val="100000"/>
                        </a:lnSpc>
                      </a:pPr>
                      <a:r>
                        <a:rPr lang="fr-BE" sz="1200" b="0" strike="noStrike" spc="-1">
                          <a:solidFill>
                            <a:srgbClr val="000000"/>
                          </a:solidFill>
                          <a:uFill>
                            <a:solidFill>
                              <a:srgbClr val="FFFFFF"/>
                            </a:solidFill>
                          </a:uFill>
                          <a:latin typeface="Constantia"/>
                        </a:rPr>
                        <a:t>FILEGROUP_ID</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l’ID correspondant au filegroup spécifié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5"/>
                  </a:ext>
                </a:extLst>
              </a:tr>
              <a:tr h="277560">
                <a:tc>
                  <a:txBody>
                    <a:bodyPr/>
                    <a:lstStyle/>
                    <a:p>
                      <a:pPr>
                        <a:lnSpc>
                          <a:spcPct val="100000"/>
                        </a:lnSpc>
                      </a:pPr>
                      <a:r>
                        <a:rPr lang="fr-BE" sz="1200" b="0" strike="noStrike" spc="-1">
                          <a:solidFill>
                            <a:srgbClr val="000000"/>
                          </a:solidFill>
                          <a:uFill>
                            <a:solidFill>
                              <a:srgbClr val="FFFFFF"/>
                            </a:solidFill>
                          </a:uFill>
                          <a:latin typeface="Constantia"/>
                        </a:rPr>
                        <a:t>FILEGROUP_NAME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Retourne le nom correspondant à l’ID spécifié du filegroup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Sources des métadonnées d’une base de données</a:t>
            </a:r>
            <a:endParaRPr lang="en-US" sz="2500" b="0" strike="noStrike" spc="-1">
              <a:solidFill>
                <a:srgbClr val="000000"/>
              </a:solidFill>
              <a:uFill>
                <a:solidFill>
                  <a:srgbClr val="FFFFFF"/>
                </a:solidFill>
              </a:uFill>
              <a:latin typeface="Arial"/>
            </a:endParaRPr>
          </a:p>
        </p:txBody>
      </p:sp>
      <p:sp>
        <p:nvSpPr>
          <p:cNvPr id="77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procédures</a:t>
            </a:r>
          </a:p>
        </p:txBody>
      </p:sp>
      <p:sp>
        <p:nvSpPr>
          <p:cNvPr id="77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graphicFrame>
        <p:nvGraphicFramePr>
          <p:cNvPr id="775" name="Table 4"/>
          <p:cNvGraphicFramePr/>
          <p:nvPr/>
        </p:nvGraphicFramePr>
        <p:xfrm>
          <a:off x="609480" y="2743200"/>
          <a:ext cx="8076960" cy="1854000"/>
        </p:xfrm>
        <a:graphic>
          <a:graphicData uri="http://schemas.openxmlformats.org/drawingml/2006/table">
            <a:tbl>
              <a:tblPr/>
              <a:tblGrid>
                <a:gridCol w="1981080">
                  <a:extLst>
                    <a:ext uri="{9D8B030D-6E8A-4147-A177-3AD203B41FA5}">
                      <a16:colId xmlns:a16="http://schemas.microsoft.com/office/drawing/2014/main" val="20000"/>
                    </a:ext>
                  </a:extLst>
                </a:gridCol>
                <a:gridCol w="6095880">
                  <a:extLst>
                    <a:ext uri="{9D8B030D-6E8A-4147-A177-3AD203B41FA5}">
                      <a16:colId xmlns:a16="http://schemas.microsoft.com/office/drawing/2014/main" val="20001"/>
                    </a:ext>
                  </a:extLst>
                </a:gridCol>
              </a:tblGrid>
              <a:tr h="370800">
                <a:tc>
                  <a:txBody>
                    <a:bodyPr/>
                    <a:lstStyle/>
                    <a:p>
                      <a:pPr>
                        <a:lnSpc>
                          <a:spcPct val="100000"/>
                        </a:lnSpc>
                      </a:pPr>
                      <a:r>
                        <a:rPr lang="fr-BE" sz="1400" b="0" strike="noStrike" spc="-1">
                          <a:solidFill>
                            <a:srgbClr val="FFFFFF"/>
                          </a:solidFill>
                          <a:uFill>
                            <a:solidFill>
                              <a:srgbClr val="FFFFFF"/>
                            </a:solidFill>
                          </a:uFill>
                          <a:latin typeface="Constantia"/>
                        </a:rPr>
                        <a:t>Procédures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Description</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sp_databases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Liste les bases de données disponibles dans l’instance de SQL Server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sp_stored_procedures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Liste les procédures stockées présentes dans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sp_help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Donne plus d’informations sur un objet donné de la base de données.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Sp_helpfilegroup</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Donne plus d’informations sur un filegroup donné.</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TextShape 1"/>
          <p:cNvSpPr txBox="1"/>
          <p:nvPr/>
        </p:nvSpPr>
        <p:spPr>
          <a:xfrm>
            <a:off x="446400" y="294120"/>
            <a:ext cx="8239680" cy="718200"/>
          </a:xfrm>
          <a:prstGeom prst="rect">
            <a:avLst/>
          </a:prstGeom>
          <a:noFill/>
          <a:ln w="9360">
            <a:noFill/>
          </a:ln>
        </p:spPr>
        <p:txBody>
          <a:bodyPr anchor="ctr"/>
          <a:lstStyle/>
          <a:p>
            <a:pPr>
              <a:lnSpc>
                <a:spcPct val="100000"/>
              </a:lnSpc>
            </a:pPr>
            <a:r>
              <a:rPr lang="en-US" sz="2500" b="1" strike="noStrike" spc="-1">
                <a:solidFill>
                  <a:srgbClr val="808080"/>
                </a:solidFill>
                <a:uFill>
                  <a:solidFill>
                    <a:srgbClr val="FFFFFF"/>
                  </a:solidFill>
                </a:uFill>
                <a:latin typeface="Calibri"/>
              </a:rPr>
              <a:t>Labo : </a:t>
            </a:r>
            <a:endParaRPr lang="en-US" sz="2500" b="0" strike="noStrike" spc="-1">
              <a:solidFill>
                <a:srgbClr val="000000"/>
              </a:solidFill>
              <a:uFill>
                <a:solidFill>
                  <a:srgbClr val="FFFFFF"/>
                </a:solidFill>
              </a:uFill>
              <a:latin typeface="Arial"/>
            </a:endParaRPr>
          </a:p>
        </p:txBody>
      </p:sp>
      <p:sp>
        <p:nvSpPr>
          <p:cNvPr id="77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Voir</a:t>
            </a:r>
            <a:r>
              <a:rPr lang="en-US" sz="2100" b="0" strike="noStrike" spc="-1" dirty="0">
                <a:solidFill>
                  <a:srgbClr val="595959"/>
                </a:solidFill>
                <a:uFill>
                  <a:solidFill>
                    <a:srgbClr val="FFFFFF"/>
                  </a:solidFill>
                </a:uFill>
                <a:latin typeface="Calibri"/>
              </a:rPr>
              <a:t> le rapport sur le </a:t>
            </a:r>
            <a:r>
              <a:rPr lang="en-US" sz="2100" b="0" strike="noStrike" spc="-1" dirty="0" err="1">
                <a:solidFill>
                  <a:srgbClr val="595959"/>
                </a:solidFill>
                <a:uFill>
                  <a:solidFill>
                    <a:srgbClr val="FFFFFF"/>
                  </a:solidFill>
                </a:uFill>
                <a:latin typeface="Calibri"/>
              </a:rPr>
              <a:t>serveur</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Voir</a:t>
            </a:r>
            <a:r>
              <a:rPr lang="en-US" sz="2100" b="0" strike="noStrike" spc="-1" dirty="0">
                <a:solidFill>
                  <a:srgbClr val="595959"/>
                </a:solidFill>
                <a:uFill>
                  <a:solidFill>
                    <a:srgbClr val="FFFFFF"/>
                  </a:solidFill>
                </a:uFill>
                <a:latin typeface="Calibri"/>
              </a:rPr>
              <a:t> le rapport sur la base de </a:t>
            </a:r>
            <a:r>
              <a:rPr lang="en-US" sz="2100" b="0" strike="noStrike" spc="-1" dirty="0" err="1">
                <a:solidFill>
                  <a:srgbClr val="595959"/>
                </a:solidFill>
                <a:uFill>
                  <a:solidFill>
                    <a:srgbClr val="FFFFFF"/>
                  </a:solidFill>
                </a:uFill>
                <a:latin typeface="Calibri"/>
              </a:rPr>
              <a:t>données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Utiliser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procédures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stockées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systèmes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err="1">
                <a:solidFill>
                  <a:srgbClr val="595959"/>
                </a:solidFill>
                <a:uFill>
                  <a:solidFill>
                    <a:srgbClr val="FFFFFF"/>
                  </a:solidFill>
                </a:uFill>
                <a:latin typeface="Calibri"/>
              </a:rPr>
              <a:t>Créer</a:t>
            </a:r>
            <a:r>
              <a:rPr lang="en-US" sz="2100" b="0" strike="noStrike" spc="-1" dirty="0">
                <a:solidFill>
                  <a:srgbClr val="595959"/>
                </a:solidFill>
                <a:uFill>
                  <a:solidFill>
                    <a:srgbClr val="FFFFFF"/>
                  </a:solidFill>
                </a:uFill>
                <a:latin typeface="Calibri"/>
              </a:rPr>
              <a:t> un script capable de </a:t>
            </a:r>
            <a:r>
              <a:rPr lang="en-US" sz="2100" b="0" strike="noStrike" spc="-1" dirty="0" err="1">
                <a:solidFill>
                  <a:srgbClr val="595959"/>
                </a:solidFill>
                <a:uFill>
                  <a:solidFill>
                    <a:srgbClr val="FFFFFF"/>
                  </a:solidFill>
                </a:uFill>
                <a:latin typeface="Calibri"/>
              </a:rPr>
              <a:t>récupérer</a:t>
            </a:r>
            <a:r>
              <a:rPr lang="en-US" sz="2100" b="0" strike="noStrike" spc="-1" dirty="0">
                <a:solidFill>
                  <a:srgbClr val="595959"/>
                </a:solidFill>
                <a:uFill>
                  <a:solidFill>
                    <a:srgbClr val="FFFFFF"/>
                  </a:solidFill>
                </a:uFill>
                <a:latin typeface="Calibri"/>
              </a:rPr>
              <a:t> les </a:t>
            </a:r>
            <a:r>
              <a:rPr lang="en-US" sz="2100" b="0" strike="noStrike" spc="-1" dirty="0" err="1">
                <a:solidFill>
                  <a:srgbClr val="595959"/>
                </a:solidFill>
                <a:uFill>
                  <a:solidFill>
                    <a:srgbClr val="FFFFFF"/>
                  </a:solidFill>
                </a:uFill>
                <a:latin typeface="Calibri"/>
              </a:rPr>
              <a:t>colonnes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d’une</a:t>
            </a:r>
            <a:r>
              <a:rPr lang="en-US" sz="2100" b="0" strike="noStrike" spc="-1" dirty="0">
                <a:solidFill>
                  <a:srgbClr val="595959"/>
                </a:solidFill>
                <a:uFill>
                  <a:solidFill>
                    <a:srgbClr val="FFFFFF"/>
                  </a:solidFill>
                </a:uFill>
                <a:latin typeface="Calibri"/>
              </a:rPr>
              <a:t> table </a:t>
            </a:r>
            <a:r>
              <a:rPr lang="en-US" sz="2100" b="0" strike="noStrike" spc="-1" dirty="0" err="1">
                <a:solidFill>
                  <a:srgbClr val="595959"/>
                </a:solidFill>
                <a:uFill>
                  <a:solidFill>
                    <a:srgbClr val="FFFFFF"/>
                  </a:solidFill>
                </a:uFill>
                <a:latin typeface="Calibri"/>
              </a:rPr>
              <a:t>donnée</a:t>
            </a:r>
            <a:r>
              <a:rPr lang="en-US" sz="2100" b="0" strike="noStrike" spc="-1" dirty="0">
                <a:solidFill>
                  <a:srgbClr val="595959"/>
                </a:solidFill>
                <a:uFill>
                  <a:solidFill>
                    <a:srgbClr val="FFFFFF"/>
                  </a:solidFill>
                </a:uFill>
                <a:latin typeface="Calibri"/>
              </a:rPr>
              <a:t>.</a:t>
            </a:r>
          </a:p>
        </p:txBody>
      </p:sp>
      <p:sp>
        <p:nvSpPr>
          <p:cNvPr id="77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TextShape 1"/>
          <p:cNvSpPr txBox="1"/>
          <p:nvPr/>
        </p:nvSpPr>
        <p:spPr>
          <a:xfrm>
            <a:off x="722160" y="2906640"/>
            <a:ext cx="7772040" cy="1499760"/>
          </a:xfrm>
          <a:prstGeom prst="rect">
            <a:avLst/>
          </a:prstGeom>
          <a:noFill/>
          <a:ln>
            <a:noFill/>
          </a:ln>
        </p:spPr>
        <p:txBody>
          <a:bodyPr anchor="b"/>
          <a:lstStyle/>
          <a:p>
            <a:pPr>
              <a:lnSpc>
                <a:spcPct val="100000"/>
              </a:lnSpc>
            </a:pPr>
            <a:r>
              <a:rPr lang="en-US" sz="2000" b="0" strike="noStrike" spc="-1">
                <a:solidFill>
                  <a:srgbClr val="595959"/>
                </a:solidFill>
                <a:uFill>
                  <a:solidFill>
                    <a:srgbClr val="FFFFFF"/>
                  </a:solidFill>
                </a:uFill>
                <a:latin typeface="Calibri"/>
              </a:rPr>
              <a:t>Chapitre 3</a:t>
            </a:r>
            <a:endParaRPr lang="en-US" sz="2100" b="0" strike="noStrike" spc="-1">
              <a:solidFill>
                <a:srgbClr val="595959"/>
              </a:solidFill>
              <a:uFill>
                <a:solidFill>
                  <a:srgbClr val="FFFFFF"/>
                </a:solidFill>
              </a:uFill>
              <a:latin typeface="Calibri"/>
            </a:endParaRPr>
          </a:p>
        </p:txBody>
      </p:sp>
      <p:sp>
        <p:nvSpPr>
          <p:cNvPr id="780"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
        <p:nvSpPr>
          <p:cNvPr id="781" name="TextShape 3"/>
          <p:cNvSpPr txBox="1"/>
          <p:nvPr/>
        </p:nvSpPr>
        <p:spPr>
          <a:xfrm>
            <a:off x="1676520" y="4406760"/>
            <a:ext cx="7467120" cy="1361880"/>
          </a:xfrm>
          <a:prstGeom prst="rect">
            <a:avLst/>
          </a:prstGeom>
          <a:noFill/>
          <a:ln w="9360">
            <a:noFill/>
          </a:ln>
        </p:spPr>
        <p:txBody>
          <a:bodyPr/>
          <a:lstStyle/>
          <a:p>
            <a:pPr>
              <a:lnSpc>
                <a:spcPct val="100000"/>
              </a:lnSpc>
            </a:pPr>
            <a:r>
              <a:rPr lang="en-US" sz="2500" b="1" strike="noStrike" spc="-1">
                <a:solidFill>
                  <a:srgbClr val="808080"/>
                </a:solidFill>
                <a:uFill>
                  <a:solidFill>
                    <a:srgbClr val="FFFFFF"/>
                  </a:solidFill>
                </a:uFill>
                <a:latin typeface="Calibri"/>
              </a:rPr>
              <a:t>Gestion de la sécurité</a:t>
            </a:r>
            <a:endParaRPr lang="en-US" sz="25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Objectifs</a:t>
            </a:r>
            <a:endParaRPr lang="en-US" sz="2500" b="0" strike="noStrike" spc="-1">
              <a:solidFill>
                <a:srgbClr val="000000"/>
              </a:solidFill>
              <a:uFill>
                <a:solidFill>
                  <a:srgbClr val="FFFFFF"/>
                </a:solidFill>
              </a:uFill>
              <a:latin typeface="Arial"/>
            </a:endParaRPr>
          </a:p>
        </p:txBody>
      </p:sp>
      <p:sp>
        <p:nvSpPr>
          <p:cNvPr id="783"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Connaître le modèle de sécurité de SQL Server </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Se familiariser avec la gestion de sécurité</a:t>
            </a:r>
          </a:p>
          <a:p>
            <a:pPr>
              <a:lnSpc>
                <a:spcPct val="100000"/>
              </a:lnSpc>
            </a:pPr>
            <a:endParaRPr lang="en-US" sz="2100" b="0" strike="noStrike" spc="-1">
              <a:solidFill>
                <a:srgbClr val="595959"/>
              </a:solidFill>
              <a:uFill>
                <a:solidFill>
                  <a:srgbClr val="FFFFFF"/>
                </a:solidFill>
              </a:uFill>
              <a:latin typeface="Calibri"/>
            </a:endParaRPr>
          </a:p>
        </p:txBody>
      </p:sp>
      <p:sp>
        <p:nvSpPr>
          <p:cNvPr id="78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Plan</a:t>
            </a:r>
            <a:endParaRPr lang="en-US" sz="2500" b="0" strike="noStrike" spc="-1">
              <a:solidFill>
                <a:srgbClr val="000000"/>
              </a:solidFill>
              <a:uFill>
                <a:solidFill>
                  <a:srgbClr val="FFFFFF"/>
                </a:solidFill>
              </a:uFill>
              <a:latin typeface="Arial"/>
            </a:endParaRPr>
          </a:p>
        </p:txBody>
      </p:sp>
      <p:sp>
        <p:nvSpPr>
          <p:cNvPr id="786"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Introduction à la sécurité SQL Server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Sécuriser le scope serveur</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Sécuriser le scope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Gérer les clés et les certificats</a:t>
            </a:r>
          </a:p>
        </p:txBody>
      </p:sp>
      <p:sp>
        <p:nvSpPr>
          <p:cNvPr id="7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Introduction à la sécurité SQL Server</a:t>
            </a:r>
            <a:endParaRPr lang="en-US" sz="2500" b="0" strike="noStrike" spc="-1">
              <a:solidFill>
                <a:srgbClr val="000000"/>
              </a:solidFill>
              <a:uFill>
                <a:solidFill>
                  <a:srgbClr val="FFFFFF"/>
                </a:solidFill>
              </a:uFill>
              <a:latin typeface="Arial"/>
            </a:endParaRPr>
          </a:p>
        </p:txBody>
      </p:sp>
      <p:sp>
        <p:nvSpPr>
          <p:cNvPr id="789"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 principals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entités de sécurité</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 securables »</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sécurisables</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permissions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GRANT/REVOKE/DENY</a:t>
            </a:r>
            <a:endParaRPr lang="en-US" sz="1600" b="0" strike="noStrike" spc="-1">
              <a:solidFill>
                <a:srgbClr val="000000"/>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p:txBody>
      </p:sp>
      <p:sp>
        <p:nvSpPr>
          <p:cNvPr id="790"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dirty="0">
                <a:solidFill>
                  <a:srgbClr val="808080"/>
                </a:solidFill>
                <a:uFill>
                  <a:solidFill>
                    <a:srgbClr val="FFFFFF"/>
                  </a:solidFill>
                </a:uFill>
                <a:latin typeface="Calibri"/>
              </a:rPr>
              <a:t>Configuration </a:t>
            </a:r>
            <a:r>
              <a:rPr lang="en-US" sz="2500" b="1" strike="noStrike" spc="-1" dirty="0" err="1">
                <a:solidFill>
                  <a:srgbClr val="808080"/>
                </a:solidFill>
                <a:uFill>
                  <a:solidFill>
                    <a:srgbClr val="FFFFFF"/>
                  </a:solidFill>
                </a:uFill>
                <a:latin typeface="Calibri"/>
              </a:rPr>
              <a:t>minimale</a:t>
            </a:r>
            <a:r>
              <a:rPr lang="en-US" sz="2500" b="1" strike="noStrike" spc="-1" dirty="0">
                <a:solidFill>
                  <a:srgbClr val="808080"/>
                </a:solidFill>
                <a:uFill>
                  <a:solidFill>
                    <a:srgbClr val="FFFFFF"/>
                  </a:solidFill>
                </a:uFill>
                <a:latin typeface="Calibri"/>
              </a:rPr>
              <a:t> du hardware (2017-2019)</a:t>
            </a:r>
            <a:endParaRPr lang="en-US" sz="2500" b="0" strike="noStrike" spc="-1" dirty="0">
              <a:solidFill>
                <a:srgbClr val="000000"/>
              </a:solidFill>
              <a:uFill>
                <a:solidFill>
                  <a:srgbClr val="FFFFFF"/>
                </a:solidFill>
              </a:uFill>
              <a:latin typeface="Arial"/>
            </a:endParaRPr>
          </a:p>
        </p:txBody>
      </p:sp>
      <p:graphicFrame>
        <p:nvGraphicFramePr>
          <p:cNvPr id="486" name="Table 2"/>
          <p:cNvGraphicFramePr/>
          <p:nvPr>
            <p:extLst>
              <p:ext uri="{D42A27DB-BD31-4B8C-83A1-F6EECF244321}">
                <p14:modId xmlns:p14="http://schemas.microsoft.com/office/powerpoint/2010/main" val="3320969122"/>
              </p:ext>
            </p:extLst>
          </p:nvPr>
        </p:nvGraphicFramePr>
        <p:xfrm>
          <a:off x="457200" y="1143000"/>
          <a:ext cx="8229240" cy="4119840"/>
        </p:xfrm>
        <a:graphic>
          <a:graphicData uri="http://schemas.openxmlformats.org/drawingml/2006/table">
            <a:tbl>
              <a:tblPr/>
              <a:tblGrid>
                <a:gridCol w="1447560">
                  <a:extLst>
                    <a:ext uri="{9D8B030D-6E8A-4147-A177-3AD203B41FA5}">
                      <a16:colId xmlns:a16="http://schemas.microsoft.com/office/drawing/2014/main" val="20000"/>
                    </a:ext>
                  </a:extLst>
                </a:gridCol>
                <a:gridCol w="6781680">
                  <a:extLst>
                    <a:ext uri="{9D8B030D-6E8A-4147-A177-3AD203B41FA5}">
                      <a16:colId xmlns:a16="http://schemas.microsoft.com/office/drawing/2014/main" val="20001"/>
                    </a:ext>
                  </a:extLst>
                </a:gridCol>
              </a:tblGrid>
              <a:tr h="370800">
                <a:tc>
                  <a:txBody>
                    <a:bodyPr/>
                    <a:lstStyle/>
                    <a:p>
                      <a:pPr>
                        <a:lnSpc>
                          <a:spcPct val="100000"/>
                        </a:lnSpc>
                      </a:pPr>
                      <a:r>
                        <a:rPr lang="fr-BE" sz="1600" b="1" strike="noStrike" spc="-1" dirty="0">
                          <a:solidFill>
                            <a:srgbClr val="FFFFFF"/>
                          </a:solidFill>
                          <a:uFill>
                            <a:solidFill>
                              <a:srgbClr val="FFFFFF"/>
                            </a:solidFill>
                          </a:uFill>
                          <a:latin typeface="Constantia"/>
                        </a:rPr>
                        <a:t>Hardware</a:t>
                      </a: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600" b="1" strike="noStrike" spc="-1">
                          <a:solidFill>
                            <a:srgbClr val="FFFFFF"/>
                          </a:solidFill>
                          <a:uFill>
                            <a:solidFill>
                              <a:srgbClr val="FFFFFF"/>
                            </a:solidFill>
                          </a:uFill>
                          <a:latin typeface="Constantia"/>
                        </a:rPr>
                        <a:t>Configuration minimale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600" b="0" strike="noStrike" spc="-1">
                          <a:solidFill>
                            <a:srgbClr val="000000"/>
                          </a:solidFill>
                          <a:uFill>
                            <a:solidFill>
                              <a:srgbClr val="FFFFFF"/>
                            </a:solidFill>
                          </a:uFill>
                          <a:latin typeface="Constantia"/>
                        </a:rPr>
                        <a:t>Processeur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600" b="1" strike="noStrike" spc="-1" dirty="0">
                          <a:solidFill>
                            <a:srgbClr val="000000"/>
                          </a:solidFill>
                          <a:uFill>
                            <a:solidFill>
                              <a:srgbClr val="FFFFFF"/>
                            </a:solidFill>
                          </a:uFill>
                          <a:latin typeface="Calibri"/>
                        </a:rPr>
                        <a:t>Minimum :</a:t>
                      </a:r>
                      <a:endParaRPr lang="fr-BE" sz="1800" b="0" strike="noStrike" spc="-1" dirty="0">
                        <a:solidFill>
                          <a:srgbClr val="000000"/>
                        </a:solidFill>
                        <a:uFill>
                          <a:solidFill>
                            <a:srgbClr val="FFFFFF"/>
                          </a:solidFill>
                        </a:uFill>
                        <a:latin typeface="Arial"/>
                      </a:endParaRPr>
                    </a:p>
                    <a:p>
                      <a:pPr>
                        <a:lnSpc>
                          <a:spcPct val="100000"/>
                        </a:lnSpc>
                      </a:pPr>
                      <a:r>
                        <a:rPr lang="fr-BE" sz="1600" b="0" strike="noStrike" spc="-1" dirty="0">
                          <a:solidFill>
                            <a:srgbClr val="000000"/>
                          </a:solidFill>
                          <a:uFill>
                            <a:solidFill>
                              <a:srgbClr val="FFFFFF"/>
                            </a:solidFill>
                          </a:uFill>
                          <a:latin typeface="Calibri"/>
                        </a:rPr>
                        <a:t>Processeur x64 : 1,4 GHz</a:t>
                      </a:r>
                      <a:endParaRPr lang="fr-BE" sz="1800" b="0" strike="noStrike" spc="-1" dirty="0">
                        <a:solidFill>
                          <a:srgbClr val="000000"/>
                        </a:solidFill>
                        <a:uFill>
                          <a:solidFill>
                            <a:srgbClr val="FFFFFF"/>
                          </a:solidFill>
                        </a:uFill>
                        <a:latin typeface="Arial"/>
                      </a:endParaRPr>
                    </a:p>
                    <a:p>
                      <a:pPr>
                        <a:lnSpc>
                          <a:spcPct val="100000"/>
                        </a:lnSpc>
                      </a:pPr>
                      <a:r>
                        <a:rPr lang="fr-BE" sz="1600" b="1" strike="noStrike" spc="-1" dirty="0">
                          <a:solidFill>
                            <a:srgbClr val="000000"/>
                          </a:solidFill>
                          <a:uFill>
                            <a:solidFill>
                              <a:srgbClr val="FFFFFF"/>
                            </a:solidFill>
                          </a:uFill>
                          <a:latin typeface="Calibri"/>
                        </a:rPr>
                        <a:t>Recommandé</a:t>
                      </a:r>
                      <a:r>
                        <a:rPr lang="fr-BE" sz="1600" b="0" strike="noStrike" spc="-1" dirty="0">
                          <a:solidFill>
                            <a:srgbClr val="000000"/>
                          </a:solidFill>
                          <a:uFill>
                            <a:solidFill>
                              <a:srgbClr val="FFFFFF"/>
                            </a:solidFill>
                          </a:uFill>
                          <a:latin typeface="Calibri"/>
                        </a:rPr>
                        <a:t> : 2,0 GHz </a:t>
                      </a:r>
                      <a:endParaRPr lang="fr-BE" sz="1800" b="0" strike="noStrike" spc="-1" dirty="0">
                        <a:solidFill>
                          <a:srgbClr val="000000"/>
                        </a:solidFill>
                        <a:uFill>
                          <a:solidFill>
                            <a:srgbClr val="FFFFFF"/>
                          </a:solidFill>
                        </a:uFill>
                        <a:latin typeface="Arial"/>
                      </a:endParaRPr>
                    </a:p>
                    <a:p>
                      <a:pPr>
                        <a:lnSpc>
                          <a:spcPct val="100000"/>
                        </a:lnSpc>
                      </a:pP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600" b="0" strike="noStrike" spc="-1">
                          <a:solidFill>
                            <a:srgbClr val="000000"/>
                          </a:solidFill>
                          <a:uFill>
                            <a:solidFill>
                              <a:srgbClr val="FFFFFF"/>
                            </a:solidFill>
                          </a:uFill>
                          <a:latin typeface="Constantia"/>
                        </a:rPr>
                        <a:t>Mémoire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600" b="1" strike="noStrike" spc="-1">
                          <a:solidFill>
                            <a:srgbClr val="000000"/>
                          </a:solidFill>
                          <a:uFill>
                            <a:solidFill>
                              <a:srgbClr val="FFFFFF"/>
                            </a:solidFill>
                          </a:uFill>
                          <a:latin typeface="Calibri"/>
                        </a:rPr>
                        <a:t>Minimum: </a:t>
                      </a:r>
                      <a:endParaRPr lang="fr-BE" sz="1800" b="0" strike="noStrike" spc="-1">
                        <a:solidFill>
                          <a:srgbClr val="000000"/>
                        </a:solidFill>
                        <a:uFill>
                          <a:solidFill>
                            <a:srgbClr val="FFFFFF"/>
                          </a:solidFill>
                        </a:uFill>
                        <a:latin typeface="Arial"/>
                      </a:endParaRPr>
                    </a:p>
                    <a:p>
                      <a:pPr>
                        <a:lnSpc>
                          <a:spcPct val="100000"/>
                        </a:lnSpc>
                      </a:pPr>
                      <a:r>
                        <a:rPr lang="fr-BE" sz="1600" b="0" strike="noStrike" spc="-1">
                          <a:solidFill>
                            <a:srgbClr val="000000"/>
                          </a:solidFill>
                          <a:uFill>
                            <a:solidFill>
                              <a:srgbClr val="FFFFFF"/>
                            </a:solidFill>
                          </a:uFill>
                          <a:latin typeface="Calibri"/>
                        </a:rPr>
                        <a:t>1Go de RAM</a:t>
                      </a:r>
                      <a:endParaRPr lang="fr-BE" sz="1800" b="0" strike="noStrike" spc="-1">
                        <a:solidFill>
                          <a:srgbClr val="000000"/>
                        </a:solidFill>
                        <a:uFill>
                          <a:solidFill>
                            <a:srgbClr val="FFFFFF"/>
                          </a:solidFill>
                        </a:uFill>
                        <a:latin typeface="Arial"/>
                      </a:endParaRPr>
                    </a:p>
                    <a:p>
                      <a:pPr>
                        <a:lnSpc>
                          <a:spcPct val="100000"/>
                        </a:lnSpc>
                      </a:pPr>
                      <a:r>
                        <a:rPr lang="fr-BE" sz="1600" b="1" strike="noStrike" spc="-1">
                          <a:solidFill>
                            <a:srgbClr val="000000"/>
                          </a:solidFill>
                          <a:uFill>
                            <a:solidFill>
                              <a:srgbClr val="FFFFFF"/>
                            </a:solidFill>
                          </a:uFill>
                          <a:latin typeface="Calibri"/>
                        </a:rPr>
                        <a:t>Recommandé:</a:t>
                      </a:r>
                      <a:endParaRPr lang="fr-BE" sz="1800" b="0" strike="noStrike" spc="-1">
                        <a:solidFill>
                          <a:srgbClr val="000000"/>
                        </a:solidFill>
                        <a:uFill>
                          <a:solidFill>
                            <a:srgbClr val="FFFFFF"/>
                          </a:solidFill>
                        </a:uFill>
                        <a:latin typeface="Arial"/>
                      </a:endParaRPr>
                    </a:p>
                    <a:p>
                      <a:pPr>
                        <a:lnSpc>
                          <a:spcPct val="100000"/>
                        </a:lnSpc>
                      </a:pPr>
                      <a:r>
                        <a:rPr lang="fr-BE" sz="1600" b="0" strike="noStrike" spc="-1">
                          <a:solidFill>
                            <a:srgbClr val="000000"/>
                          </a:solidFill>
                          <a:uFill>
                            <a:solidFill>
                              <a:srgbClr val="FFFFFF"/>
                            </a:solidFill>
                          </a:uFill>
                          <a:latin typeface="Calibri"/>
                        </a:rPr>
                        <a:t>4Go de RAM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600" b="0" strike="noStrike" spc="-1">
                          <a:solidFill>
                            <a:srgbClr val="000000"/>
                          </a:solidFill>
                          <a:uFill>
                            <a:solidFill>
                              <a:srgbClr val="FFFFFF"/>
                            </a:solidFill>
                          </a:uFill>
                          <a:latin typeface="Constantia"/>
                        </a:rPr>
                        <a:t>Espace disque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600" b="1" strike="noStrike" spc="-1" dirty="0">
                          <a:solidFill>
                            <a:srgbClr val="000000"/>
                          </a:solidFill>
                          <a:uFill>
                            <a:solidFill>
                              <a:srgbClr val="FFFFFF"/>
                            </a:solidFill>
                          </a:uFill>
                          <a:latin typeface="Calibri"/>
                        </a:rPr>
                        <a:t>Minimum: </a:t>
                      </a:r>
                      <a:endParaRPr lang="fr-BE" sz="1800" b="0" strike="noStrike" spc="-1" dirty="0">
                        <a:solidFill>
                          <a:srgbClr val="000000"/>
                        </a:solidFill>
                        <a:uFill>
                          <a:solidFill>
                            <a:srgbClr val="FFFFFF"/>
                          </a:solidFill>
                        </a:uFill>
                        <a:latin typeface="Arial"/>
                      </a:endParaRPr>
                    </a:p>
                    <a:p>
                      <a:pPr>
                        <a:lnSpc>
                          <a:spcPct val="100000"/>
                        </a:lnSpc>
                      </a:pPr>
                      <a:r>
                        <a:rPr lang="fr-BE" sz="1600" b="0" strike="noStrike" spc="-1" dirty="0">
                          <a:solidFill>
                            <a:srgbClr val="000000"/>
                          </a:solidFill>
                          <a:uFill>
                            <a:solidFill>
                              <a:srgbClr val="FFFFFF"/>
                            </a:solidFill>
                          </a:uFill>
                          <a:latin typeface="Calibri"/>
                        </a:rPr>
                        <a:t>6Go</a:t>
                      </a:r>
                      <a:endParaRPr lang="fr-BE" sz="1800" b="0" strike="noStrike" spc="-1" dirty="0">
                        <a:solidFill>
                          <a:srgbClr val="000000"/>
                        </a:solidFill>
                        <a:uFill>
                          <a:solidFill>
                            <a:srgbClr val="FFFFFF"/>
                          </a:solidFill>
                        </a:uFill>
                        <a:latin typeface="Arial"/>
                      </a:endParaRPr>
                    </a:p>
                    <a:p>
                      <a:pPr>
                        <a:lnSpc>
                          <a:spcPct val="100000"/>
                        </a:lnSpc>
                      </a:pPr>
                      <a:r>
                        <a:rPr lang="fr-BE" sz="1600" b="1" strike="noStrike" spc="-1" dirty="0">
                          <a:solidFill>
                            <a:srgbClr val="000000"/>
                          </a:solidFill>
                          <a:uFill>
                            <a:solidFill>
                              <a:srgbClr val="FFFFFF"/>
                            </a:solidFill>
                          </a:uFill>
                          <a:latin typeface="Calibri"/>
                        </a:rPr>
                        <a:t>Remarque:</a:t>
                      </a:r>
                      <a:endParaRPr lang="fr-BE" sz="1800" b="0" strike="noStrike" spc="-1" dirty="0">
                        <a:solidFill>
                          <a:srgbClr val="000000"/>
                        </a:solidFill>
                        <a:uFill>
                          <a:solidFill>
                            <a:srgbClr val="FFFFFF"/>
                          </a:solidFill>
                        </a:uFill>
                        <a:latin typeface="Arial"/>
                      </a:endParaRPr>
                    </a:p>
                    <a:p>
                      <a:pPr>
                        <a:lnSpc>
                          <a:spcPct val="100000"/>
                        </a:lnSpc>
                      </a:pPr>
                      <a:r>
                        <a:rPr lang="fr-BE" sz="1600" b="0" strike="noStrike" spc="-1" dirty="0">
                          <a:solidFill>
                            <a:srgbClr val="000000"/>
                          </a:solidFill>
                          <a:uFill>
                            <a:solidFill>
                              <a:srgbClr val="FFFFFF"/>
                            </a:solidFill>
                          </a:uFill>
                          <a:latin typeface="Calibri"/>
                        </a:rPr>
                        <a:t>L'espace disque nécessaire peut varier selon la configuration du système et les fonctionnalités installées.	</a:t>
                      </a:r>
                      <a:endParaRPr lang="fr-BE" sz="1800" b="0" strike="noStrike" spc="-1" dirty="0">
                        <a:solidFill>
                          <a:srgbClr val="000000"/>
                        </a:solidFill>
                        <a:uFill>
                          <a:solidFill>
                            <a:srgbClr val="FFFFFF"/>
                          </a:solidFill>
                        </a:uFill>
                        <a:latin typeface="Arial"/>
                      </a:endParaRPr>
                    </a:p>
                    <a:p>
                      <a:pPr>
                        <a:lnSpc>
                          <a:spcPct val="100000"/>
                        </a:lnSpc>
                      </a:pPr>
                      <a:endParaRPr lang="fr-BE"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
        <p:nvSpPr>
          <p:cNvPr id="48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 name="Picture 3"/>
          <p:cNvPicPr/>
          <p:nvPr/>
        </p:nvPicPr>
        <p:blipFill>
          <a:blip r:embed="rId3"/>
          <a:stretch/>
        </p:blipFill>
        <p:spPr>
          <a:xfrm>
            <a:off x="85680" y="1295280"/>
            <a:ext cx="5552640" cy="4142880"/>
          </a:xfrm>
          <a:prstGeom prst="rect">
            <a:avLst/>
          </a:prstGeom>
          <a:ln w="9360">
            <a:noFill/>
          </a:ln>
        </p:spPr>
      </p:pic>
      <p:sp>
        <p:nvSpPr>
          <p:cNvPr id="79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 principals »</a:t>
            </a:r>
            <a:endParaRPr lang="en-US" sz="2500" b="0" strike="noStrike" spc="-1">
              <a:solidFill>
                <a:srgbClr val="000000"/>
              </a:solidFill>
              <a:uFill>
                <a:solidFill>
                  <a:srgbClr val="FFFFFF"/>
                </a:solidFill>
              </a:uFill>
              <a:latin typeface="Arial"/>
            </a:endParaRPr>
          </a:p>
        </p:txBody>
      </p:sp>
      <p:sp>
        <p:nvSpPr>
          <p:cNvPr id="793" name="TextShape 2"/>
          <p:cNvSpPr txBox="1"/>
          <p:nvPr/>
        </p:nvSpPr>
        <p:spPr>
          <a:xfrm>
            <a:off x="5562720" y="1600200"/>
            <a:ext cx="31237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Identité authentifié qui peut recevoir la permission d’accéder à un objet dans le système de base de données.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Distinction entre « principals » indivisibles et collection de « principals »</a:t>
            </a:r>
          </a:p>
        </p:txBody>
      </p:sp>
      <p:sp>
        <p:nvSpPr>
          <p:cNvPr id="79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 securables »</a:t>
            </a:r>
            <a:endParaRPr lang="en-US" sz="2500" b="0" strike="noStrike" spc="-1">
              <a:solidFill>
                <a:srgbClr val="000000"/>
              </a:solidFill>
              <a:uFill>
                <a:solidFill>
                  <a:srgbClr val="FFFFFF"/>
                </a:solidFill>
              </a:uFill>
              <a:latin typeface="Arial"/>
            </a:endParaRPr>
          </a:p>
        </p:txBody>
      </p:sp>
      <p:sp>
        <p:nvSpPr>
          <p:cNvPr id="796" name="TextShape 2"/>
          <p:cNvSpPr txBox="1"/>
          <p:nvPr/>
        </p:nvSpPr>
        <p:spPr>
          <a:xfrm>
            <a:off x="5562720" y="1600200"/>
            <a:ext cx="342864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Objets auxquels le système d’autorisation de SQL Server régule l’accès.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Notion de scope</a:t>
            </a:r>
          </a:p>
        </p:txBody>
      </p:sp>
      <p:sp>
        <p:nvSpPr>
          <p:cNvPr id="797"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798" name="Picture 2"/>
          <p:cNvPicPr/>
          <p:nvPr/>
        </p:nvPicPr>
        <p:blipFill>
          <a:blip r:embed="rId3"/>
          <a:stretch/>
        </p:blipFill>
        <p:spPr>
          <a:xfrm>
            <a:off x="85680" y="1293480"/>
            <a:ext cx="5552640" cy="413352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 securables »</a:t>
            </a:r>
            <a:endParaRPr lang="en-US" sz="2500" b="0" strike="noStrike" spc="-1">
              <a:solidFill>
                <a:srgbClr val="000000"/>
              </a:solidFill>
              <a:uFill>
                <a:solidFill>
                  <a:srgbClr val="FFFFFF"/>
                </a:solidFill>
              </a:uFill>
              <a:latin typeface="Arial"/>
            </a:endParaRPr>
          </a:p>
        </p:txBody>
      </p:sp>
      <p:sp>
        <p:nvSpPr>
          <p:cNvPr id="800" name="TextShape 2"/>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01" name="Picture 2"/>
          <p:cNvPicPr/>
          <p:nvPr/>
        </p:nvPicPr>
        <p:blipFill>
          <a:blip r:embed="rId3"/>
          <a:stretch/>
        </p:blipFill>
        <p:spPr>
          <a:xfrm>
            <a:off x="85680" y="1293480"/>
            <a:ext cx="5552640" cy="4133520"/>
          </a:xfrm>
          <a:prstGeom prst="rect">
            <a:avLst/>
          </a:prstGeom>
          <a:ln w="9360">
            <a:noFill/>
          </a:ln>
        </p:spPr>
      </p:pic>
      <p:graphicFrame>
        <p:nvGraphicFramePr>
          <p:cNvPr id="802" name="Table 3"/>
          <p:cNvGraphicFramePr/>
          <p:nvPr/>
        </p:nvGraphicFramePr>
        <p:xfrm>
          <a:off x="5715000" y="1371600"/>
          <a:ext cx="3429000" cy="4302720"/>
        </p:xfrm>
        <a:graphic>
          <a:graphicData uri="http://schemas.openxmlformats.org/drawingml/2006/table">
            <a:tbl>
              <a:tblPr/>
              <a:tblGrid>
                <a:gridCol w="1371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370800">
                <a:tc>
                  <a:txBody>
                    <a:bodyPr/>
                    <a:lstStyle/>
                    <a:p>
                      <a:pPr>
                        <a:lnSpc>
                          <a:spcPct val="100000"/>
                        </a:lnSpc>
                      </a:pPr>
                      <a:r>
                        <a:rPr lang="fr-BE" sz="1400" b="1" strike="noStrike" spc="-1">
                          <a:solidFill>
                            <a:srgbClr val="FFFFFF"/>
                          </a:solidFill>
                          <a:uFill>
                            <a:solidFill>
                              <a:srgbClr val="FFFFFF"/>
                            </a:solidFill>
                          </a:uFill>
                          <a:latin typeface="Constantia"/>
                        </a:rPr>
                        <a:t>Scope</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tc>
                  <a:txBody>
                    <a:bodyPr/>
                    <a:lstStyle/>
                    <a:p>
                      <a:pPr>
                        <a:lnSpc>
                          <a:spcPct val="100000"/>
                        </a:lnSpc>
                      </a:pPr>
                      <a:r>
                        <a:rPr lang="fr-BE" sz="1400" b="1" strike="noStrike" spc="-1">
                          <a:solidFill>
                            <a:srgbClr val="FFFFFF"/>
                          </a:solidFill>
                          <a:uFill>
                            <a:solidFill>
                              <a:srgbClr val="FFFFFF"/>
                            </a:solidFill>
                          </a:uFill>
                          <a:latin typeface="Constantia"/>
                        </a:rPr>
                        <a:t>« securables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BE0E3"/>
                    </a:solidFill>
                  </a:tcPr>
                </a:tc>
                <a:extLst>
                  <a:ext uri="{0D108BD9-81ED-4DB2-BD59-A6C34878D82A}">
                    <a16:rowId xmlns:a16="http://schemas.microsoft.com/office/drawing/2014/main" val="10000"/>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Serveur</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 Logins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Endpoints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Databases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6F3F4"/>
                    </a:solidFill>
                  </a:tcPr>
                </a:tc>
                <a:extLst>
                  <a:ext uri="{0D108BD9-81ED-4DB2-BD59-A6C34878D82A}">
                    <a16:rowId xmlns:a16="http://schemas.microsoft.com/office/drawing/2014/main" val="10001"/>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Base de données </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tc>
                  <a:txBody>
                    <a:bodyPr/>
                    <a:lstStyle/>
                    <a:p>
                      <a:pPr>
                        <a:lnSpc>
                          <a:spcPct val="100000"/>
                        </a:lnSpc>
                      </a:pPr>
                      <a:r>
                        <a:rPr lang="fr-BE" sz="1200" b="0" strike="noStrike" spc="-1">
                          <a:solidFill>
                            <a:srgbClr val="000000"/>
                          </a:solidFill>
                          <a:uFill>
                            <a:solidFill>
                              <a:srgbClr val="FFFFFF"/>
                            </a:solidFill>
                          </a:uFill>
                          <a:latin typeface="Constantia"/>
                        </a:rPr>
                        <a:t>- Users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Arial"/>
                        <a:buChar char="-"/>
                      </a:pPr>
                      <a:r>
                        <a:rPr lang="fr-BE" sz="1200" b="0" strike="noStrike" spc="-1">
                          <a:solidFill>
                            <a:srgbClr val="000000"/>
                          </a:solidFill>
                          <a:uFill>
                            <a:solidFill>
                              <a:srgbClr val="FFFFFF"/>
                            </a:solidFill>
                          </a:uFill>
                          <a:latin typeface="Constantia"/>
                        </a:rPr>
                        <a:t> Roles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Arial"/>
                        <a:buChar char="-"/>
                      </a:pPr>
                      <a:r>
                        <a:rPr lang="fr-BE" sz="1200" b="0" strike="noStrike" spc="-1">
                          <a:solidFill>
                            <a:srgbClr val="000000"/>
                          </a:solidFill>
                          <a:uFill>
                            <a:solidFill>
                              <a:srgbClr val="FFFFFF"/>
                            </a:solidFill>
                          </a:uFill>
                          <a:latin typeface="Constantia"/>
                        </a:rPr>
                        <a:t> Application roles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Certificates</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Arial"/>
                        <a:buChar char="-"/>
                      </a:pPr>
                      <a:r>
                        <a:rPr lang="fr-BE" sz="1200" b="0" strike="noStrike" spc="-1">
                          <a:solidFill>
                            <a:srgbClr val="000000"/>
                          </a:solidFill>
                          <a:uFill>
                            <a:solidFill>
                              <a:srgbClr val="FFFFFF"/>
                            </a:solidFill>
                          </a:uFill>
                          <a:latin typeface="Constantia"/>
                        </a:rPr>
                        <a:t> Symmetric keys </a:t>
                      </a:r>
                      <a:endParaRPr lang="fr-BE" sz="1800" b="0" strike="noStrike" spc="-1">
                        <a:solidFill>
                          <a:srgbClr val="000000"/>
                        </a:solidFill>
                        <a:uFill>
                          <a:solidFill>
                            <a:srgbClr val="FFFFFF"/>
                          </a:solidFill>
                        </a:uFill>
                        <a:latin typeface="Arial"/>
                      </a:endParaRPr>
                    </a:p>
                    <a:p>
                      <a:pPr indent="-216000">
                        <a:lnSpc>
                          <a:spcPct val="100000"/>
                        </a:lnSpc>
                        <a:buClr>
                          <a:srgbClr val="000000"/>
                        </a:buClr>
                        <a:buFont typeface="Arial"/>
                        <a:buChar char="-"/>
                      </a:pPr>
                      <a:r>
                        <a:rPr lang="fr-BE" sz="1200" b="0" strike="noStrike" spc="-1">
                          <a:solidFill>
                            <a:srgbClr val="000000"/>
                          </a:solidFill>
                          <a:uFill>
                            <a:solidFill>
                              <a:srgbClr val="FFFFFF"/>
                            </a:solidFill>
                          </a:uFill>
                          <a:latin typeface="Constantia"/>
                        </a:rPr>
                        <a:t> Asymmetric keys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Assemblies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Full-text catalogs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DDL events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Schemas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3F9F9"/>
                    </a:solidFill>
                  </a:tcPr>
                </a:tc>
                <a:extLst>
                  <a:ext uri="{0D108BD9-81ED-4DB2-BD59-A6C34878D82A}">
                    <a16:rowId xmlns:a16="http://schemas.microsoft.com/office/drawing/2014/main" val="10002"/>
                  </a:ext>
                </a:extLst>
              </a:tr>
              <a:tr h="370800">
                <a:tc>
                  <a:txBody>
                    <a:bodyPr/>
                    <a:lstStyle/>
                    <a:p>
                      <a:pPr>
                        <a:lnSpc>
                          <a:spcPct val="100000"/>
                        </a:lnSpc>
                      </a:pPr>
                      <a:r>
                        <a:rPr lang="fr-BE" sz="1200" b="0" strike="noStrike" spc="-1">
                          <a:solidFill>
                            <a:srgbClr val="000000"/>
                          </a:solidFill>
                          <a:uFill>
                            <a:solidFill>
                              <a:srgbClr val="FFFFFF"/>
                            </a:solidFill>
                          </a:uFill>
                          <a:latin typeface="Constantia"/>
                        </a:rPr>
                        <a:t>Schéma</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tc>
                  <a:txBody>
                    <a:bodyPr/>
                    <a:lstStyle/>
                    <a:p>
                      <a:pPr>
                        <a:lnSpc>
                          <a:spcPct val="100000"/>
                        </a:lnSpc>
                      </a:pPr>
                      <a:r>
                        <a:rPr lang="fr-BE" sz="1200" b="0" strike="noStrike" spc="-1">
                          <a:solidFill>
                            <a:srgbClr val="000000"/>
                          </a:solidFill>
                          <a:uFill>
                            <a:solidFill>
                              <a:srgbClr val="FFFFFF"/>
                            </a:solidFill>
                          </a:uFill>
                          <a:latin typeface="Constantia"/>
                        </a:rPr>
                        <a:t>- Tables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Views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Functions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Procedures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Types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Synonyms</a:t>
                      </a:r>
                      <a:endParaRPr lang="fr-BE" sz="1800" b="0" strike="noStrike" spc="-1">
                        <a:solidFill>
                          <a:srgbClr val="000000"/>
                        </a:solidFill>
                        <a:uFill>
                          <a:solidFill>
                            <a:srgbClr val="FFFFFF"/>
                          </a:solidFill>
                        </a:uFill>
                        <a:latin typeface="Arial"/>
                      </a:endParaRPr>
                    </a:p>
                    <a:p>
                      <a:pPr>
                        <a:lnSpc>
                          <a:spcPct val="100000"/>
                        </a:lnSpc>
                      </a:pPr>
                      <a:r>
                        <a:rPr lang="fr-BE" sz="1200" b="0" strike="noStrike" spc="-1">
                          <a:solidFill>
                            <a:srgbClr val="000000"/>
                          </a:solidFill>
                          <a:uFill>
                            <a:solidFill>
                              <a:srgbClr val="FFFFFF"/>
                            </a:solidFill>
                          </a:uFill>
                          <a:latin typeface="Constantia"/>
                        </a:rPr>
                        <a:t>- Aggregates</a:t>
                      </a:r>
                      <a:endParaRPr lang="fr-BE"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6F3F4"/>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permissions</a:t>
            </a:r>
            <a:endParaRPr lang="en-US" sz="2500" b="0" strike="noStrike" spc="-1">
              <a:solidFill>
                <a:srgbClr val="000000"/>
              </a:solidFill>
              <a:uFill>
                <a:solidFill>
                  <a:srgbClr val="FFFFFF"/>
                </a:solidFill>
              </a:uFill>
              <a:latin typeface="Arial"/>
            </a:endParaRPr>
          </a:p>
        </p:txBody>
      </p:sp>
      <p:sp>
        <p:nvSpPr>
          <p:cNvPr id="804" name="TextShape 2"/>
          <p:cNvSpPr txBox="1"/>
          <p:nvPr/>
        </p:nvSpPr>
        <p:spPr>
          <a:xfrm>
            <a:off x="5562720" y="1600200"/>
            <a:ext cx="3123720" cy="411444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Règles qui spécifient le niveau d’accès qu’ont les « principals » pour accéder aux « securables » </a:t>
            </a:r>
          </a:p>
        </p:txBody>
      </p:sp>
      <p:sp>
        <p:nvSpPr>
          <p:cNvPr id="80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06" name="Picture 2"/>
          <p:cNvPicPr/>
          <p:nvPr/>
        </p:nvPicPr>
        <p:blipFill>
          <a:blip r:embed="rId3"/>
          <a:stretch/>
        </p:blipFill>
        <p:spPr>
          <a:xfrm>
            <a:off x="85680" y="1296360"/>
            <a:ext cx="5552640" cy="4142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permissions</a:t>
            </a:r>
            <a:endParaRPr lang="en-US" sz="2500" b="0" strike="noStrike" spc="-1">
              <a:solidFill>
                <a:srgbClr val="000000"/>
              </a:solidFill>
              <a:uFill>
                <a:solidFill>
                  <a:srgbClr val="FFFFFF"/>
                </a:solidFill>
              </a:uFill>
              <a:latin typeface="Arial"/>
            </a:endParaRPr>
          </a:p>
        </p:txBody>
      </p:sp>
      <p:sp>
        <p:nvSpPr>
          <p:cNvPr id="808" name="TextShape 2"/>
          <p:cNvSpPr txBox="1"/>
          <p:nvPr/>
        </p:nvSpPr>
        <p:spPr>
          <a:xfrm>
            <a:off x="457200" y="990720"/>
            <a:ext cx="8229240" cy="45255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Les permissions peuvent être gérées via</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SQL Server Management Studio</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instruction GRANT, REVOKE et DENY</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Permissions héritées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Certaines permissions peuvent être héritées d’un « securable » avec scope plus large</a:t>
            </a:r>
            <a:endParaRPr lang="en-US" sz="1600" b="0" strike="noStrike" spc="-1">
              <a:solidFill>
                <a:srgbClr val="000000"/>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Permissions effectives</a:t>
            </a: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Un « principal » peut exécuter une action si</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Une permission a été explicitement accordée à ce « principal » ou à une collection de « principals » à laquelle il appartient</a:t>
            </a:r>
            <a:endParaRPr lang="en-US" sz="14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Une permission n’a pas été explicitement refusée à ce « principal » ou à une collection de « principals » à laquelle il appartient</a:t>
            </a:r>
            <a:endParaRPr lang="en-US" sz="1400" b="0" strike="noStrike" spc="-1">
              <a:solidFill>
                <a:srgbClr val="000000"/>
              </a:solidFill>
              <a:uFill>
                <a:solidFill>
                  <a:srgbClr val="FFFFFF"/>
                </a:solidFill>
              </a:uFill>
              <a:latin typeface="Calibri"/>
            </a:endParaRPr>
          </a:p>
        </p:txBody>
      </p:sp>
      <p:sp>
        <p:nvSpPr>
          <p:cNvPr id="80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Sécuriser le scope serveur</a:t>
            </a:r>
            <a:endParaRPr lang="en-US" sz="2500" b="0" strike="noStrike" spc="-1">
              <a:solidFill>
                <a:srgbClr val="000000"/>
              </a:solidFill>
              <a:uFill>
                <a:solidFill>
                  <a:srgbClr val="FFFFFF"/>
                </a:solidFill>
              </a:uFill>
              <a:latin typeface="Arial"/>
            </a:endParaRPr>
          </a:p>
        </p:txBody>
      </p:sp>
      <p:sp>
        <p:nvSpPr>
          <p:cNvPr id="811"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Modes </a:t>
            </a:r>
            <a:r>
              <a:rPr lang="en-US" sz="2100" b="0" strike="noStrike" spc="-1" dirty="0" err="1">
                <a:solidFill>
                  <a:srgbClr val="595959"/>
                </a:solidFill>
                <a:uFill>
                  <a:solidFill>
                    <a:srgbClr val="FFFFFF"/>
                  </a:solidFill>
                </a:uFill>
                <a:latin typeface="Calibri"/>
              </a:rPr>
              <a:t>d’authentification</a:t>
            </a:r>
            <a:r>
              <a:rPr lang="en-US" sz="2100" b="0" strike="noStrike" spc="-1" dirty="0">
                <a:solidFill>
                  <a:srgbClr val="595959"/>
                </a:solidFill>
                <a:uFill>
                  <a:solidFill>
                    <a:srgbClr val="FFFFFF"/>
                  </a:solidFill>
                </a:uFill>
                <a:latin typeface="Calibri"/>
              </a:rPr>
              <a:t>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politiques de mot de passe</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Gestion des logins SQL Server</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rôles</a:t>
            </a:r>
            <a:r>
              <a:rPr lang="en-US" sz="2100" b="0" strike="noStrike" spc="-1" dirty="0">
                <a:solidFill>
                  <a:srgbClr val="595959"/>
                </a:solidFill>
                <a:uFill>
                  <a:solidFill>
                    <a:srgbClr val="FFFFFF"/>
                  </a:solidFill>
                </a:uFill>
                <a:latin typeface="Calibri"/>
              </a:rPr>
              <a:t> </a:t>
            </a:r>
            <a:r>
              <a:rPr lang="en-US" sz="2100" b="0" strike="noStrike" spc="-1" dirty="0" err="1">
                <a:solidFill>
                  <a:srgbClr val="595959"/>
                </a:solidFill>
                <a:uFill>
                  <a:solidFill>
                    <a:srgbClr val="FFFFFF"/>
                  </a:solidFill>
                </a:uFill>
                <a:latin typeface="Calibri"/>
              </a:rPr>
              <a:t>serveur</a:t>
            </a:r>
            <a:r>
              <a:rPr lang="en-US" sz="2100" b="0" strike="noStrike" spc="-1" dirty="0">
                <a:solidFill>
                  <a:srgbClr val="595959"/>
                </a:solidFill>
                <a:uFill>
                  <a:solidFill>
                    <a:srgbClr val="FFFFFF"/>
                  </a:solidFill>
                </a:uFill>
                <a:latin typeface="Calibri"/>
              </a:rPr>
              <a:t> fixes</a:t>
            </a: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La </a:t>
            </a:r>
            <a:r>
              <a:rPr lang="en-US" sz="2100" b="0" strike="noStrike" spc="-1" dirty="0" err="1">
                <a:solidFill>
                  <a:srgbClr val="595959"/>
                </a:solidFill>
                <a:uFill>
                  <a:solidFill>
                    <a:srgbClr val="FFFFFF"/>
                  </a:solidFill>
                </a:uFill>
                <a:latin typeface="Calibri"/>
              </a:rPr>
              <a:t>délégation</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a:t>
            </a:r>
            <a:r>
              <a:rPr lang="en-US" sz="2100" b="0" strike="noStrike" spc="-1" dirty="0" err="1">
                <a:solidFill>
                  <a:srgbClr val="595959"/>
                </a:solidFill>
                <a:uFill>
                  <a:solidFill>
                    <a:srgbClr val="FFFFFF"/>
                  </a:solidFill>
                </a:uFill>
                <a:latin typeface="Calibri"/>
              </a:rPr>
              <a:t>crédentials</a:t>
            </a:r>
            <a:endParaRPr lang="en-US" sz="2100" b="0" strike="noStrike" spc="-1" dirty="0">
              <a:solidFill>
                <a:srgbClr val="595959"/>
              </a:solidFill>
              <a:uFill>
                <a:solidFill>
                  <a:srgbClr val="FFFFFF"/>
                </a:solidFill>
              </a:uFill>
              <a:latin typeface="Calibri"/>
            </a:endParaRPr>
          </a:p>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Les permissions </a:t>
            </a:r>
            <a:r>
              <a:rPr lang="en-US" sz="2100" b="0" strike="noStrike" spc="-1" dirty="0" err="1">
                <a:solidFill>
                  <a:srgbClr val="595959"/>
                </a:solidFill>
                <a:uFill>
                  <a:solidFill>
                    <a:srgbClr val="FFFFFF"/>
                  </a:solidFill>
                </a:uFill>
                <a:latin typeface="Calibri"/>
              </a:rPr>
              <a:t>serveur</a:t>
            </a:r>
            <a:endParaRPr lang="en-US" sz="2100" b="0" strike="noStrike" spc="-1" dirty="0">
              <a:solidFill>
                <a:srgbClr val="595959"/>
              </a:solidFill>
              <a:uFill>
                <a:solidFill>
                  <a:srgbClr val="FFFFFF"/>
                </a:solidFill>
              </a:uFill>
              <a:latin typeface="Calibri"/>
            </a:endParaRPr>
          </a:p>
        </p:txBody>
      </p:sp>
      <p:sp>
        <p:nvSpPr>
          <p:cNvPr id="812"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Modes d’authentification SQL Serveur</a:t>
            </a:r>
            <a:endParaRPr lang="en-US" sz="2500" b="0" strike="noStrike" spc="-1">
              <a:solidFill>
                <a:srgbClr val="000000"/>
              </a:solidFill>
              <a:uFill>
                <a:solidFill>
                  <a:srgbClr val="FFFFFF"/>
                </a:solidFill>
              </a:uFill>
              <a:latin typeface="Arial"/>
            </a:endParaRPr>
          </a:p>
        </p:txBody>
      </p:sp>
      <p:sp>
        <p:nvSpPr>
          <p:cNvPr id="814"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Mode d’authentification Windows</a:t>
            </a:r>
          </a:p>
          <a:p>
            <a:pPr>
              <a:lnSpc>
                <a:spcPct val="100000"/>
              </a:lnSpc>
            </a:pPr>
            <a:endParaRPr lang="en-US" sz="2100" b="0" strike="noStrike" spc="-1">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utilisateurs sont authentifiés par Windows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Ils accèdent à SQL Server via un login mappé à leur compte Windows ou au groupe auquel ils appartiennent. </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À utiliser dans un environnement réseau dans lequel tous les utilisateurs sont authentifiés via un compte Windows.</a:t>
            </a:r>
            <a:endParaRPr lang="en-US" sz="1600" b="0" strike="noStrike" spc="-1">
              <a:solidFill>
                <a:srgbClr val="000000"/>
              </a:solidFill>
              <a:uFill>
                <a:solidFill>
                  <a:srgbClr val="FFFFFF"/>
                </a:solidFill>
              </a:uFill>
              <a:latin typeface="Calibri"/>
            </a:endParaRPr>
          </a:p>
        </p:txBody>
      </p:sp>
      <p:sp>
        <p:nvSpPr>
          <p:cNvPr id="815"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16" name="Picture 3"/>
          <p:cNvPicPr/>
          <p:nvPr/>
        </p:nvPicPr>
        <p:blipFill>
          <a:blip r:embed="rId3"/>
          <a:stretch/>
        </p:blipFill>
        <p:spPr>
          <a:xfrm>
            <a:off x="2556720" y="3962520"/>
            <a:ext cx="4019040" cy="5331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Modes d’authentification SQL Serveur</a:t>
            </a:r>
            <a:endParaRPr lang="en-US" sz="2500" b="0" strike="noStrike" spc="-1">
              <a:solidFill>
                <a:srgbClr val="000000"/>
              </a:solidFill>
              <a:uFill>
                <a:solidFill>
                  <a:srgbClr val="FFFFFF"/>
                </a:solidFill>
              </a:uFill>
              <a:latin typeface="Arial"/>
            </a:endParaRPr>
          </a:p>
        </p:txBody>
      </p:sp>
      <p:sp>
        <p:nvSpPr>
          <p:cNvPr id="818"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3800" b="0" strike="noStrike" spc="-1">
                <a:solidFill>
                  <a:srgbClr val="595959"/>
                </a:solidFill>
                <a:uFill>
                  <a:solidFill>
                    <a:srgbClr val="FFFFFF"/>
                  </a:solidFill>
                </a:uFill>
                <a:latin typeface="Calibri"/>
              </a:rPr>
              <a:t>Mode d’authentification mixte</a:t>
            </a:r>
            <a:endParaRPr lang="en-US" sz="2100" b="0" strike="noStrike" spc="-1">
              <a:solidFill>
                <a:srgbClr val="595959"/>
              </a:solidFill>
              <a:uFill>
                <a:solidFill>
                  <a:srgbClr val="FFFFFF"/>
                </a:solidFill>
              </a:uFill>
              <a:latin typeface="Calibri"/>
            </a:endParaRPr>
          </a:p>
          <a:p>
            <a:pPr>
              <a:lnSpc>
                <a:spcPct val="100000"/>
              </a:lnSpc>
            </a:pPr>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endParaRPr lang="en-US" sz="2100" b="0" strike="noStrike" spc="-1">
              <a:solidFill>
                <a:srgbClr val="595959"/>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utilisateurs, connectés à SQL Serveur via une connexion fiable, accèdent à ce dernier en utilisant l’authentification Windows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Les utilisateurs peuvent se connecter à SQL Serveur via une connexion non fiable en entrant un login et mot de passe qui sont validés par SQL Serveur indépendamment de Windows.</a:t>
            </a:r>
            <a:endParaRPr lang="en-US" sz="1600" b="0" strike="noStrike" spc="-1">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a:solidFill>
                  <a:srgbClr val="000000"/>
                </a:solidFill>
                <a:uFill>
                  <a:solidFill>
                    <a:srgbClr val="FFFFFF"/>
                  </a:solidFill>
                </a:uFill>
                <a:latin typeface="Calibri"/>
              </a:rPr>
              <a:t>À utiliser</a:t>
            </a:r>
            <a:endParaRPr lang="en-US" sz="1600" b="0" strike="noStrike" spc="-1">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Calibri"/>
              </a:rPr>
              <a:t>Pour permettre aux clients ne fonctionnant pas sous Windows ou à des clients Internet d’accéder à SQL Server.</a:t>
            </a:r>
            <a:endParaRPr lang="en-US" sz="1400" b="0" strike="noStrike" spc="-1">
              <a:solidFill>
                <a:srgbClr val="000000"/>
              </a:solidFill>
              <a:uFill>
                <a:solidFill>
                  <a:srgbClr val="FFFFFF"/>
                </a:solidFill>
              </a:uFill>
              <a:latin typeface="Calibri"/>
            </a:endParaRPr>
          </a:p>
        </p:txBody>
      </p:sp>
      <p:sp>
        <p:nvSpPr>
          <p:cNvPr id="819"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20" name="Picture 3"/>
          <p:cNvPicPr/>
          <p:nvPr/>
        </p:nvPicPr>
        <p:blipFill>
          <a:blip r:embed="rId3"/>
          <a:stretch/>
        </p:blipFill>
        <p:spPr>
          <a:xfrm>
            <a:off x="2553480" y="1752480"/>
            <a:ext cx="3990600" cy="533160"/>
          </a:xfrm>
          <a:prstGeom prst="rect">
            <a:avLst/>
          </a:prstGeom>
          <a:ln w="9360">
            <a:noFill/>
          </a:ln>
        </p:spPr>
      </p:pic>
      <p:pic>
        <p:nvPicPr>
          <p:cNvPr id="821" name="Picture 2"/>
          <p:cNvPicPr/>
          <p:nvPr/>
        </p:nvPicPr>
        <p:blipFill>
          <a:blip r:embed="rId4"/>
          <a:stretch/>
        </p:blipFill>
        <p:spPr>
          <a:xfrm>
            <a:off x="2563200" y="2438280"/>
            <a:ext cx="3991680" cy="5616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politiques de mot de passe</a:t>
            </a:r>
            <a:endParaRPr lang="en-US" sz="2500" b="0" strike="noStrike" spc="-1">
              <a:solidFill>
                <a:srgbClr val="000000"/>
              </a:solidFill>
              <a:uFill>
                <a:solidFill>
                  <a:srgbClr val="FFFFFF"/>
                </a:solidFill>
              </a:uFill>
              <a:latin typeface="Arial"/>
            </a:endParaRPr>
          </a:p>
        </p:txBody>
      </p:sp>
      <p:sp>
        <p:nvSpPr>
          <p:cNvPr id="823" name="TextShape 2"/>
          <p:cNvSpPr txBox="1"/>
          <p:nvPr/>
        </p:nvSpPr>
        <p:spPr>
          <a:xfrm>
            <a:off x="457200" y="3809880"/>
            <a:ext cx="8229240" cy="190476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Sous Windows Server 2003 et plus, la politique de groupes permet de définir les exigences en matière de mot de passe windows.</a:t>
            </a:r>
          </a:p>
          <a:p>
            <a:pPr marL="219960" indent="-219600">
              <a:lnSpc>
                <a:spcPct val="100000"/>
              </a:lnSpc>
              <a:buClr>
                <a:srgbClr val="92B4DF"/>
              </a:buClr>
              <a:buSzPct val="99000"/>
              <a:buFont typeface="Arial"/>
              <a:buChar char="•"/>
            </a:pPr>
            <a:r>
              <a:rPr lang="en-US" sz="2100" b="0" strike="noStrike" spc="-1">
                <a:solidFill>
                  <a:srgbClr val="595959"/>
                </a:solidFill>
                <a:uFill>
                  <a:solidFill>
                    <a:srgbClr val="FFFFFF"/>
                  </a:solidFill>
                </a:uFill>
                <a:latin typeface="Calibri"/>
              </a:rPr>
              <a:t>SQL Server applique cette politique à ses SQL logins  </a:t>
            </a:r>
          </a:p>
        </p:txBody>
      </p:sp>
      <p:sp>
        <p:nvSpPr>
          <p:cNvPr id="824"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pic>
        <p:nvPicPr>
          <p:cNvPr id="825" name="Picture 2"/>
          <p:cNvPicPr/>
          <p:nvPr/>
        </p:nvPicPr>
        <p:blipFill>
          <a:blip r:embed="rId3"/>
          <a:stretch/>
        </p:blipFill>
        <p:spPr>
          <a:xfrm>
            <a:off x="1981080" y="1905120"/>
            <a:ext cx="4828680" cy="17902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TextShape 1"/>
          <p:cNvSpPr txBox="1"/>
          <p:nvPr/>
        </p:nvSpPr>
        <p:spPr>
          <a:xfrm>
            <a:off x="446400" y="294120"/>
            <a:ext cx="8239680" cy="718200"/>
          </a:xfrm>
          <a:prstGeom prst="rect">
            <a:avLst/>
          </a:prstGeom>
          <a:noFill/>
          <a:ln>
            <a:noFill/>
          </a:ln>
        </p:spPr>
        <p:txBody>
          <a:bodyPr/>
          <a:lstStyle/>
          <a:p>
            <a:pPr>
              <a:lnSpc>
                <a:spcPct val="100000"/>
              </a:lnSpc>
            </a:pPr>
            <a:r>
              <a:rPr lang="en-US" sz="2500" b="1" strike="noStrike" spc="-1">
                <a:solidFill>
                  <a:srgbClr val="808080"/>
                </a:solidFill>
                <a:uFill>
                  <a:solidFill>
                    <a:srgbClr val="FFFFFF"/>
                  </a:solidFill>
                </a:uFill>
                <a:latin typeface="Calibri"/>
              </a:rPr>
              <a:t>Les politiques de mot de passe</a:t>
            </a:r>
            <a:endParaRPr lang="en-US" sz="2500" b="0" strike="noStrike" spc="-1">
              <a:solidFill>
                <a:srgbClr val="000000"/>
              </a:solidFill>
              <a:uFill>
                <a:solidFill>
                  <a:srgbClr val="FFFFFF"/>
                </a:solidFill>
              </a:uFill>
              <a:latin typeface="Arial"/>
            </a:endParaRPr>
          </a:p>
        </p:txBody>
      </p:sp>
      <p:sp>
        <p:nvSpPr>
          <p:cNvPr id="827" name="TextShape 2"/>
          <p:cNvSpPr txBox="1"/>
          <p:nvPr/>
        </p:nvSpPr>
        <p:spPr>
          <a:xfrm>
            <a:off x="457560" y="1143000"/>
            <a:ext cx="8228520" cy="4963320"/>
          </a:xfrm>
          <a:prstGeom prst="rect">
            <a:avLst/>
          </a:prstGeom>
          <a:noFill/>
          <a:ln>
            <a:noFill/>
          </a:ln>
        </p:spPr>
        <p:txBody>
          <a:bodyPr/>
          <a:lstStyle/>
          <a:p>
            <a:pPr marL="219960" indent="-219600">
              <a:lnSpc>
                <a:spcPct val="100000"/>
              </a:lnSpc>
              <a:buClr>
                <a:srgbClr val="92B4DF"/>
              </a:buClr>
              <a:buSzPct val="99000"/>
              <a:buFont typeface="Arial"/>
              <a:buChar char="•"/>
            </a:pPr>
            <a:r>
              <a:rPr lang="en-US" sz="2100" b="0" strike="noStrike" spc="-1" dirty="0">
                <a:solidFill>
                  <a:srgbClr val="595959"/>
                </a:solidFill>
                <a:uFill>
                  <a:solidFill>
                    <a:srgbClr val="FFFFFF"/>
                  </a:solidFill>
                </a:uFill>
                <a:latin typeface="Calibri"/>
              </a:rPr>
              <a:t>La politique de </a:t>
            </a:r>
            <a:r>
              <a:rPr lang="en-US" sz="2100" b="0" strike="noStrike" spc="-1" dirty="0" err="1">
                <a:solidFill>
                  <a:srgbClr val="595959"/>
                </a:solidFill>
                <a:uFill>
                  <a:solidFill>
                    <a:srgbClr val="FFFFFF"/>
                  </a:solidFill>
                </a:uFill>
                <a:latin typeface="Calibri"/>
              </a:rPr>
              <a:t>complexité</a:t>
            </a:r>
            <a:r>
              <a:rPr lang="en-US" sz="2100" b="0" strike="noStrike" spc="-1" dirty="0">
                <a:solidFill>
                  <a:srgbClr val="595959"/>
                </a:solidFill>
                <a:uFill>
                  <a:solidFill>
                    <a:srgbClr val="FFFFFF"/>
                  </a:solidFill>
                </a:uFill>
                <a:latin typeface="Calibri"/>
              </a:rPr>
              <a:t> des mots de </a:t>
            </a:r>
            <a:r>
              <a:rPr lang="en-US" sz="2100" b="0" strike="noStrike" spc="-1" dirty="0" err="1">
                <a:solidFill>
                  <a:srgbClr val="595959"/>
                </a:solidFill>
                <a:uFill>
                  <a:solidFill>
                    <a:srgbClr val="FFFFFF"/>
                  </a:solidFill>
                </a:uFill>
                <a:latin typeface="Calibri"/>
              </a:rPr>
              <a:t>passe</a:t>
            </a:r>
            <a:r>
              <a:rPr lang="en-US" sz="2100" b="0" strike="noStrike" spc="-1" dirty="0">
                <a:solidFill>
                  <a:srgbClr val="595959"/>
                </a:solidFill>
                <a:uFill>
                  <a:solidFill>
                    <a:srgbClr val="FFFFFF"/>
                  </a:solidFill>
                </a:uFill>
                <a:latin typeface="Calibri"/>
              </a:rPr>
              <a:t>:</a:t>
            </a: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 mot de </a:t>
            </a:r>
            <a:r>
              <a:rPr lang="en-US" sz="1800" b="0" strike="noStrike" spc="-1" dirty="0" err="1">
                <a:solidFill>
                  <a:srgbClr val="000000"/>
                </a:solidFill>
                <a:uFill>
                  <a:solidFill>
                    <a:srgbClr val="FFFFFF"/>
                  </a:solidFill>
                </a:uFill>
                <a:latin typeface="Calibri"/>
              </a:rPr>
              <a:t>passe</a:t>
            </a:r>
            <a:r>
              <a:rPr lang="en-US" sz="1800" b="0" strike="noStrike" spc="-1" dirty="0">
                <a:solidFill>
                  <a:srgbClr val="000000"/>
                </a:solidFill>
                <a:uFill>
                  <a:solidFill>
                    <a:srgbClr val="FFFFFF"/>
                  </a:solidFill>
                </a:uFill>
                <a:latin typeface="Calibri"/>
              </a:rPr>
              <a:t> ne </a:t>
            </a:r>
            <a:r>
              <a:rPr lang="en-US" sz="1800" b="0" strike="noStrike" spc="-1" dirty="0" err="1">
                <a:solidFill>
                  <a:srgbClr val="000000"/>
                </a:solidFill>
                <a:uFill>
                  <a:solidFill>
                    <a:srgbClr val="FFFFFF"/>
                  </a:solidFill>
                </a:uFill>
                <a:latin typeface="Calibri"/>
              </a:rPr>
              <a:t>doit</a:t>
            </a:r>
            <a:r>
              <a:rPr lang="en-US" sz="1800" b="0" strike="noStrike" spc="-1" dirty="0">
                <a:solidFill>
                  <a:srgbClr val="000000"/>
                </a:solidFill>
                <a:uFill>
                  <a:solidFill>
                    <a:srgbClr val="FFFFFF"/>
                  </a:solidFill>
                </a:uFill>
                <a:latin typeface="Calibri"/>
              </a:rPr>
              <a:t> pas </a:t>
            </a:r>
            <a:r>
              <a:rPr lang="en-US" sz="1800" b="0" strike="noStrike" spc="-1" dirty="0" err="1">
                <a:solidFill>
                  <a:srgbClr val="000000"/>
                </a:solidFill>
                <a:uFill>
                  <a:solidFill>
                    <a:srgbClr val="FFFFFF"/>
                  </a:solidFill>
                </a:uFill>
                <a:latin typeface="Calibri"/>
              </a:rPr>
              <a:t>contenir</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une</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partie</a:t>
            </a:r>
            <a:r>
              <a:rPr lang="en-US" sz="1800" b="0" strike="noStrike" spc="-1" dirty="0">
                <a:solidFill>
                  <a:srgbClr val="000000"/>
                </a:solidFill>
                <a:uFill>
                  <a:solidFill>
                    <a:srgbClr val="FFFFFF"/>
                  </a:solidFill>
                </a:uFill>
                <a:latin typeface="Calibri"/>
              </a:rPr>
              <a:t> du nom de </a:t>
            </a:r>
            <a:r>
              <a:rPr lang="en-US" sz="1800" b="0" strike="noStrike" spc="-1" dirty="0" err="1">
                <a:solidFill>
                  <a:srgbClr val="000000"/>
                </a:solidFill>
                <a:uFill>
                  <a:solidFill>
                    <a:srgbClr val="FFFFFF"/>
                  </a:solidFill>
                </a:uFill>
                <a:latin typeface="Calibri"/>
              </a:rPr>
              <a:t>l’utilisateur</a:t>
            </a:r>
            <a:r>
              <a:rPr lang="en-US" sz="1800" b="0" strike="noStrike" spc="-1" dirty="0">
                <a:solidFill>
                  <a:srgbClr val="000000"/>
                </a:solidFill>
                <a:uFill>
                  <a:solidFill>
                    <a:srgbClr val="FFFFFF"/>
                  </a:solidFill>
                </a:uFill>
                <a:latin typeface="Calibri"/>
              </a:rPr>
              <a:t> du </a:t>
            </a:r>
            <a:r>
              <a:rPr lang="en-US" sz="1800" b="0" strike="noStrike" spc="-1" dirty="0" err="1">
                <a:solidFill>
                  <a:srgbClr val="000000"/>
                </a:solidFill>
                <a:uFill>
                  <a:solidFill>
                    <a:srgbClr val="FFFFFF"/>
                  </a:solidFill>
                </a:uFill>
                <a:latin typeface="Calibri"/>
              </a:rPr>
              <a:t>compte</a:t>
            </a:r>
            <a:r>
              <a:rPr lang="en-US" sz="1800" b="0" strike="noStrike" spc="-1" dirty="0">
                <a:solidFill>
                  <a:srgbClr val="000000"/>
                </a:solidFill>
                <a:uFill>
                  <a:solidFill>
                    <a:srgbClr val="FFFFFF"/>
                  </a:solidFill>
                </a:uFill>
                <a:latin typeface="Calibri"/>
              </a:rPr>
              <a:t>.</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Il </a:t>
            </a:r>
            <a:r>
              <a:rPr lang="en-US" sz="1800" b="0" strike="noStrike" spc="-1" dirty="0" err="1">
                <a:solidFill>
                  <a:srgbClr val="000000"/>
                </a:solidFill>
                <a:uFill>
                  <a:solidFill>
                    <a:srgbClr val="FFFFFF"/>
                  </a:solidFill>
                </a:uFill>
                <a:latin typeface="Calibri"/>
              </a:rPr>
              <a:t>doit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contenir</a:t>
            </a:r>
            <a:r>
              <a:rPr lang="en-US" sz="1800" b="0" strike="noStrike" spc="-1" dirty="0">
                <a:solidFill>
                  <a:srgbClr val="000000"/>
                </a:solidFill>
                <a:uFill>
                  <a:solidFill>
                    <a:srgbClr val="FFFFFF"/>
                  </a:solidFill>
                </a:uFill>
                <a:latin typeface="Calibri"/>
              </a:rPr>
              <a:t> au minimum 7 </a:t>
            </a:r>
            <a:r>
              <a:rPr lang="en-US" sz="1800" b="0" strike="noStrike" spc="-1" dirty="0" err="1">
                <a:solidFill>
                  <a:srgbClr val="000000"/>
                </a:solidFill>
                <a:uFill>
                  <a:solidFill>
                    <a:srgbClr val="FFFFFF"/>
                  </a:solidFill>
                </a:uFill>
                <a:latin typeface="Calibri"/>
              </a:rPr>
              <a:t>caractères</a:t>
            </a:r>
            <a:endParaRPr lang="en-US" sz="1600" b="0" strike="noStrike" spc="-1" dirty="0">
              <a:solidFill>
                <a:srgbClr val="000000"/>
              </a:solidFill>
              <a:uFill>
                <a:solidFill>
                  <a:srgbClr val="FFFFFF"/>
                </a:solidFill>
              </a:uFill>
              <a:latin typeface="Calibri"/>
            </a:endParaRPr>
          </a:p>
          <a:p>
            <a:pPr marL="743040" lvl="1" indent="-219600">
              <a:lnSpc>
                <a:spcPct val="100000"/>
              </a:lnSpc>
              <a:buClr>
                <a:srgbClr val="0070C0"/>
              </a:buClr>
              <a:buFont typeface="Arial"/>
              <a:buChar char="•"/>
            </a:pPr>
            <a:r>
              <a:rPr lang="en-US" sz="1800" b="0" strike="noStrike" spc="-1" dirty="0">
                <a:solidFill>
                  <a:srgbClr val="000000"/>
                </a:solidFill>
                <a:uFill>
                  <a:solidFill>
                    <a:srgbClr val="FFFFFF"/>
                  </a:solidFill>
                </a:uFill>
                <a:latin typeface="Calibri"/>
              </a:rPr>
              <a:t>Les </a:t>
            </a:r>
            <a:r>
              <a:rPr lang="en-US" sz="1800" b="0" strike="noStrike" spc="-1" dirty="0" err="1">
                <a:solidFill>
                  <a:srgbClr val="000000"/>
                </a:solidFill>
                <a:uFill>
                  <a:solidFill>
                    <a:srgbClr val="FFFFFF"/>
                  </a:solidFill>
                </a:uFill>
                <a:latin typeface="Calibri"/>
              </a:rPr>
              <a:t>caractères</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doit</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provenir</a:t>
            </a:r>
            <a:r>
              <a:rPr lang="en-US" sz="1800" b="0" strike="noStrike" spc="-1" dirty="0">
                <a:solidFill>
                  <a:srgbClr val="000000"/>
                </a:solidFill>
                <a:uFill>
                  <a:solidFill>
                    <a:srgbClr val="FFFFFF"/>
                  </a:solidFill>
                </a:uFill>
                <a:latin typeface="Calibri"/>
              </a:rPr>
              <a:t> de </a:t>
            </a:r>
            <a:r>
              <a:rPr lang="en-US" sz="1800" b="0" strike="noStrike" spc="-1" dirty="0" err="1">
                <a:solidFill>
                  <a:srgbClr val="000000"/>
                </a:solidFill>
                <a:uFill>
                  <a:solidFill>
                    <a:srgbClr val="FFFFFF"/>
                  </a:solidFill>
                </a:uFill>
                <a:latin typeface="Calibri"/>
              </a:rPr>
              <a:t>ces</a:t>
            </a:r>
            <a:r>
              <a:rPr lang="en-US" sz="1800" b="0" strike="noStrike" spc="-1" dirty="0">
                <a:solidFill>
                  <a:srgbClr val="000000"/>
                </a:solidFill>
                <a:uFill>
                  <a:solidFill>
                    <a:srgbClr val="FFFFFF"/>
                  </a:solidFill>
                </a:uFill>
                <a:latin typeface="Calibri"/>
              </a:rPr>
              <a:t> 4 </a:t>
            </a:r>
            <a:r>
              <a:rPr lang="en-US" sz="1800" b="0" strike="noStrike" spc="-1" dirty="0" err="1">
                <a:solidFill>
                  <a:srgbClr val="000000"/>
                </a:solidFill>
                <a:uFill>
                  <a:solidFill>
                    <a:srgbClr val="FFFFFF"/>
                  </a:solidFill>
                </a:uFill>
                <a:latin typeface="Calibri"/>
              </a:rPr>
              <a:t>catégories</a:t>
            </a:r>
            <a:endParaRPr lang="en-US" sz="16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Lettres</a:t>
            </a:r>
            <a:r>
              <a:rPr lang="en-US" sz="1600" b="0" strike="noStrike" spc="-1" dirty="0">
                <a:solidFill>
                  <a:srgbClr val="000000"/>
                </a:solidFill>
                <a:uFill>
                  <a:solidFill>
                    <a:srgbClr val="FFFFFF"/>
                  </a:solidFill>
                </a:uFill>
                <a:latin typeface="Calibri"/>
              </a:rPr>
              <a:t> majuscules</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Lettres</a:t>
            </a:r>
            <a:r>
              <a:rPr lang="en-US" sz="1600" b="0" strike="noStrike" spc="-1" dirty="0">
                <a:solidFill>
                  <a:srgbClr val="000000"/>
                </a:solidFill>
                <a:uFill>
                  <a:solidFill>
                    <a:srgbClr val="FFFFFF"/>
                  </a:solidFill>
                </a:uFill>
                <a:latin typeface="Calibri"/>
              </a:rPr>
              <a:t> </a:t>
            </a:r>
            <a:r>
              <a:rPr lang="en-US" sz="1600" b="0" strike="noStrike" spc="-1" dirty="0" err="1">
                <a:solidFill>
                  <a:srgbClr val="000000"/>
                </a:solidFill>
                <a:uFill>
                  <a:solidFill>
                    <a:srgbClr val="FFFFFF"/>
                  </a:solidFill>
                </a:uFill>
                <a:latin typeface="Calibri"/>
              </a:rPr>
              <a:t>miniscules</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err="1">
                <a:solidFill>
                  <a:srgbClr val="000000"/>
                </a:solidFill>
                <a:uFill>
                  <a:solidFill>
                    <a:srgbClr val="FFFFFF"/>
                  </a:solidFill>
                </a:uFill>
                <a:latin typeface="Calibri"/>
              </a:rPr>
              <a:t>Chiffres</a:t>
            </a:r>
            <a:endParaRPr lang="en-US" sz="1400" b="0" strike="noStrike" spc="-1" dirty="0">
              <a:solidFill>
                <a:srgbClr val="000000"/>
              </a:solidFill>
              <a:uFill>
                <a:solidFill>
                  <a:srgbClr val="FFFFFF"/>
                </a:solidFill>
              </a:uFill>
              <a:latin typeface="Calibri"/>
            </a:endParaRPr>
          </a:p>
          <a:p>
            <a:pPr marL="1142280" lvl="2" indent="-227880">
              <a:lnSpc>
                <a:spcPct val="100000"/>
              </a:lnSpc>
              <a:buClr>
                <a:srgbClr val="000000"/>
              </a:buClr>
              <a:buFont typeface="Arial"/>
              <a:buChar char="­"/>
            </a:pPr>
            <a:r>
              <a:rPr lang="en-US" sz="1600" b="0" strike="noStrike" spc="-1" dirty="0">
                <a:solidFill>
                  <a:srgbClr val="000000"/>
                </a:solidFill>
                <a:uFill>
                  <a:solidFill>
                    <a:srgbClr val="FFFFFF"/>
                  </a:solidFill>
                </a:uFill>
                <a:latin typeface="Calibri"/>
              </a:rPr>
              <a:t>!	$ 	#	%</a:t>
            </a:r>
            <a:endParaRPr lang="en-US" sz="1400" b="0" strike="noStrike" spc="-1" dirty="0">
              <a:solidFill>
                <a:srgbClr val="000000"/>
              </a:solidFill>
              <a:uFill>
                <a:solidFill>
                  <a:srgbClr val="FFFFFF"/>
                </a:solidFill>
              </a:uFill>
              <a:latin typeface="Calibri"/>
            </a:endParaRPr>
          </a:p>
        </p:txBody>
      </p:sp>
      <p:sp>
        <p:nvSpPr>
          <p:cNvPr id="828" name="TextShape 3"/>
          <p:cNvSpPr txBox="1"/>
          <p:nvPr/>
        </p:nvSpPr>
        <p:spPr>
          <a:xfrm>
            <a:off x="446400" y="6106680"/>
            <a:ext cx="2524320" cy="391680"/>
          </a:xfrm>
          <a:prstGeom prst="rect">
            <a:avLst/>
          </a:prstGeom>
          <a:noFill/>
          <a:ln>
            <a:noFill/>
          </a:ln>
        </p:spPr>
        <p:txBody>
          <a:bodyPr lIns="80280" tIns="39960" rIns="80280" bIns="39960"/>
          <a:lstStyle/>
          <a:p>
            <a:pPr>
              <a:lnSpc>
                <a:spcPct val="100000"/>
              </a:lnSpc>
            </a:pPr>
            <a:r>
              <a:rPr lang="fr-BE" sz="1100" b="0" strike="noStrike" spc="-1">
                <a:solidFill>
                  <a:srgbClr val="000000"/>
                </a:solidFill>
                <a:uFill>
                  <a:solidFill>
                    <a:srgbClr val="FFFFFF"/>
                  </a:solidFill>
                </a:uFill>
                <a:latin typeface="Calibri"/>
              </a:rPr>
              <a:t>SQL Server : Admin.</a:t>
            </a:r>
            <a:endParaRPr lang="fr-BE"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Template_Wavenet_Technocité_2013</Template>
  <TotalTime>1299</TotalTime>
  <Words>35138</Words>
  <Application>Microsoft Office PowerPoint</Application>
  <PresentationFormat>On-screen Show (4:3)</PresentationFormat>
  <Paragraphs>4439</Paragraphs>
  <Slides>392</Slides>
  <Notes>387</Notes>
  <HiddenSlides>12</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392</vt:i4>
      </vt:variant>
    </vt:vector>
  </HeadingPairs>
  <TitlesOfParts>
    <vt:vector size="412" baseType="lpstr">
      <vt:lpstr>Arial</vt:lpstr>
      <vt:lpstr>Calibri</vt:lpstr>
      <vt:lpstr>Consolas</vt:lpstr>
      <vt:lpstr>Constantia</vt:lpstr>
      <vt:lpstr>Courier New</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Wavenet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Installation de SQL Server 2005</dc:title>
  <dc:subject/>
  <dc:creator>EL MAGHRAOUI</dc:creator>
  <dc:description/>
  <cp:lastModifiedBy>Vincent Dedeycker</cp:lastModifiedBy>
  <cp:revision>450</cp:revision>
  <cp:lastPrinted>2020-08-07T12:21:42Z</cp:lastPrinted>
  <dcterms:created xsi:type="dcterms:W3CDTF">2007-08-21T08:49:04Z</dcterms:created>
  <dcterms:modified xsi:type="dcterms:W3CDTF">2021-11-19T06:17:11Z</dcterms:modified>
  <dc:language>fr-BE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Wavenet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381</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385</vt:i4>
  </property>
</Properties>
</file>